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84" r:id="rId3"/>
    <p:sldId id="287" r:id="rId4"/>
    <p:sldId id="282" r:id="rId5"/>
    <p:sldId id="283" r:id="rId6"/>
    <p:sldId id="285" r:id="rId7"/>
    <p:sldId id="288" r:id="rId8"/>
    <p:sldId id="257" r:id="rId9"/>
    <p:sldId id="258" r:id="rId10"/>
    <p:sldId id="289" r:id="rId11"/>
    <p:sldId id="292" r:id="rId12"/>
    <p:sldId id="259" r:id="rId13"/>
    <p:sldId id="290" r:id="rId14"/>
    <p:sldId id="293" r:id="rId15"/>
    <p:sldId id="291" r:id="rId16"/>
    <p:sldId id="261" r:id="rId17"/>
    <p:sldId id="260" r:id="rId18"/>
    <p:sldId id="263" r:id="rId19"/>
    <p:sldId id="280" r:id="rId20"/>
    <p:sldId id="264" r:id="rId21"/>
    <p:sldId id="265" r:id="rId22"/>
    <p:sldId id="281" r:id="rId23"/>
    <p:sldId id="266" r:id="rId24"/>
    <p:sldId id="267" r:id="rId25"/>
    <p:sldId id="268" r:id="rId26"/>
    <p:sldId id="269" r:id="rId27"/>
    <p:sldId id="270" r:id="rId28"/>
    <p:sldId id="271" r:id="rId29"/>
    <p:sldId id="262" r:id="rId30"/>
    <p:sldId id="272" r:id="rId31"/>
    <p:sldId id="273" r:id="rId32"/>
    <p:sldId id="274" r:id="rId33"/>
    <p:sldId id="275" r:id="rId34"/>
    <p:sldId id="277" r:id="rId35"/>
    <p:sldId id="278" r:id="rId36"/>
    <p:sldId id="276" r:id="rId37"/>
    <p:sldId id="279" r:id="rId3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C8B08-A002-2144-9004-E09C4F51CA08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B644-437E-854C-BD01-1F06831BF59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ctorfbdemello.com.br/arquivos/Publicacoes/186%20-%20Conventional%20Resort%20to%20Groundwater%20Recharge%20Near%20Deep%20Excavations%20and%20its%20Frequent%20Fallacies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ctorfbdemello.com.br/arquivos/Volume/De_Mello_Volume_Compressed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victorfbmello.com.br/" TargetMode="Externa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F56FCF8-BEB3-D710-550A-74085827D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58" y="232347"/>
            <a:ext cx="2978454" cy="446894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6C78654-6EA4-AE47-20B7-4445A1D08C8D}"/>
              </a:ext>
            </a:extLst>
          </p:cNvPr>
          <p:cNvSpPr txBox="1"/>
          <p:nvPr/>
        </p:nvSpPr>
        <p:spPr>
          <a:xfrm>
            <a:off x="644578" y="4741876"/>
            <a:ext cx="21510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" b="1" i="0" dirty="0">
                <a:solidFill>
                  <a:srgbClr val="4A4A4A"/>
                </a:solidFill>
                <a:effectLst/>
                <a:latin typeface="Barlow Condensed" panose="020F0502020204030204" pitchFamily="2" charset="0"/>
              </a:rPr>
              <a:t> </a:t>
            </a:r>
            <a:r>
              <a:rPr lang="pt-BR" sz="800" b="1" i="0" dirty="0" err="1">
                <a:solidFill>
                  <a:srgbClr val="4A4A4A"/>
                </a:solidFill>
                <a:effectLst/>
                <a:latin typeface="Barlow Condensed" panose="020F0502020204030204" pitchFamily="2" charset="0"/>
              </a:rPr>
              <a:t>Ref</a:t>
            </a:r>
            <a:r>
              <a:rPr lang="pt-BR" sz="800" b="1" i="0" dirty="0">
                <a:solidFill>
                  <a:srgbClr val="4A4A4A"/>
                </a:solidFill>
                <a:effectLst/>
                <a:latin typeface="Barlow Condensed" panose="020F0502020204030204" pitchFamily="2" charset="0"/>
              </a:rPr>
              <a:t>: Espaço Victor de Mello na Escola Politécnica da USP. Foto: Francisco Emolo/Jornal da USP</a:t>
            </a:r>
            <a:endParaRPr lang="pt-BR" sz="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9D353D5-7D5E-EF39-61EA-F7D2D30424F4}"/>
              </a:ext>
            </a:extLst>
          </p:cNvPr>
          <p:cNvSpPr txBox="1"/>
          <p:nvPr/>
        </p:nvSpPr>
        <p:spPr>
          <a:xfrm>
            <a:off x="3830049" y="232347"/>
            <a:ext cx="48867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Dr. Victor de Mello Goa </a:t>
            </a:r>
            <a:r>
              <a:rPr lang="pt-BR" sz="2800" dirty="0" err="1"/>
              <a:t>Lecture</a:t>
            </a:r>
            <a:endParaRPr lang="pt-BR" sz="2800" dirty="0"/>
          </a:p>
          <a:p>
            <a:pPr algn="ctr"/>
            <a:endParaRPr lang="pt-BR" sz="2800" dirty="0"/>
          </a:p>
          <a:p>
            <a:pPr algn="ctr"/>
            <a:r>
              <a:rPr lang="pt-BR" sz="2800" i="1" dirty="0" err="1"/>
              <a:t>and</a:t>
            </a:r>
            <a:endParaRPr lang="pt-BR" sz="2800" i="1" dirty="0"/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100</a:t>
            </a:r>
            <a:r>
              <a:rPr lang="pt-BR" sz="2800" baseline="30000" dirty="0"/>
              <a:t>th</a:t>
            </a:r>
            <a:r>
              <a:rPr lang="pt-BR" sz="2800" dirty="0"/>
              <a:t> </a:t>
            </a:r>
            <a:r>
              <a:rPr lang="pt-BR" sz="2800" dirty="0" err="1"/>
              <a:t>Birth</a:t>
            </a:r>
            <a:r>
              <a:rPr lang="pt-BR" sz="2800" dirty="0"/>
              <a:t> </a:t>
            </a:r>
            <a:r>
              <a:rPr lang="pt-BR" sz="2800" dirty="0" err="1"/>
              <a:t>Anniversary</a:t>
            </a:r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A </a:t>
            </a:r>
            <a:r>
              <a:rPr lang="pt-BR" sz="2800" dirty="0" err="1"/>
              <a:t>contribution</a:t>
            </a:r>
            <a:r>
              <a:rPr lang="pt-BR" sz="2800" dirty="0"/>
              <a:t> </a:t>
            </a:r>
            <a:r>
              <a:rPr lang="pt-BR" sz="2800" dirty="0" err="1"/>
              <a:t>from</a:t>
            </a:r>
            <a:r>
              <a:rPr lang="pt-BR" sz="2800" dirty="0"/>
              <a:t> </a:t>
            </a:r>
            <a:r>
              <a:rPr lang="pt-BR" sz="2800" dirty="0" err="1"/>
              <a:t>Brazil</a:t>
            </a:r>
            <a:endParaRPr lang="pt-BR" sz="2800" dirty="0"/>
          </a:p>
          <a:p>
            <a:pPr algn="ctr"/>
            <a:endParaRPr lang="pt-BR" sz="2800" dirty="0"/>
          </a:p>
          <a:p>
            <a:pPr algn="r"/>
            <a:r>
              <a:rPr lang="pt-BR" dirty="0"/>
              <a:t>May, 14th, 2026</a:t>
            </a:r>
          </a:p>
        </p:txBody>
      </p:sp>
    </p:spTree>
    <p:extLst>
      <p:ext uri="{BB962C8B-B14F-4D97-AF65-F5344CB8AC3E}">
        <p14:creationId xmlns:p14="http://schemas.microsoft.com/office/powerpoint/2010/main" val="1625425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B431A88-6D34-904F-C6EA-1DC77CB8B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5" y="609848"/>
            <a:ext cx="8162482" cy="43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3D2A60-BD0A-5662-1151-6C157A5D6AD8}"/>
              </a:ext>
            </a:extLst>
          </p:cNvPr>
          <p:cNvSpPr txBox="1"/>
          <p:nvPr/>
        </p:nvSpPr>
        <p:spPr>
          <a:xfrm>
            <a:off x="1858730" y="168193"/>
            <a:ext cx="5304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Rio de Janeiro, </a:t>
            </a:r>
            <a:r>
              <a:rPr lang="pt-BR" dirty="0" err="1"/>
              <a:t>Brazil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AC97956-911B-398B-4A02-9F87F55E6703}"/>
              </a:ext>
            </a:extLst>
          </p:cNvPr>
          <p:cNvSpPr txBox="1"/>
          <p:nvPr/>
        </p:nvSpPr>
        <p:spPr>
          <a:xfrm>
            <a:off x="741218" y="4937040"/>
            <a:ext cx="739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/>
              <a:t>Por Rafael Rabello de Barros - Obra do próprio, CC BY-SA 3.0, https://commons.wikimedia.org/w/index.php?curid=40647065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CDB1B8-6A34-ECA1-0086-FF062DB14AAD}"/>
              </a:ext>
            </a:extLst>
          </p:cNvPr>
          <p:cNvSpPr txBox="1"/>
          <p:nvPr/>
        </p:nvSpPr>
        <p:spPr>
          <a:xfrm>
            <a:off x="6957060" y="758428"/>
            <a:ext cx="13868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Granite / </a:t>
            </a:r>
            <a:r>
              <a:rPr lang="pt-BR" sz="1400" dirty="0" err="1"/>
              <a:t>gneiss</a:t>
            </a:r>
            <a:endParaRPr lang="pt-BR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4CCEB4D-EF98-C41F-67EE-165595B64F10}"/>
              </a:ext>
            </a:extLst>
          </p:cNvPr>
          <p:cNvSpPr txBox="1"/>
          <p:nvPr/>
        </p:nvSpPr>
        <p:spPr>
          <a:xfrm>
            <a:off x="3337736" y="758428"/>
            <a:ext cx="23469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Residual </a:t>
            </a:r>
            <a:r>
              <a:rPr lang="pt-BR" sz="1400" dirty="0" err="1"/>
              <a:t>soil</a:t>
            </a:r>
            <a:r>
              <a:rPr lang="pt-BR" sz="1400" dirty="0"/>
              <a:t> </a:t>
            </a:r>
            <a:r>
              <a:rPr lang="pt-BR" sz="1400" dirty="0" err="1"/>
              <a:t>and</a:t>
            </a:r>
            <a:r>
              <a:rPr lang="pt-BR" sz="1400" dirty="0"/>
              <a:t> </a:t>
            </a:r>
            <a:r>
              <a:rPr lang="pt-BR" sz="1400" dirty="0" err="1"/>
              <a:t>colluvium</a:t>
            </a:r>
            <a:endParaRPr lang="pt-BR" sz="1400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D62E41E6-49D1-4848-ECB3-EDBD12A494B9}"/>
              </a:ext>
            </a:extLst>
          </p:cNvPr>
          <p:cNvCxnSpPr/>
          <p:nvPr/>
        </p:nvCxnSpPr>
        <p:spPr>
          <a:xfrm flipH="1">
            <a:off x="6294120" y="1066205"/>
            <a:ext cx="1158240" cy="41207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EC300073-639F-8DAA-17B2-AF09893AC9AA}"/>
              </a:ext>
            </a:extLst>
          </p:cNvPr>
          <p:cNvCxnSpPr>
            <a:cxnSpLocks/>
          </p:cNvCxnSpPr>
          <p:nvPr/>
        </p:nvCxnSpPr>
        <p:spPr>
          <a:xfrm>
            <a:off x="4716780" y="1066205"/>
            <a:ext cx="1100183" cy="72449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DAD6970-ADA7-EF4C-459C-0920B3F85B5B}"/>
              </a:ext>
            </a:extLst>
          </p:cNvPr>
          <p:cNvSpPr txBox="1"/>
          <p:nvPr/>
        </p:nvSpPr>
        <p:spPr>
          <a:xfrm>
            <a:off x="667828" y="896422"/>
            <a:ext cx="190555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Sandy </a:t>
            </a:r>
            <a:r>
              <a:rPr lang="pt-BR" sz="1400" dirty="0" err="1"/>
              <a:t>and</a:t>
            </a:r>
            <a:r>
              <a:rPr lang="pt-BR" sz="1400" dirty="0"/>
              <a:t> </a:t>
            </a:r>
            <a:r>
              <a:rPr lang="pt-BR" sz="1400" dirty="0" err="1"/>
              <a:t>clayey</a:t>
            </a:r>
            <a:r>
              <a:rPr lang="pt-BR" sz="1400" dirty="0"/>
              <a:t> recente </a:t>
            </a:r>
            <a:r>
              <a:rPr lang="pt-BR" sz="1400" dirty="0" err="1"/>
              <a:t>sediments</a:t>
            </a:r>
            <a:endParaRPr lang="pt-BR" sz="1400" dirty="0"/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E2B946C2-4E97-0DC8-1C33-B332ABD0B061}"/>
              </a:ext>
            </a:extLst>
          </p:cNvPr>
          <p:cNvCxnSpPr>
            <a:cxnSpLocks/>
          </p:cNvCxnSpPr>
          <p:nvPr/>
        </p:nvCxnSpPr>
        <p:spPr>
          <a:xfrm>
            <a:off x="1608266" y="1419642"/>
            <a:ext cx="333020" cy="82063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38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s01.video.glbimg.com/x240/3525600.jpg">
            <a:extLst>
              <a:ext uri="{FF2B5EF4-FFF2-40B4-BE49-F238E27FC236}">
                <a16:creationId xmlns:a16="http://schemas.microsoft.com/office/drawing/2014/main" id="{21D8F28A-A3F8-F6D7-1D7E-2F857A9F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6437" y="905046"/>
            <a:ext cx="5930685" cy="3333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53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8263" y="55419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Helvetica 55 Roman"/>
                <a:cs typeface="Helvetica 55 Roman"/>
              </a:rPr>
              <a:t>Introduction</a:t>
            </a:r>
            <a:endParaRPr lang="en-US" sz="24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1600" dirty="0">
                <a:latin typeface="Helvetica 55 Roman"/>
                <a:cs typeface="Helvetica 55 Roman"/>
              </a:rPr>
              <a:t>THE “PORTO MARAVILHA” PROJECT</a:t>
            </a:r>
          </a:p>
          <a:p>
            <a:pPr lvl="0">
              <a:buNone/>
            </a:pPr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Located in Rio de Janeiro – Brazil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Part of the “Olympic Legacy”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Urban regeneration in old harbor and city center areas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Put underground part of the roads =&gt; construction of 4 tunnels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endParaRPr lang="en-US" sz="1600" dirty="0">
              <a:latin typeface="Helvetica 55 Roman"/>
              <a:cs typeface="Helvetica 55 Roman"/>
            </a:endParaRPr>
          </a:p>
          <a:p>
            <a:endParaRPr lang="en-US" sz="16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B5A28-AB16-4610-177D-583B9A37B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2955ED5-49EF-B0C8-0DD7-81A46D91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Helvetica 55 Roman"/>
                <a:cs typeface="Helvetica 55 Roman"/>
              </a:rPr>
              <a:t>Introduction</a:t>
            </a:r>
            <a:endParaRPr lang="en-US" sz="2400" b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EEC221-1964-5671-3CFF-EDA4669EC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526" y="881980"/>
            <a:ext cx="6728947" cy="403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0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BFDD6-5038-7090-F772-8373AFEA9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504C87F-B86A-E7CA-F594-39AA42D3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Helvetica 55 Roman"/>
                <a:cs typeface="Helvetica 55 Roman"/>
              </a:rPr>
              <a:t>Introduction</a:t>
            </a:r>
            <a:endParaRPr lang="en-US" sz="24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F5E187-D4A0-EBA0-108F-2ED9EA8CD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03" y="1174388"/>
            <a:ext cx="7875794" cy="317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8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7178C-59C8-F10B-40CB-C43A6D626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3144B03-B686-DB3A-EF87-25B23892B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63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Helvetica 55 Roman"/>
                <a:cs typeface="Helvetica 55 Roman"/>
              </a:rPr>
              <a:t>Introduction</a:t>
            </a:r>
            <a:endParaRPr lang="en-US" sz="2400" b="1" dirty="0"/>
          </a:p>
        </p:txBody>
      </p:sp>
      <p:pic>
        <p:nvPicPr>
          <p:cNvPr id="2050" name="Picture 2" descr="Apple vai abrir nova loja no Porto Olímpico do Rio de Janeiro [rumor]">
            <a:extLst>
              <a:ext uri="{FF2B5EF4-FFF2-40B4-BE49-F238E27FC236}">
                <a16:creationId xmlns:a16="http://schemas.microsoft.com/office/drawing/2014/main" id="{7892E4B1-685C-695B-272F-05A81FCDD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4374"/>
            <a:ext cx="8478982" cy="339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68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Project Description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fr-FR" sz="1600" dirty="0"/>
              <a:t>4 Tunnels</a:t>
            </a:r>
          </a:p>
          <a:p>
            <a:pPr lvl="0"/>
            <a:endParaRPr lang="fr-FR" sz="1600" dirty="0"/>
          </a:p>
          <a:p>
            <a:pPr lvl="1"/>
            <a:r>
              <a:rPr lang="fr-FR" sz="1400" dirty="0"/>
              <a:t>Saúde tunnel - 35 m long (Waimberg et al, 2014);</a:t>
            </a:r>
            <a:endParaRPr lang="pt-BR" sz="1400" dirty="0"/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“</a:t>
            </a:r>
            <a:r>
              <a:rPr lang="en-US" sz="1400" dirty="0" err="1"/>
              <a:t>Binária</a:t>
            </a:r>
            <a:r>
              <a:rPr lang="en-US" sz="1400" dirty="0"/>
              <a:t> tunnel” - 1012 m long;</a:t>
            </a:r>
            <a:endParaRPr lang="pt-BR" sz="1400" dirty="0"/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“Via </a:t>
            </a:r>
            <a:r>
              <a:rPr lang="en-US" sz="1400" dirty="0" err="1"/>
              <a:t>Expressa</a:t>
            </a:r>
            <a:r>
              <a:rPr lang="en-US" sz="1400" dirty="0"/>
              <a:t>” twin tunnels - 1850 m long each way.</a:t>
            </a:r>
          </a:p>
          <a:p>
            <a:pPr lvl="1"/>
            <a:endParaRPr lang="en-US" sz="1400" dirty="0"/>
          </a:p>
          <a:p>
            <a:r>
              <a:rPr lang="en-US" sz="1800" dirty="0"/>
              <a:t>Several other improvements</a:t>
            </a:r>
            <a:endParaRPr lang="pt-BR" sz="1400" dirty="0"/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  <p:pic>
        <p:nvPicPr>
          <p:cNvPr id="2050" name="Picture 2" descr="http://www.portonovosa.com/sites/default/files/editor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964" y="1140884"/>
            <a:ext cx="5794375" cy="3862916"/>
          </a:xfrm>
          <a:prstGeom prst="rect">
            <a:avLst/>
          </a:prstGeom>
          <a:noFill/>
        </p:spPr>
      </p:pic>
      <p:pic>
        <p:nvPicPr>
          <p:cNvPr id="2052" name="Picture 4" descr="http://og.infg.com.br/in/15476107-117-d5f/FT1086A/420/20150302429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964" y="1140884"/>
            <a:ext cx="6428994" cy="3862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Project Description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Imagem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3619" y="1385593"/>
            <a:ext cx="7162800" cy="313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AutoShape 7"/>
          <p:cNvSpPr>
            <a:spLocks noChangeArrowheads="1"/>
          </p:cNvSpPr>
          <p:nvPr/>
        </p:nvSpPr>
        <p:spPr bwMode="auto">
          <a:xfrm>
            <a:off x="4123113" y="1795549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651230" y="1782691"/>
            <a:ext cx="1317625" cy="2905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Via Expressa </a:t>
            </a:r>
            <a:r>
              <a:rPr kumimoji="0" lang="pt-BR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tunnels</a:t>
            </a: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166619" y="2804853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956328" y="3429346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651230" y="2123209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894772" y="1927947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522642" y="2218459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5038031" y="2561359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5539566" y="2821479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5700279" y="2995353"/>
            <a:ext cx="128588" cy="190500"/>
          </a:xfrm>
          <a:prstGeom prst="downArrow">
            <a:avLst>
              <a:gd name="adj1" fmla="val 50000"/>
              <a:gd name="adj2" fmla="val 3703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3074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Project Description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Imagem 6" descr="Seçõ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91" y="1354015"/>
            <a:ext cx="8782568" cy="33593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Project Description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417" y="1012451"/>
            <a:ext cx="6159730" cy="410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2568" y="1025577"/>
            <a:ext cx="7276416" cy="409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84254D-11B8-A71B-36C9-E7F3FC861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2" t="5586" r="3298" b="6000"/>
          <a:stretch>
            <a:fillRect/>
          </a:stretch>
        </p:blipFill>
        <p:spPr>
          <a:xfrm>
            <a:off x="104930" y="712033"/>
            <a:ext cx="5471410" cy="359764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20ABC60-E970-C6C7-D1E5-949C35D24747}"/>
              </a:ext>
            </a:extLst>
          </p:cNvPr>
          <p:cNvSpPr txBox="1"/>
          <p:nvPr/>
        </p:nvSpPr>
        <p:spPr>
          <a:xfrm>
            <a:off x="5607444" y="712033"/>
            <a:ext cx="35365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Site </a:t>
            </a:r>
            <a:r>
              <a:rPr lang="pt-BR" b="1" dirty="0" err="1"/>
              <a:t>Visit</a:t>
            </a:r>
            <a:r>
              <a:rPr lang="pt-BR" b="1" dirty="0"/>
              <a:t> </a:t>
            </a:r>
            <a:r>
              <a:rPr lang="pt-BR" b="1" dirty="0" err="1"/>
              <a:t>with</a:t>
            </a:r>
            <a:r>
              <a:rPr lang="pt-BR" b="1" dirty="0"/>
              <a:t> Prof. Victor de Mello</a:t>
            </a:r>
          </a:p>
          <a:p>
            <a:endParaRPr lang="pt-BR" dirty="0"/>
          </a:p>
          <a:p>
            <a:r>
              <a:rPr lang="pt-BR" dirty="0"/>
              <a:t>High </a:t>
            </a:r>
            <a:r>
              <a:rPr lang="pt-BR" dirty="0" err="1"/>
              <a:t>Rise</a:t>
            </a:r>
            <a:r>
              <a:rPr lang="pt-BR" dirty="0"/>
              <a:t> Building: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20 stories </a:t>
            </a:r>
            <a:r>
              <a:rPr lang="pt-BR" dirty="0" err="1"/>
              <a:t>tall</a:t>
            </a:r>
            <a:r>
              <a:rPr lang="pt-B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5 </a:t>
            </a:r>
            <a:r>
              <a:rPr lang="pt-BR" dirty="0" err="1"/>
              <a:t>basement</a:t>
            </a:r>
            <a:r>
              <a:rPr lang="pt-BR" dirty="0"/>
              <a:t> </a:t>
            </a:r>
            <a:r>
              <a:rPr lang="pt-BR" dirty="0" err="1"/>
              <a:t>levels</a:t>
            </a:r>
            <a:r>
              <a:rPr lang="pt-BR" dirty="0"/>
              <a:t> in </a:t>
            </a:r>
            <a:r>
              <a:rPr lang="pt-BR" dirty="0" err="1"/>
              <a:t>alluvium</a:t>
            </a:r>
            <a:r>
              <a:rPr lang="pt-BR" dirty="0"/>
              <a:t> </a:t>
            </a:r>
            <a:r>
              <a:rPr lang="pt-BR" dirty="0" err="1">
                <a:solidFill>
                  <a:srgbClr val="FF0000"/>
                </a:solidFill>
              </a:rPr>
              <a:t>strata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overlying</a:t>
            </a:r>
            <a:r>
              <a:rPr lang="pt-BR" dirty="0"/>
              <a:t> </a:t>
            </a:r>
            <a:r>
              <a:rPr lang="pt-BR" dirty="0" err="1"/>
              <a:t>granitic-gneiss</a:t>
            </a:r>
            <a:r>
              <a:rPr lang="pt-BR" dirty="0"/>
              <a:t> residual </a:t>
            </a:r>
            <a:r>
              <a:rPr lang="pt-BR" dirty="0" err="1"/>
              <a:t>soil</a:t>
            </a:r>
            <a:r>
              <a:rPr lang="pt-BR" dirty="0" err="1">
                <a:solidFill>
                  <a:srgbClr val="FF0000"/>
                </a:solidFill>
              </a:rPr>
              <a:t>s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Top-</a:t>
            </a:r>
            <a:r>
              <a:rPr lang="pt-BR" dirty="0" err="1"/>
              <a:t>down</a:t>
            </a:r>
            <a:r>
              <a:rPr lang="pt-BR" dirty="0"/>
              <a:t> </a:t>
            </a:r>
            <a:r>
              <a:rPr lang="pt-BR" dirty="0" err="1"/>
              <a:t>construction</a:t>
            </a:r>
            <a:r>
              <a:rPr lang="pt-BR" dirty="0"/>
              <a:t> </a:t>
            </a:r>
            <a:r>
              <a:rPr lang="pt-BR" dirty="0" err="1">
                <a:solidFill>
                  <a:srgbClr val="FF0000"/>
                </a:solidFill>
              </a:rPr>
              <a:t>method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/>
              <a:t>using</a:t>
            </a:r>
            <a:r>
              <a:rPr lang="pt-BR" dirty="0"/>
              <a:t> </a:t>
            </a:r>
            <a:r>
              <a:rPr lang="pt-BR" dirty="0" err="1"/>
              <a:t>diaphragm</a:t>
            </a:r>
            <a:r>
              <a:rPr lang="pt-BR" dirty="0"/>
              <a:t> </a:t>
            </a:r>
            <a:r>
              <a:rPr lang="pt-BR" dirty="0" err="1"/>
              <a:t>walls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foundation</a:t>
            </a:r>
            <a:r>
              <a:rPr lang="pt-BR" dirty="0"/>
              <a:t>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bored</a:t>
            </a:r>
            <a:r>
              <a:rPr lang="pt-BR" dirty="0"/>
              <a:t> piles.</a:t>
            </a:r>
          </a:p>
          <a:p>
            <a:endParaRPr lang="pt-BR" dirty="0"/>
          </a:p>
          <a:p>
            <a:pPr algn="ctr"/>
            <a:r>
              <a:rPr lang="pt-BR" i="1" dirty="0"/>
              <a:t>Foundation Design </a:t>
            </a:r>
            <a:r>
              <a:rPr lang="pt-BR" i="1" dirty="0" err="1"/>
              <a:t>by</a:t>
            </a:r>
            <a:r>
              <a:rPr lang="pt-BR" i="1" dirty="0"/>
              <a:t> Prof. Victor de Mello &amp; Vecttor Projetos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C025C4-4E10-E7DF-6252-86AA5AE8E3AF}"/>
              </a:ext>
            </a:extLst>
          </p:cNvPr>
          <p:cNvSpPr txBox="1"/>
          <p:nvPr/>
        </p:nvSpPr>
        <p:spPr>
          <a:xfrm>
            <a:off x="644577" y="4399930"/>
            <a:ext cx="3710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São Paulo, 1998</a:t>
            </a:r>
          </a:p>
        </p:txBody>
      </p:sp>
    </p:spTree>
    <p:extLst>
      <p:ext uri="{BB962C8B-B14F-4D97-AF65-F5344CB8AC3E}">
        <p14:creationId xmlns:p14="http://schemas.microsoft.com/office/powerpoint/2010/main" val="805522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Geological Background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Tunnels Excavated mainly in rock (to minimize interference with the surface)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Rock Type =&gt; Granitic Gneiss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RMR =&gt; variable I to IV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2 major fault zones crossed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Soil stretches close to tunnel portals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Geological Background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42" y="1021495"/>
            <a:ext cx="6828717" cy="3834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Geological Background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255" y="1072343"/>
            <a:ext cx="5286207" cy="4071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702530" y="3208713"/>
            <a:ext cx="197011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Reclaimed</a:t>
            </a:r>
            <a:r>
              <a:rPr lang="pt-BR" sz="1400" dirty="0"/>
              <a:t> </a:t>
            </a:r>
            <a:r>
              <a:rPr lang="pt-BR" sz="1400" dirty="0" err="1"/>
              <a:t>from</a:t>
            </a:r>
            <a:r>
              <a:rPr lang="pt-BR" sz="1400" dirty="0"/>
              <a:t> </a:t>
            </a:r>
            <a:r>
              <a:rPr lang="pt-BR" sz="1400" dirty="0" err="1"/>
              <a:t>the</a:t>
            </a:r>
            <a:r>
              <a:rPr lang="pt-BR" sz="1400" dirty="0"/>
              <a:t> </a:t>
            </a:r>
            <a:r>
              <a:rPr lang="pt-BR" sz="1400" dirty="0" err="1"/>
              <a:t>sea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2344189" y="3745125"/>
            <a:ext cx="16874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Former</a:t>
            </a:r>
            <a:r>
              <a:rPr lang="pt-BR" sz="1400" dirty="0"/>
              <a:t> </a:t>
            </a:r>
            <a:r>
              <a:rPr lang="pt-BR" sz="1400" dirty="0" err="1"/>
              <a:t>pier</a:t>
            </a:r>
            <a:r>
              <a:rPr lang="pt-BR" sz="1400" dirty="0"/>
              <a:t>, </a:t>
            </a:r>
            <a:r>
              <a:rPr lang="pt-BR" sz="1400" dirty="0" err="1"/>
              <a:t>where</a:t>
            </a:r>
            <a:r>
              <a:rPr lang="pt-BR" sz="1400" dirty="0"/>
              <a:t> </a:t>
            </a:r>
            <a:r>
              <a:rPr lang="pt-BR" sz="1400" dirty="0" err="1"/>
              <a:t>slave</a:t>
            </a:r>
            <a:r>
              <a:rPr lang="pt-BR" sz="1400" dirty="0"/>
              <a:t> </a:t>
            </a:r>
            <a:r>
              <a:rPr lang="pt-BR" sz="1400" dirty="0" err="1"/>
              <a:t>ships</a:t>
            </a:r>
            <a:r>
              <a:rPr lang="pt-BR" sz="1400" dirty="0"/>
              <a:t> </a:t>
            </a:r>
            <a:r>
              <a:rPr lang="pt-BR" sz="1400" dirty="0" err="1"/>
              <a:t>arrived</a:t>
            </a:r>
            <a:endParaRPr lang="pt-BR" sz="1400" dirty="0"/>
          </a:p>
        </p:txBody>
      </p:sp>
      <p:sp>
        <p:nvSpPr>
          <p:cNvPr id="8" name="Seta para a direita 7"/>
          <p:cNvSpPr/>
          <p:nvPr/>
        </p:nvSpPr>
        <p:spPr>
          <a:xfrm>
            <a:off x="4031673" y="3745125"/>
            <a:ext cx="914400" cy="145231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Geological Background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Imagem 6" descr="Planta.jpg"/>
          <p:cNvPicPr>
            <a:picLocks noChangeAspect="1"/>
          </p:cNvPicPr>
          <p:nvPr/>
        </p:nvPicPr>
        <p:blipFill>
          <a:blip r:embed="rId2"/>
          <a:srcRect t="1496" b="2743"/>
          <a:stretch>
            <a:fillRect/>
          </a:stretch>
        </p:blipFill>
        <p:spPr>
          <a:xfrm>
            <a:off x="999325" y="1017830"/>
            <a:ext cx="6704214" cy="412567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5" y="1249222"/>
            <a:ext cx="3635250" cy="3483943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1600" dirty="0">
                <a:latin typeface="Helvetica 55 Roman"/>
              </a:rPr>
              <a:t>Densely populated area</a:t>
            </a:r>
          </a:p>
          <a:p>
            <a:pPr lvl="0"/>
            <a:endParaRPr lang="en-US" sz="1600" dirty="0">
              <a:latin typeface="Helvetica 55 Roman"/>
            </a:endParaRPr>
          </a:p>
          <a:p>
            <a:pPr lvl="0"/>
            <a:r>
              <a:rPr lang="en-US" sz="1600" dirty="0">
                <a:latin typeface="Helvetica 55 Roman"/>
              </a:rPr>
              <a:t>Internal: horizontal and vertical displacements</a:t>
            </a:r>
          </a:p>
          <a:p>
            <a:pPr lvl="0"/>
            <a:endParaRPr lang="en-US" sz="1600" dirty="0">
              <a:latin typeface="Helvetica 55 Roman"/>
            </a:endParaRPr>
          </a:p>
          <a:p>
            <a:pPr lvl="0"/>
            <a:r>
              <a:rPr lang="en-US" sz="1600" dirty="0">
                <a:latin typeface="Helvetica 55 Roman"/>
              </a:rPr>
              <a:t>External:</a:t>
            </a:r>
          </a:p>
          <a:p>
            <a:pPr lvl="0"/>
            <a:endParaRPr lang="en-US" sz="1600" dirty="0">
              <a:latin typeface="Helvetica 55 Roman"/>
            </a:endParaRPr>
          </a:p>
          <a:p>
            <a:pPr lvl="1"/>
            <a:r>
              <a:rPr lang="en-US" sz="1400" dirty="0">
                <a:latin typeface="Helvetica 55 Roman"/>
              </a:rPr>
              <a:t>Façade leveling points</a:t>
            </a:r>
          </a:p>
          <a:p>
            <a:pPr lvl="1"/>
            <a:r>
              <a:rPr lang="en-US" sz="1400" dirty="0">
                <a:latin typeface="Helvetica 55 Roman"/>
              </a:rPr>
              <a:t>Surface leveling points</a:t>
            </a:r>
          </a:p>
          <a:p>
            <a:pPr lvl="1"/>
            <a:r>
              <a:rPr lang="en-US" sz="1400" dirty="0">
                <a:latin typeface="Helvetica 55 Roman"/>
              </a:rPr>
              <a:t>Rod extensometers</a:t>
            </a:r>
          </a:p>
          <a:p>
            <a:pPr lvl="1"/>
            <a:r>
              <a:rPr lang="en-US" sz="1400" dirty="0" err="1">
                <a:latin typeface="Helvetica 55 Roman"/>
              </a:rPr>
              <a:t>Piezometers</a:t>
            </a:r>
            <a:endParaRPr lang="en-US" sz="1400" dirty="0">
              <a:latin typeface="Helvetica 55 Roman"/>
            </a:endParaRPr>
          </a:p>
          <a:p>
            <a:pPr lvl="1"/>
            <a:endParaRPr lang="en-US" sz="1200" dirty="0">
              <a:latin typeface="Helvetica 55 Roman"/>
            </a:endParaRPr>
          </a:p>
          <a:p>
            <a:r>
              <a:rPr lang="en-US" sz="1600" dirty="0">
                <a:latin typeface="Helvetica 55 Roman"/>
              </a:rPr>
              <a:t>Seismographs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214" y="1249222"/>
            <a:ext cx="4741949" cy="3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Several historic buildings =&gt; careful blasting (DIN 4150 parameters)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No significant settlements were expected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Tunnel in “good” rock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Sufficient rock cover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Careful blasting</a:t>
            </a:r>
          </a:p>
          <a:p>
            <a:pPr lvl="1"/>
            <a:endParaRPr lang="en-US" sz="12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Settlement of “</a:t>
            </a:r>
            <a:r>
              <a:rPr lang="en-US" sz="1600" dirty="0" err="1">
                <a:latin typeface="Helvetica 55 Roman"/>
                <a:cs typeface="Helvetica 55 Roman"/>
              </a:rPr>
              <a:t>Rua</a:t>
            </a:r>
            <a:r>
              <a:rPr lang="en-US" sz="1600" dirty="0">
                <a:latin typeface="Helvetica 55 Roman"/>
                <a:cs typeface="Helvetica 55 Roman"/>
              </a:rPr>
              <a:t> Venezuela 45” building: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" y="1494374"/>
            <a:ext cx="7627620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" y="1494374"/>
            <a:ext cx="7627620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" y="1494374"/>
            <a:ext cx="7627620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" y="1494374"/>
            <a:ext cx="7627620" cy="294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" y="1494374"/>
            <a:ext cx="7627620" cy="294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" y="1499708"/>
            <a:ext cx="7627620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900" y="1499708"/>
            <a:ext cx="7627620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196" y="1568980"/>
            <a:ext cx="7622286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eta para a esquerda e para a direita 6"/>
          <p:cNvSpPr/>
          <p:nvPr/>
        </p:nvSpPr>
        <p:spPr>
          <a:xfrm>
            <a:off x="4821377" y="3582785"/>
            <a:ext cx="565265" cy="17456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196" y="1568980"/>
            <a:ext cx="7622286" cy="294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eta para a esquerda e para a direita 9"/>
          <p:cNvSpPr/>
          <p:nvPr/>
        </p:nvSpPr>
        <p:spPr>
          <a:xfrm>
            <a:off x="4750723" y="3541222"/>
            <a:ext cx="440575" cy="216131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632662" y="3990128"/>
            <a:ext cx="266838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Constructon</a:t>
            </a:r>
            <a:r>
              <a:rPr lang="pt-BR" sz="1400" dirty="0"/>
              <a:t> </a:t>
            </a:r>
            <a:r>
              <a:rPr lang="pt-BR" sz="1400" dirty="0" err="1"/>
              <a:t>activities</a:t>
            </a:r>
            <a:r>
              <a:rPr lang="pt-BR" sz="1400" dirty="0"/>
              <a:t> </a:t>
            </a:r>
            <a:r>
              <a:rPr lang="pt-BR" sz="1400" dirty="0" err="1"/>
              <a:t>stopped</a:t>
            </a:r>
            <a:r>
              <a:rPr lang="pt-BR" sz="1400" dirty="0"/>
              <a:t> for </a:t>
            </a:r>
            <a:r>
              <a:rPr lang="pt-BR" sz="1400" dirty="0" err="1"/>
              <a:t>the</a:t>
            </a:r>
            <a:r>
              <a:rPr lang="pt-BR" sz="1400" dirty="0"/>
              <a:t> </a:t>
            </a:r>
            <a:r>
              <a:rPr lang="pt-BR" sz="1400" dirty="0" err="1"/>
              <a:t>end</a:t>
            </a:r>
            <a:r>
              <a:rPr lang="pt-BR" sz="1400" dirty="0"/>
              <a:t> </a:t>
            </a:r>
            <a:r>
              <a:rPr lang="pt-BR" sz="1400" dirty="0" err="1"/>
              <a:t>of</a:t>
            </a:r>
            <a:r>
              <a:rPr lang="pt-BR" sz="1400" dirty="0"/>
              <a:t> </a:t>
            </a:r>
            <a:r>
              <a:rPr lang="pt-BR" sz="1400" dirty="0" err="1"/>
              <a:t>the</a:t>
            </a:r>
            <a:r>
              <a:rPr lang="pt-BR" sz="1400" dirty="0"/>
              <a:t> </a:t>
            </a:r>
            <a:r>
              <a:rPr lang="pt-BR" sz="1400" dirty="0" err="1"/>
              <a:t>year</a:t>
            </a:r>
            <a:r>
              <a:rPr lang="pt-BR" sz="1400" dirty="0"/>
              <a:t> </a:t>
            </a:r>
            <a:r>
              <a:rPr lang="pt-BR" sz="1400" dirty="0" err="1"/>
              <a:t>hollidays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2" y="1354663"/>
            <a:ext cx="7451598" cy="296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490451" y="4315033"/>
            <a:ext cx="8196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Symbol"/>
              <a:buChar char="Þ"/>
            </a:pPr>
            <a:r>
              <a:rPr lang="pt-BR" sz="1600" dirty="0"/>
              <a:t> </a:t>
            </a:r>
            <a:r>
              <a:rPr lang="pt-BR" sz="1600" dirty="0" err="1"/>
              <a:t>Apparently</a:t>
            </a:r>
            <a:r>
              <a:rPr lang="pt-BR" sz="1600" dirty="0"/>
              <a:t> some </a:t>
            </a:r>
            <a:r>
              <a:rPr lang="pt-BR" sz="1600" dirty="0" err="1"/>
              <a:t>relation</a:t>
            </a:r>
            <a:r>
              <a:rPr lang="pt-BR" sz="1600" dirty="0"/>
              <a:t> </a:t>
            </a:r>
            <a:r>
              <a:rPr lang="pt-BR" sz="1600" dirty="0" err="1"/>
              <a:t>between</a:t>
            </a:r>
            <a:r>
              <a:rPr lang="pt-BR" sz="1600" dirty="0"/>
              <a:t> site </a:t>
            </a:r>
            <a:r>
              <a:rPr lang="pt-BR" sz="1600" dirty="0" err="1"/>
              <a:t>activities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settlements</a:t>
            </a:r>
            <a:r>
              <a:rPr lang="pt-BR" sz="1600" dirty="0"/>
              <a:t>: weekends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holidays</a:t>
            </a:r>
            <a:endParaRPr lang="pt-BR" sz="1600" dirty="0"/>
          </a:p>
          <a:p>
            <a:pPr algn="ctr">
              <a:buFont typeface="Symbol"/>
              <a:buChar char="Þ"/>
            </a:pPr>
            <a:endParaRPr lang="pt-BR" sz="1600" dirty="0"/>
          </a:p>
          <a:p>
            <a:pPr algn="ctr">
              <a:buFont typeface="Symbol"/>
              <a:buChar char="Þ"/>
            </a:pPr>
            <a:r>
              <a:rPr lang="pt-BR" sz="1600" dirty="0"/>
              <a:t> No “</a:t>
            </a:r>
            <a:r>
              <a:rPr lang="pt-BR" sz="1600" dirty="0" err="1"/>
              <a:t>conventional</a:t>
            </a:r>
            <a:r>
              <a:rPr lang="pt-BR" sz="1600" dirty="0"/>
              <a:t>” </a:t>
            </a:r>
            <a:r>
              <a:rPr lang="pt-BR" sz="1600" dirty="0" err="1"/>
              <a:t>interpretation</a:t>
            </a:r>
            <a:r>
              <a:rPr lang="pt-BR" sz="1600" dirty="0"/>
              <a:t> </a:t>
            </a:r>
            <a:r>
              <a:rPr lang="pt-BR" sz="1600" dirty="0" err="1"/>
              <a:t>possible</a:t>
            </a:r>
            <a:endParaRPr lang="pt-BR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Settlements on the surface along tunnel alignment =&gt; very high for a tunnel in rock!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317" y="1640731"/>
            <a:ext cx="7542276" cy="294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7212103-EACD-1EF4-167A-5AAC483FBC9D}"/>
              </a:ext>
            </a:extLst>
          </p:cNvPr>
          <p:cNvSpPr txBox="1"/>
          <p:nvPr/>
        </p:nvSpPr>
        <p:spPr>
          <a:xfrm>
            <a:off x="3675632" y="3989790"/>
            <a:ext cx="544963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Mello, V.F.B., Sobral, A.C.S., Bilfinger, W. (1998).</a:t>
            </a:r>
          </a:p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resort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groundwater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recharge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excavations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its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frequent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fallacies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Proc. World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Tunnel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Congress., São Paulo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2A75F5E-DAC3-364B-AFBF-2BA89B51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4" y="218816"/>
            <a:ext cx="3586388" cy="47058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03AD2DD-EB9E-3D96-9AB3-C1D61FF77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632" y="218816"/>
            <a:ext cx="5487103" cy="287064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9F10BDC6-26B8-8FDD-3562-857BB5253C08}"/>
              </a:ext>
            </a:extLst>
          </p:cNvPr>
          <p:cNvCxnSpPr/>
          <p:nvPr/>
        </p:nvCxnSpPr>
        <p:spPr>
          <a:xfrm>
            <a:off x="6540500" y="1600200"/>
            <a:ext cx="13398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60592F89-D136-559E-72F2-BB4CD445038E}"/>
              </a:ext>
            </a:extLst>
          </p:cNvPr>
          <p:cNvCxnSpPr/>
          <p:nvPr/>
        </p:nvCxnSpPr>
        <p:spPr>
          <a:xfrm flipV="1">
            <a:off x="7899400" y="1593850"/>
            <a:ext cx="0" cy="927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2FF4F0C-A161-A645-D254-E8F708BBC3DB}"/>
              </a:ext>
            </a:extLst>
          </p:cNvPr>
          <p:cNvSpPr txBox="1"/>
          <p:nvPr/>
        </p:nvSpPr>
        <p:spPr>
          <a:xfrm>
            <a:off x="4032250" y="3215488"/>
            <a:ext cx="489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Hand </a:t>
            </a:r>
            <a:r>
              <a:rPr lang="pt-BR" dirty="0" err="1"/>
              <a:t>drawn</a:t>
            </a:r>
            <a:r>
              <a:rPr lang="pt-BR" dirty="0"/>
              <a:t> </a:t>
            </a:r>
            <a:r>
              <a:rPr lang="pt-BR" dirty="0" err="1"/>
              <a:t>flownet</a:t>
            </a:r>
            <a:r>
              <a:rPr lang="pt-BR" dirty="0"/>
              <a:t> x </a:t>
            </a:r>
            <a:r>
              <a:rPr lang="pt-BR" dirty="0" err="1"/>
              <a:t>Numerical</a:t>
            </a:r>
            <a:r>
              <a:rPr lang="pt-BR" dirty="0"/>
              <a:t> Model </a:t>
            </a:r>
            <a:r>
              <a:rPr lang="pt-BR" dirty="0" err="1"/>
              <a:t>results</a:t>
            </a:r>
            <a:r>
              <a:rPr lang="pt-BR" dirty="0"/>
              <a:t> =&gt; </a:t>
            </a:r>
            <a:r>
              <a:rPr lang="pt-BR" dirty="0" err="1"/>
              <a:t>numerical</a:t>
            </a:r>
            <a:r>
              <a:rPr lang="pt-BR" dirty="0"/>
              <a:t> model </a:t>
            </a:r>
            <a:r>
              <a:rPr lang="pt-BR" dirty="0" err="1"/>
              <a:t>used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confirm</a:t>
            </a:r>
            <a:r>
              <a:rPr lang="pt-BR" dirty="0"/>
              <a:t> </a:t>
            </a:r>
            <a:r>
              <a:rPr lang="pt-BR" dirty="0" err="1"/>
              <a:t>intuition</a:t>
            </a:r>
            <a:r>
              <a:rPr lang="pt-BR" dirty="0"/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E6D776-6D8E-F371-6E7A-DA8C8CF44057}"/>
              </a:ext>
            </a:extLst>
          </p:cNvPr>
          <p:cNvSpPr txBox="1"/>
          <p:nvPr/>
        </p:nvSpPr>
        <p:spPr>
          <a:xfrm>
            <a:off x="127000" y="4924684"/>
            <a:ext cx="87122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" dirty="0">
                <a:hlinkClick r:id="rId4"/>
              </a:rPr>
              <a:t>https://victorfbdemello.com.br/arquivos/Publicacoes/186%20-%20Conventional%20Resort%20to%20Groundwater%20Recharge%20Near%20Deep%20Excavations%20and%20its%20Frequent%20Fallacies.pdf</a:t>
            </a:r>
            <a:r>
              <a:rPr lang="pt-BR" sz="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5785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350" y="1952157"/>
            <a:ext cx="7568946" cy="29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Monitoring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Same longitudinal section</a:t>
            </a: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Same time interval for internal and external measurements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725" y="1952157"/>
            <a:ext cx="7563612" cy="29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eta para a esquerda e para a direita 5"/>
          <p:cNvSpPr/>
          <p:nvPr/>
        </p:nvSpPr>
        <p:spPr>
          <a:xfrm>
            <a:off x="3541222" y="2818015"/>
            <a:ext cx="1122218" cy="18288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603567" y="2485299"/>
            <a:ext cx="101830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Fault</a:t>
            </a:r>
            <a:r>
              <a:rPr lang="pt-BR" sz="1400" dirty="0"/>
              <a:t> zone</a:t>
            </a:r>
          </a:p>
        </p:txBody>
      </p:sp>
      <p:sp>
        <p:nvSpPr>
          <p:cNvPr id="8" name="Seta para cima e para baixo 7"/>
          <p:cNvSpPr/>
          <p:nvPr/>
        </p:nvSpPr>
        <p:spPr>
          <a:xfrm>
            <a:off x="4559531" y="3213544"/>
            <a:ext cx="207818" cy="1122218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cima e para baixo 8"/>
          <p:cNvSpPr/>
          <p:nvPr/>
        </p:nvSpPr>
        <p:spPr>
          <a:xfrm>
            <a:off x="5552902" y="2818015"/>
            <a:ext cx="207818" cy="415637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760720" y="3597098"/>
            <a:ext cx="187036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Surface</a:t>
            </a:r>
            <a:r>
              <a:rPr lang="pt-BR" sz="1400" dirty="0"/>
              <a:t> </a:t>
            </a:r>
            <a:r>
              <a:rPr lang="pt-BR" sz="1400" dirty="0" err="1"/>
              <a:t>settlements</a:t>
            </a:r>
            <a:r>
              <a:rPr lang="pt-BR" sz="1400" dirty="0"/>
              <a:t> </a:t>
            </a:r>
            <a:r>
              <a:rPr lang="pt-BR" sz="1400" dirty="0" err="1"/>
              <a:t>higher</a:t>
            </a:r>
            <a:r>
              <a:rPr lang="pt-BR" sz="1400" dirty="0"/>
              <a:t> </a:t>
            </a:r>
            <a:r>
              <a:rPr lang="pt-BR" sz="1400" dirty="0" err="1"/>
              <a:t>than</a:t>
            </a:r>
            <a:r>
              <a:rPr lang="pt-BR" sz="1400" dirty="0"/>
              <a:t> </a:t>
            </a:r>
            <a:r>
              <a:rPr lang="pt-BR" sz="1400" dirty="0" err="1"/>
              <a:t>tunnel</a:t>
            </a:r>
            <a:r>
              <a:rPr lang="pt-BR" sz="1400" dirty="0"/>
              <a:t> </a:t>
            </a:r>
            <a:r>
              <a:rPr lang="pt-BR" sz="1400" dirty="0" err="1"/>
              <a:t>crown</a:t>
            </a:r>
            <a:r>
              <a:rPr lang="pt-BR" sz="1400" dirty="0"/>
              <a:t> </a:t>
            </a:r>
            <a:r>
              <a:rPr lang="pt-BR" sz="1400" dirty="0" err="1"/>
              <a:t>settlements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Possible Causes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“Normally” settlements due to tunneling: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“Ground Loss”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Groundwater lowering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Settlement at significant distances =&gt; probably not ground loss</a:t>
            </a:r>
          </a:p>
          <a:p>
            <a:endParaRPr lang="en-US" sz="1600" dirty="0">
              <a:latin typeface="Helvetica 55 Roman"/>
              <a:cs typeface="Helvetica 55 Roman"/>
            </a:endParaRPr>
          </a:p>
          <a:p>
            <a:r>
              <a:rPr lang="en-US" sz="1600" dirty="0">
                <a:latin typeface="Helvetica 55 Roman"/>
                <a:cs typeface="Helvetica 55 Roman"/>
              </a:rPr>
              <a:t>More settlement at the surface than inside the tunnel =&gt; Groundwater lowering?</a:t>
            </a:r>
          </a:p>
          <a:p>
            <a:pPr lvl="1"/>
            <a:r>
              <a:rPr lang="en-US" sz="1400" dirty="0" err="1">
                <a:latin typeface="Helvetica 55 Roman"/>
                <a:cs typeface="Helvetica 55 Roman"/>
              </a:rPr>
              <a:t>Piezometers</a:t>
            </a:r>
            <a:r>
              <a:rPr lang="en-US" sz="1400" dirty="0">
                <a:latin typeface="Helvetica 55 Roman"/>
                <a:cs typeface="Helvetica 55 Roman"/>
              </a:rPr>
              <a:t> did not show significant water level lowering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Apparent relation between excavation activities and settlements</a:t>
            </a:r>
          </a:p>
          <a:p>
            <a:pPr lvl="0">
              <a:buNone/>
            </a:pPr>
            <a:endParaRPr lang="en-US" sz="16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Possible Causes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Densification of loose sands due to blasting?</a:t>
            </a:r>
          </a:p>
          <a:p>
            <a:pPr lvl="1"/>
            <a:r>
              <a:rPr lang="en-US" sz="1400" dirty="0">
                <a:latin typeface="Helvetica 55 Roman"/>
                <a:cs typeface="Helvetica 55 Roman"/>
              </a:rPr>
              <a:t>Similar behavior measured by </a:t>
            </a:r>
            <a:r>
              <a:rPr lang="en-US" sz="1400" dirty="0" err="1">
                <a:latin typeface="Helvetica 55 Roman"/>
                <a:cs typeface="Helvetica 55 Roman"/>
              </a:rPr>
              <a:t>Coutinho</a:t>
            </a:r>
            <a:r>
              <a:rPr lang="en-US" sz="1400" dirty="0">
                <a:latin typeface="Helvetica 55 Roman"/>
                <a:cs typeface="Helvetica 55 Roman"/>
              </a:rPr>
              <a:t> et al (2007).</a:t>
            </a:r>
          </a:p>
          <a:p>
            <a:pPr lvl="1"/>
            <a:endParaRPr lang="en-US" sz="1400" dirty="0">
              <a:latin typeface="Helvetica 55 Roman"/>
              <a:cs typeface="Helvetica 55 Roman"/>
            </a:endParaRPr>
          </a:p>
          <a:p>
            <a:pPr lvl="1"/>
            <a:endParaRPr lang="en-US" sz="14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Range of blasting induced vibrations: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1"/>
            <a:r>
              <a:rPr lang="en-US" sz="1400" dirty="0" err="1">
                <a:latin typeface="Helvetica 55 Roman"/>
                <a:cs typeface="Helvetica 55 Roman"/>
              </a:rPr>
              <a:t>Saliba</a:t>
            </a:r>
            <a:r>
              <a:rPr lang="en-US" sz="1400" dirty="0">
                <a:latin typeface="Helvetica 55 Roman"/>
                <a:cs typeface="Helvetica 55 Roman"/>
              </a:rPr>
              <a:t> et al (2014) – for Rio de Janeiro Gneiss – K = 450, </a:t>
            </a:r>
            <a:r>
              <a:rPr lang="en-US" sz="1400" dirty="0">
                <a:latin typeface="Symbol" pitchFamily="18" charset="2"/>
                <a:cs typeface="Helvetica 55 Roman"/>
              </a:rPr>
              <a:t>a</a:t>
            </a:r>
            <a:r>
              <a:rPr lang="en-US" sz="1400" dirty="0">
                <a:latin typeface="Helvetica 55 Roman"/>
                <a:cs typeface="Helvetica 55 Roman"/>
              </a:rPr>
              <a:t> = 1,45 , </a:t>
            </a:r>
            <a:r>
              <a:rPr lang="en-US" sz="1400" dirty="0">
                <a:latin typeface="Symbol" pitchFamily="18" charset="2"/>
                <a:cs typeface="Helvetica 55 Roman"/>
              </a:rPr>
              <a:t>b</a:t>
            </a:r>
            <a:r>
              <a:rPr lang="en-US" sz="1400" dirty="0">
                <a:latin typeface="Helvetica 55 Roman"/>
                <a:cs typeface="Helvetica 55 Roman"/>
              </a:rPr>
              <a:t> = 0,5</a:t>
            </a:r>
            <a:endParaRPr lang="en-US" sz="1000" dirty="0">
              <a:latin typeface="Helvetica 55 Roman"/>
              <a:cs typeface="Helvetica 55 Roman"/>
            </a:endParaRPr>
          </a:p>
          <a:p>
            <a:endParaRPr lang="en-US" sz="18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30436" y="2310938"/>
            <a:ext cx="1057275" cy="34290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262" y="1249222"/>
            <a:ext cx="7403592" cy="297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Possible Causes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Vibrations measured at the surface – buildings</a:t>
            </a: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Probably at the base of the soil (rock soil interface) higher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496" y="2003270"/>
            <a:ext cx="7370064" cy="287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3898661" y="2202873"/>
            <a:ext cx="187867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Saliba</a:t>
            </a:r>
            <a:r>
              <a:rPr lang="pt-BR" sz="1400" dirty="0"/>
              <a:t> </a:t>
            </a:r>
            <a:r>
              <a:rPr lang="pt-BR" sz="1400" dirty="0" err="1"/>
              <a:t>et</a:t>
            </a:r>
            <a:r>
              <a:rPr lang="pt-BR" sz="1400" dirty="0"/>
              <a:t> </a:t>
            </a:r>
            <a:r>
              <a:rPr lang="pt-BR" sz="1400" dirty="0" err="1"/>
              <a:t>al</a:t>
            </a:r>
            <a:r>
              <a:rPr lang="pt-BR" sz="1400" dirty="0"/>
              <a:t> (2014)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</a:rPr>
              <a:t>Possible Causes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 l="3168" r="5053"/>
          <a:stretch>
            <a:fillRect/>
          </a:stretch>
        </p:blipFill>
        <p:spPr bwMode="auto">
          <a:xfrm>
            <a:off x="33861" y="1149761"/>
            <a:ext cx="4543205" cy="3743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l="4035" r="7499"/>
          <a:stretch>
            <a:fillRect/>
          </a:stretch>
        </p:blipFill>
        <p:spPr bwMode="auto">
          <a:xfrm>
            <a:off x="4699005" y="1513827"/>
            <a:ext cx="4419600" cy="2801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6259484" y="3283527"/>
            <a:ext cx="218624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err="1"/>
              <a:t>Almost</a:t>
            </a:r>
            <a:r>
              <a:rPr lang="pt-BR" sz="1600" dirty="0"/>
              <a:t> 10 s </a:t>
            </a:r>
            <a:r>
              <a:rPr lang="pt-BR" sz="1600" dirty="0" err="1"/>
              <a:t>vibration</a:t>
            </a:r>
            <a:endParaRPr lang="pt-BR" sz="16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82437" y="4484432"/>
            <a:ext cx="309462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err="1"/>
              <a:t>ppa</a:t>
            </a:r>
            <a:r>
              <a:rPr lang="pt-BR" sz="1600" dirty="0"/>
              <a:t> &gt; 0,3 g ; </a:t>
            </a:r>
            <a:r>
              <a:rPr lang="pt-BR" sz="1600" dirty="0" err="1"/>
              <a:t>ppv</a:t>
            </a:r>
            <a:r>
              <a:rPr lang="pt-BR" sz="1600" dirty="0"/>
              <a:t> =7,3 mm/s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259484" y="4636832"/>
            <a:ext cx="218624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Small “</a:t>
            </a:r>
            <a:r>
              <a:rPr lang="pt-BR" sz="1600" dirty="0" err="1"/>
              <a:t>earthquake</a:t>
            </a:r>
            <a:r>
              <a:rPr lang="pt-BR" sz="1600" dirty="0"/>
              <a:t>”?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Slide Title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4780367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Soil profile =&gt; upper layer of clean, uniform, loose sand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CSR - Cyclic stress ratio (Seed &amp; </a:t>
            </a:r>
            <a:r>
              <a:rPr lang="en-US" sz="1600" dirty="0" err="1">
                <a:latin typeface="Helvetica 55 Roman"/>
                <a:cs typeface="Helvetica 55 Roman"/>
              </a:rPr>
              <a:t>Idriss</a:t>
            </a:r>
            <a:r>
              <a:rPr lang="en-US" sz="1600" dirty="0">
                <a:latin typeface="Helvetica 55 Roman"/>
                <a:cs typeface="Helvetica 55 Roman"/>
              </a:rPr>
              <a:t>, 1971) approx. 0,15 (for 0,15 g)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Soils is potentially liquefiable!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endParaRPr lang="en-US" sz="14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5331" y="1249222"/>
            <a:ext cx="3352800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tângulo 6"/>
          <p:cNvSpPr/>
          <p:nvPr/>
        </p:nvSpPr>
        <p:spPr>
          <a:xfrm>
            <a:off x="6284422" y="3549536"/>
            <a:ext cx="615143" cy="773082"/>
          </a:xfrm>
          <a:prstGeom prst="rect">
            <a:avLst/>
          </a:prstGeom>
          <a:solidFill>
            <a:schemeClr val="tx2">
              <a:lumMod val="20000"/>
              <a:lumOff val="80000"/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Conclusions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r>
              <a:rPr lang="en-US" sz="1600" dirty="0"/>
              <a:t>Significant settlements at the surface occurred.</a:t>
            </a:r>
          </a:p>
          <a:p>
            <a:endParaRPr lang="en-US" sz="1600" dirty="0"/>
          </a:p>
          <a:p>
            <a:r>
              <a:rPr lang="en-US" sz="1600" dirty="0"/>
              <a:t>Volume loss and groundwater lowering were not the main cause.</a:t>
            </a:r>
          </a:p>
          <a:p>
            <a:endParaRPr lang="en-US" sz="1600" dirty="0"/>
          </a:p>
          <a:p>
            <a:r>
              <a:rPr lang="en-US" sz="1600" dirty="0"/>
              <a:t>Most probable cause: volume reduction of loose sands due to blasting induced vibrations.</a:t>
            </a:r>
          </a:p>
          <a:p>
            <a:endParaRPr lang="pt-BR" sz="1600" dirty="0"/>
          </a:p>
          <a:p>
            <a:r>
              <a:rPr lang="en-US" sz="1600" dirty="0"/>
              <a:t>Possible mitigation: very complicated =&gt; probably extensive previous activities would be necessary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Helvetica 55 Roman"/>
                <a:cs typeface="Helvetica 55 Roman"/>
              </a:rPr>
              <a:t>Acknowledgements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EGT – </a:t>
            </a:r>
            <a:r>
              <a:rPr lang="pt-BR" sz="1600" dirty="0" err="1"/>
              <a:t>Engecorps</a:t>
            </a:r>
            <a:r>
              <a:rPr lang="pt-BR" sz="1600" dirty="0"/>
              <a:t> =&gt; Design Consortium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Odebrecht, OAS </a:t>
            </a:r>
            <a:r>
              <a:rPr lang="pt-BR" sz="1600" dirty="0" err="1"/>
              <a:t>and</a:t>
            </a:r>
            <a:r>
              <a:rPr lang="pt-BR" sz="1600" dirty="0"/>
              <a:t> Carioca Engenharia =&gt; </a:t>
            </a:r>
            <a:r>
              <a:rPr lang="pt-BR" sz="1600" dirty="0" err="1"/>
              <a:t>Construction</a:t>
            </a:r>
            <a:r>
              <a:rPr lang="pt-BR" sz="1600" dirty="0"/>
              <a:t> Consortium</a:t>
            </a:r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30037" y="3699164"/>
            <a:ext cx="6101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9E917F2-18E4-8568-C15C-F3B792313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3994" y="988958"/>
            <a:ext cx="4423969" cy="33179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164CAC5-2357-6AFB-8D08-0C61A1ACCC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/>
          <a:stretch>
            <a:fillRect/>
          </a:stretch>
        </p:blipFill>
        <p:spPr>
          <a:xfrm rot="5400000">
            <a:off x="5420352" y="-110104"/>
            <a:ext cx="2211984" cy="331797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9BB6234-FCDE-E61E-BA4F-4AE087D5B13A}"/>
              </a:ext>
            </a:extLst>
          </p:cNvPr>
          <p:cNvSpPr txBox="1"/>
          <p:nvPr/>
        </p:nvSpPr>
        <p:spPr>
          <a:xfrm>
            <a:off x="4234721" y="2765685"/>
            <a:ext cx="4669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</a:t>
            </a:r>
            <a:r>
              <a:rPr lang="en-US" i="1" dirty="0"/>
              <a:t>To my dear colleague and friend Werner Bilfinger, my best wishes and sincere hopes that you continue with your enthusiasm and expertise in service of our beloved country, through our wonderful profession</a:t>
            </a:r>
            <a:r>
              <a:rPr lang="en-US" dirty="0"/>
              <a:t>.”</a:t>
            </a:r>
          </a:p>
          <a:p>
            <a:pPr algn="ctr"/>
            <a:endParaRPr lang="en-US" dirty="0"/>
          </a:p>
          <a:p>
            <a:pPr algn="r"/>
            <a:r>
              <a:rPr lang="en-US" dirty="0"/>
              <a:t>Victor F. B. de Mello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C843D0-2935-5462-F55C-F87BE1D43A7D}"/>
              </a:ext>
            </a:extLst>
          </p:cNvPr>
          <p:cNvSpPr txBox="1"/>
          <p:nvPr/>
        </p:nvSpPr>
        <p:spPr>
          <a:xfrm>
            <a:off x="1295836" y="4839169"/>
            <a:ext cx="56180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4"/>
              </a:rPr>
              <a:t>https://victorfbdemello.com.br/arquivos/Volume/De_Mello_Volume_Compressed.pdf</a:t>
            </a:r>
            <a:r>
              <a:rPr lang="pt-BR" sz="1200" dirty="0"/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B7C65F7-DB76-5CE4-D104-87AEF1CB723A}"/>
              </a:ext>
            </a:extLst>
          </p:cNvPr>
          <p:cNvSpPr txBox="1"/>
          <p:nvPr/>
        </p:nvSpPr>
        <p:spPr>
          <a:xfrm>
            <a:off x="786866" y="66630"/>
            <a:ext cx="331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De Mello Volume, 1989</a:t>
            </a:r>
          </a:p>
        </p:txBody>
      </p:sp>
    </p:spTree>
    <p:extLst>
      <p:ext uri="{BB962C8B-B14F-4D97-AF65-F5344CB8AC3E}">
        <p14:creationId xmlns:p14="http://schemas.microsoft.com/office/powerpoint/2010/main" val="162412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CB737EE-8996-1342-3648-6441299A8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9494" y="1169948"/>
            <a:ext cx="4446458" cy="33348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475DAB9-3A1B-2571-251C-1DE5EA3D30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73" t="6297" r="33841" b="2480"/>
          <a:stretch>
            <a:fillRect/>
          </a:stretch>
        </p:blipFill>
        <p:spPr>
          <a:xfrm rot="5400000">
            <a:off x="5346354" y="376146"/>
            <a:ext cx="3052374" cy="343558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B5429A9-40B0-2443-58E7-CABBE45E6783}"/>
              </a:ext>
            </a:extLst>
          </p:cNvPr>
          <p:cNvSpPr txBox="1"/>
          <p:nvPr/>
        </p:nvSpPr>
        <p:spPr>
          <a:xfrm>
            <a:off x="4894289" y="3620125"/>
            <a:ext cx="3747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en-US" i="1" dirty="0"/>
              <a:t>With best wishes and a special hug</a:t>
            </a:r>
            <a:r>
              <a:rPr lang="en-US" dirty="0"/>
              <a:t>.”</a:t>
            </a:r>
          </a:p>
          <a:p>
            <a:endParaRPr lang="en-US" dirty="0"/>
          </a:p>
          <a:p>
            <a:pPr algn="r"/>
            <a:r>
              <a:rPr lang="en-US" dirty="0"/>
              <a:t>Victor. F. B. de Mello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2A50815-ED43-B8D9-7EE5-15258966E753}"/>
              </a:ext>
            </a:extLst>
          </p:cNvPr>
          <p:cNvSpPr txBox="1"/>
          <p:nvPr/>
        </p:nvSpPr>
        <p:spPr>
          <a:xfrm>
            <a:off x="196354" y="29366"/>
            <a:ext cx="4906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Foundations</a:t>
            </a:r>
            <a:r>
              <a:rPr lang="pt-BR" b="1" dirty="0"/>
              <a:t> – </a:t>
            </a:r>
            <a:r>
              <a:rPr lang="pt-BR" b="1" dirty="0" err="1"/>
              <a:t>Theory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Practice</a:t>
            </a:r>
            <a:r>
              <a:rPr lang="pt-BR" b="1" dirty="0"/>
              <a:t> (1st ed. 1996)</a:t>
            </a:r>
          </a:p>
          <a:p>
            <a:pPr algn="ctr"/>
            <a:r>
              <a:rPr lang="pt-BR" sz="1400" dirty="0"/>
              <a:t>(In </a:t>
            </a:r>
            <a:r>
              <a:rPr lang="pt-BR" sz="1400" dirty="0" err="1"/>
              <a:t>Portuguese</a:t>
            </a:r>
            <a:r>
              <a:rPr lang="pt-BR" sz="1400" dirty="0"/>
              <a:t>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40D706-CFB8-78F0-B4A9-3649EB30ABB8}"/>
              </a:ext>
            </a:extLst>
          </p:cNvPr>
          <p:cNvSpPr txBox="1"/>
          <p:nvPr/>
        </p:nvSpPr>
        <p:spPr>
          <a:xfrm>
            <a:off x="5225553" y="178873"/>
            <a:ext cx="329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Foreword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Prof. Victor</a:t>
            </a:r>
          </a:p>
        </p:txBody>
      </p:sp>
    </p:spTree>
    <p:extLst>
      <p:ext uri="{BB962C8B-B14F-4D97-AF65-F5344CB8AC3E}">
        <p14:creationId xmlns:p14="http://schemas.microsoft.com/office/powerpoint/2010/main" val="83200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ED415B3-D2C1-642D-E7C3-AA97965AA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744" y="655567"/>
            <a:ext cx="3906500" cy="29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29D23B0-78C2-24CB-3FE4-EFA7D854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" y="3468737"/>
            <a:ext cx="4081331" cy="15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388B6CF-2A4C-D654-336E-4D2D9CBA0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" y="655567"/>
            <a:ext cx="4081332" cy="271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43D1427-3698-150E-DC08-758129E9D849}"/>
              </a:ext>
            </a:extLst>
          </p:cNvPr>
          <p:cNvSpPr txBox="1"/>
          <p:nvPr/>
        </p:nvSpPr>
        <p:spPr>
          <a:xfrm>
            <a:off x="5188677" y="3633822"/>
            <a:ext cx="38425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/>
              <a:t>From</a:t>
            </a:r>
            <a:r>
              <a:rPr lang="pt-BR" sz="1400" dirty="0"/>
              <a:t> </a:t>
            </a:r>
            <a:r>
              <a:rPr lang="pt-BR" sz="1400" dirty="0" err="1"/>
              <a:t>left</a:t>
            </a:r>
            <a:r>
              <a:rPr lang="pt-BR" sz="1400" dirty="0"/>
              <a:t> </a:t>
            </a:r>
            <a:r>
              <a:rPr lang="pt-BR" sz="1400" dirty="0" err="1"/>
              <a:t>to</a:t>
            </a:r>
            <a:r>
              <a:rPr lang="pt-BR" sz="1400" dirty="0"/>
              <a:t> </a:t>
            </a:r>
            <a:r>
              <a:rPr lang="pt-BR" sz="1400" dirty="0" err="1"/>
              <a:t>right</a:t>
            </a:r>
            <a:r>
              <a:rPr lang="pt-B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Prof. Waldemar C. </a:t>
            </a:r>
            <a:r>
              <a:rPr lang="pt-BR" sz="1400" dirty="0" err="1"/>
              <a:t>Hachich</a:t>
            </a:r>
            <a:r>
              <a:rPr lang="pt-BR" sz="1400" dirty="0"/>
              <a:t> (</a:t>
            </a:r>
            <a:r>
              <a:rPr lang="pt-BR" sz="1400" dirty="0" err="1"/>
              <a:t>former</a:t>
            </a:r>
            <a:r>
              <a:rPr lang="pt-BR" sz="1400" dirty="0"/>
              <a:t> ISSMGE Vice </a:t>
            </a:r>
            <a:r>
              <a:rPr lang="pt-BR" sz="1400" dirty="0" err="1"/>
              <a:t>President</a:t>
            </a:r>
            <a:r>
              <a:rPr lang="pt-BR" sz="1400" dirty="0"/>
              <a:t> – South </a:t>
            </a:r>
            <a:r>
              <a:rPr lang="pt-BR" sz="1400" dirty="0" err="1"/>
              <a:t>America</a:t>
            </a:r>
            <a:r>
              <a:rPr lang="pt-BR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Prof. Roger Frank (</a:t>
            </a:r>
            <a:r>
              <a:rPr lang="pt-BR" sz="1400" dirty="0" err="1"/>
              <a:t>former</a:t>
            </a:r>
            <a:r>
              <a:rPr lang="pt-BR" sz="1400" dirty="0"/>
              <a:t> ISSMGE </a:t>
            </a:r>
            <a:r>
              <a:rPr lang="pt-BR" sz="1400" dirty="0" err="1"/>
              <a:t>President</a:t>
            </a:r>
            <a:r>
              <a:rPr lang="pt-BR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Werner Bilfinger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8179EA3-83A7-B0FE-F784-B4C36FE2ED17}"/>
              </a:ext>
            </a:extLst>
          </p:cNvPr>
          <p:cNvSpPr txBox="1"/>
          <p:nvPr/>
        </p:nvSpPr>
        <p:spPr>
          <a:xfrm>
            <a:off x="266700" y="10795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University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São Paulo – </a:t>
            </a:r>
            <a:r>
              <a:rPr lang="pt-BR" b="1" dirty="0" err="1"/>
              <a:t>Polytechnical</a:t>
            </a:r>
            <a:r>
              <a:rPr lang="pt-BR" b="1" dirty="0"/>
              <a:t> </a:t>
            </a:r>
            <a:r>
              <a:rPr lang="pt-BR" b="1" dirty="0" err="1"/>
              <a:t>School</a:t>
            </a:r>
            <a:r>
              <a:rPr lang="pt-BR" b="1" dirty="0"/>
              <a:t> – Civil </a:t>
            </a:r>
            <a:r>
              <a:rPr lang="pt-BR" b="1" dirty="0" err="1"/>
              <a:t>Engineering</a:t>
            </a:r>
            <a:r>
              <a:rPr lang="pt-BR" b="1" dirty="0"/>
              <a:t> Building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62E361B-01BC-9FFD-9756-B3545B4627DA}"/>
              </a:ext>
            </a:extLst>
          </p:cNvPr>
          <p:cNvSpPr txBox="1"/>
          <p:nvPr/>
        </p:nvSpPr>
        <p:spPr>
          <a:xfrm>
            <a:off x="4921744" y="655567"/>
            <a:ext cx="39065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/>
              <a:t>Section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the</a:t>
            </a:r>
            <a:r>
              <a:rPr lang="pt-BR" sz="1200" dirty="0"/>
              <a:t> civil </a:t>
            </a:r>
            <a:r>
              <a:rPr lang="pt-BR" sz="1200" dirty="0" err="1"/>
              <a:t>engineering</a:t>
            </a:r>
            <a:r>
              <a:rPr lang="pt-BR" sz="1200" dirty="0"/>
              <a:t> </a:t>
            </a:r>
            <a:r>
              <a:rPr lang="pt-BR" sz="1200" dirty="0" err="1"/>
              <a:t>library</a:t>
            </a:r>
            <a:r>
              <a:rPr lang="pt-BR" sz="1200" dirty="0"/>
              <a:t> with Prof. de </a:t>
            </a:r>
            <a:r>
              <a:rPr lang="pt-BR" sz="1200" dirty="0" err="1"/>
              <a:t>Mello’s</a:t>
            </a:r>
            <a:r>
              <a:rPr lang="pt-BR" sz="1200" dirty="0"/>
              <a:t> </a:t>
            </a:r>
            <a:r>
              <a:rPr lang="pt-BR" sz="1200" dirty="0" err="1"/>
              <a:t>private</a:t>
            </a:r>
            <a:r>
              <a:rPr lang="pt-BR" sz="1200" dirty="0"/>
              <a:t> </a:t>
            </a:r>
            <a:r>
              <a:rPr lang="pt-BR" sz="1200" dirty="0" err="1"/>
              <a:t>library</a:t>
            </a:r>
            <a:r>
              <a:rPr lang="pt-BR" sz="1200" dirty="0"/>
              <a:t> (</a:t>
            </a:r>
            <a:r>
              <a:rPr lang="pt-BR" sz="1200" dirty="0" err="1"/>
              <a:t>donated</a:t>
            </a:r>
            <a:r>
              <a:rPr lang="pt-BR" sz="1200" dirty="0"/>
              <a:t> </a:t>
            </a:r>
            <a:r>
              <a:rPr lang="pt-BR" sz="1200" dirty="0" err="1"/>
              <a:t>to</a:t>
            </a:r>
            <a:r>
              <a:rPr lang="pt-BR" sz="1200" dirty="0"/>
              <a:t> </a:t>
            </a:r>
            <a:r>
              <a:rPr lang="pt-BR" sz="1200" dirty="0" err="1"/>
              <a:t>the</a:t>
            </a:r>
            <a:r>
              <a:rPr lang="pt-BR" sz="1200" dirty="0"/>
              <a:t> </a:t>
            </a:r>
            <a:r>
              <a:rPr lang="pt-BR" sz="1200" dirty="0" err="1"/>
              <a:t>university</a:t>
            </a:r>
            <a:r>
              <a:rPr lang="pt-BR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05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666673-7DF2-B0A7-FFD4-FA9436D4A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98" y="2656010"/>
            <a:ext cx="5009820" cy="22941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eta: para Cima 5">
            <a:extLst>
              <a:ext uri="{FF2B5EF4-FFF2-40B4-BE49-F238E27FC236}">
                <a16:creationId xmlns:a16="http://schemas.microsoft.com/office/drawing/2014/main" id="{512CF548-53CC-3A2F-05CE-E5DE6DCAEF59}"/>
              </a:ext>
            </a:extLst>
          </p:cNvPr>
          <p:cNvSpPr/>
          <p:nvPr/>
        </p:nvSpPr>
        <p:spPr>
          <a:xfrm>
            <a:off x="4627418" y="3048002"/>
            <a:ext cx="138546" cy="19396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2D6140E-DCDF-4F76-AB83-BB19BE0885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23" t="1704" r="12189" b="1326"/>
          <a:stretch>
            <a:fillRect/>
          </a:stretch>
        </p:blipFill>
        <p:spPr>
          <a:xfrm rot="5400000">
            <a:off x="-5198" y="1053604"/>
            <a:ext cx="4052458" cy="374072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F492F3-292D-CBDD-ED25-F494267EEF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777" b="5898"/>
          <a:stretch>
            <a:fillRect/>
          </a:stretch>
        </p:blipFill>
        <p:spPr>
          <a:xfrm>
            <a:off x="4652364" y="149852"/>
            <a:ext cx="3740728" cy="242189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912BC2F-608B-EEE3-4E18-AEDE63DF4F01}"/>
              </a:ext>
            </a:extLst>
          </p:cNvPr>
          <p:cNvSpPr txBox="1"/>
          <p:nvPr/>
        </p:nvSpPr>
        <p:spPr>
          <a:xfrm>
            <a:off x="251112" y="193303"/>
            <a:ext cx="3539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BIOGRAPHY BOOK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93FDFE-9327-2605-8A97-4E8F301EACD5}"/>
              </a:ext>
            </a:extLst>
          </p:cNvPr>
          <p:cNvSpPr txBox="1"/>
          <p:nvPr/>
        </p:nvSpPr>
        <p:spPr>
          <a:xfrm>
            <a:off x="4470853" y="4920426"/>
            <a:ext cx="42949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/>
              <a:t>Free download </a:t>
            </a:r>
            <a:r>
              <a:rPr lang="pt-BR" sz="1050" dirty="0" err="1"/>
              <a:t>from</a:t>
            </a:r>
            <a:r>
              <a:rPr lang="pt-BR" sz="1050" dirty="0"/>
              <a:t> </a:t>
            </a:r>
            <a:r>
              <a:rPr lang="pt-BR" sz="1050" dirty="0">
                <a:hlinkClick r:id="rId5"/>
              </a:rPr>
              <a:t>www.victorfbmello.com.br</a:t>
            </a:r>
            <a:r>
              <a:rPr lang="pt-BR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9719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59567" y="437228"/>
            <a:ext cx="7976433" cy="2239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55 Roman"/>
                <a:ea typeface="+mj-ea"/>
                <a:cs typeface="Helvetica 55 Roman"/>
              </a:rPr>
              <a:t>SETTLEMENTS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55 Roman"/>
                <a:ea typeface="+mj-ea"/>
                <a:cs typeface="Helvetica 55 Roman"/>
              </a:rPr>
              <a:t> DUE TO BLASTING VIBRATIONS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55 Roman"/>
              <a:ea typeface="+mj-ea"/>
              <a:cs typeface="Helvetica 55 Roman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82249" y="2677188"/>
            <a:ext cx="8253751" cy="2262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56 Italic"/>
                <a:ea typeface="+mn-ea"/>
                <a:cs typeface="Helvetica 56 Italic"/>
              </a:rPr>
              <a:t>WERNER BILFINGER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400" noProof="0" dirty="0">
                <a:latin typeface="Helvetica 56 Italic"/>
                <a:cs typeface="Helvetica 56 Italic"/>
              </a:rPr>
              <a:t>Vecttor Projetos - São Paulo - Brazil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 56 Italic"/>
              <a:ea typeface="+mn-ea"/>
              <a:cs typeface="Helvetica 56 Italic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0B7063A-A79F-8B9D-4076-7BDAD261E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79"/>
          <a:stretch>
            <a:fillRect/>
          </a:stretch>
        </p:blipFill>
        <p:spPr>
          <a:xfrm>
            <a:off x="131340" y="4473400"/>
            <a:ext cx="4148439" cy="576064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2A3B1959-A5AA-FE03-AF03-ABE4DB344195}"/>
              </a:ext>
            </a:extLst>
          </p:cNvPr>
          <p:cNvSpPr txBox="1">
            <a:spLocks/>
          </p:cNvSpPr>
          <p:nvPr/>
        </p:nvSpPr>
        <p:spPr>
          <a:xfrm>
            <a:off x="1547664" y="4156572"/>
            <a:ext cx="7280275" cy="1104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FontTx/>
              <a:buNone/>
              <a:defRPr lang="fr-FR" sz="1400" b="0" i="0" kern="120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1pPr>
            <a:lvl2pPr marL="714375" indent="-85725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•"/>
              <a:defRPr lang="fr-FR" sz="1300" b="0" i="0" kern="120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2pPr>
            <a:lvl3pPr marL="984250" indent="-85725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7000"/>
              <a:buFont typeface="Arial"/>
              <a:buChar char="•"/>
              <a:defRPr sz="1100" b="0" i="0" kern="120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3pPr>
            <a:lvl4pPr marL="1258888" indent="-92075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9000"/>
              <a:buFont typeface="Lucida Grande"/>
              <a:buChar char="-"/>
              <a:tabLst/>
              <a:defRPr sz="1000" b="0" i="0" kern="120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4pPr>
            <a:lvl5pPr marL="1436688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900" b="0" i="0" kern="120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2000" dirty="0">
                <a:solidFill>
                  <a:srgbClr val="FF0000"/>
                </a:solidFill>
              </a:rPr>
              <a:t>                                                                    Goa Chapter</a:t>
            </a:r>
          </a:p>
          <a:p>
            <a:pPr>
              <a:defRPr/>
            </a:pPr>
            <a:r>
              <a:rPr lang="pt-BR" sz="2000" dirty="0">
                <a:solidFill>
                  <a:srgbClr val="FF0000"/>
                </a:solidFill>
              </a:rPr>
              <a:t>                                            Indian </a:t>
            </a:r>
            <a:r>
              <a:rPr lang="pt-BR" sz="2000" dirty="0" err="1">
                <a:solidFill>
                  <a:srgbClr val="FF0000"/>
                </a:solidFill>
              </a:rPr>
              <a:t>Geotechnical</a:t>
            </a:r>
            <a:r>
              <a:rPr lang="pt-BR" sz="2000" dirty="0">
                <a:solidFill>
                  <a:srgbClr val="FF0000"/>
                </a:solidFill>
              </a:rPr>
              <a:t> Society</a:t>
            </a:r>
          </a:p>
        </p:txBody>
      </p:sp>
      <p:pic>
        <p:nvPicPr>
          <p:cNvPr id="6" name="Picture 2" descr="IGS Logo">
            <a:extLst>
              <a:ext uri="{FF2B5EF4-FFF2-40B4-BE49-F238E27FC236}">
                <a16:creationId xmlns:a16="http://schemas.microsoft.com/office/drawing/2014/main" id="{38374294-CCFF-6E71-601C-130E73539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728" y="4177407"/>
            <a:ext cx="7715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9325" y="0"/>
            <a:ext cx="7687474" cy="971617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Helvetica 55 Roman"/>
                <a:cs typeface="Helvetica 55 Roman"/>
              </a:rPr>
              <a:t>PRESENTATION OUTLINE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4964" y="1249222"/>
            <a:ext cx="8221835" cy="3483943"/>
          </a:xfrm>
        </p:spPr>
        <p:txBody>
          <a:bodyPr>
            <a:normAutofit/>
          </a:bodyPr>
          <a:lstStyle/>
          <a:p>
            <a:pPr lvl="0"/>
            <a:r>
              <a:rPr lang="en-US" sz="1600" dirty="0">
                <a:latin typeface="Helvetica 55 Roman"/>
                <a:cs typeface="Helvetica 55 Roman"/>
              </a:rPr>
              <a:t>INTRODUCTION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PROJECT DESCRIPTION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GEOLOGICAL &amp; GEOTECHNICAL BACKGROUND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MONITORING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POSSIBLE CAUSES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r>
              <a:rPr lang="en-US" sz="1600" dirty="0">
                <a:latin typeface="Helvetica 55 Roman"/>
                <a:cs typeface="Helvetica 55 Roman"/>
              </a:rPr>
              <a:t>CONCLUSIONS</a:t>
            </a: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 lvl="0"/>
            <a:endParaRPr lang="en-US" sz="1600" dirty="0">
              <a:latin typeface="Helvetica 55 Roman"/>
              <a:cs typeface="Helvetica 55 Roman"/>
            </a:endParaRP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</TotalTime>
  <Words>991</Words>
  <Application>Microsoft Office PowerPoint</Application>
  <PresentationFormat>Apresentação na tela (16:9)</PresentationFormat>
  <Paragraphs>203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5" baseType="lpstr">
      <vt:lpstr>Arial</vt:lpstr>
      <vt:lpstr>Barlow Condensed</vt:lpstr>
      <vt:lpstr>Calibri</vt:lpstr>
      <vt:lpstr>Helvetica 55 Roman</vt:lpstr>
      <vt:lpstr>Helvetica 56 Italic</vt:lpstr>
      <vt:lpstr>Symbol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PRESENTATION OUTLINE</vt:lpstr>
      <vt:lpstr>Apresentação do PowerPoint</vt:lpstr>
      <vt:lpstr>Apresentação do PowerPoint</vt:lpstr>
      <vt:lpstr>Introduction</vt:lpstr>
      <vt:lpstr>Introduction</vt:lpstr>
      <vt:lpstr>Introduction</vt:lpstr>
      <vt:lpstr>Introduction</vt:lpstr>
      <vt:lpstr>Project Description</vt:lpstr>
      <vt:lpstr>Project Description</vt:lpstr>
      <vt:lpstr>Project Description</vt:lpstr>
      <vt:lpstr>Project Description</vt:lpstr>
      <vt:lpstr>Geological Background</vt:lpstr>
      <vt:lpstr>Geological Background</vt:lpstr>
      <vt:lpstr>Geological Background</vt:lpstr>
      <vt:lpstr>Geological Background</vt:lpstr>
      <vt:lpstr>Monitoring</vt:lpstr>
      <vt:lpstr>Monitoring</vt:lpstr>
      <vt:lpstr>Monitoring</vt:lpstr>
      <vt:lpstr>Monitoring</vt:lpstr>
      <vt:lpstr>Monitoring</vt:lpstr>
      <vt:lpstr>Monitoring</vt:lpstr>
      <vt:lpstr>Monitoring</vt:lpstr>
      <vt:lpstr>Possible Causes</vt:lpstr>
      <vt:lpstr>Possible Causes</vt:lpstr>
      <vt:lpstr>Possible Causes</vt:lpstr>
      <vt:lpstr>Possible Causes</vt:lpstr>
      <vt:lpstr>Slide Title</vt:lpstr>
      <vt:lpstr>Conclusions</vt:lpstr>
      <vt:lpstr>Acknowledgements</vt:lpstr>
    </vt:vector>
  </TitlesOfParts>
  <Company>MMC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Jimmy Mac</dc:creator>
  <cp:lastModifiedBy>Luiz Guilherme de Mello</cp:lastModifiedBy>
  <cp:revision>54</cp:revision>
  <dcterms:created xsi:type="dcterms:W3CDTF">2016-03-10T23:56:52Z</dcterms:created>
  <dcterms:modified xsi:type="dcterms:W3CDTF">2026-05-02T11:41:49Z</dcterms:modified>
</cp:coreProperties>
</file>