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52" r:id="rId1"/>
  </p:sldMasterIdLst>
  <p:notesMasterIdLst>
    <p:notesMasterId r:id="rId72"/>
  </p:notesMasterIdLst>
  <p:handoutMasterIdLst>
    <p:handoutMasterId r:id="rId73"/>
  </p:handoutMasterIdLst>
  <p:sldIdLst>
    <p:sldId id="256" r:id="rId2"/>
    <p:sldId id="262" r:id="rId3"/>
    <p:sldId id="263" r:id="rId4"/>
    <p:sldId id="264" r:id="rId5"/>
    <p:sldId id="397" r:id="rId6"/>
    <p:sldId id="266" r:id="rId7"/>
    <p:sldId id="377" r:id="rId8"/>
    <p:sldId id="432" r:id="rId9"/>
    <p:sldId id="433" r:id="rId10"/>
    <p:sldId id="437" r:id="rId11"/>
    <p:sldId id="438" r:id="rId12"/>
    <p:sldId id="439" r:id="rId13"/>
    <p:sldId id="440" r:id="rId14"/>
    <p:sldId id="441" r:id="rId15"/>
    <p:sldId id="442" r:id="rId16"/>
    <p:sldId id="443" r:id="rId17"/>
    <p:sldId id="444" r:id="rId18"/>
    <p:sldId id="445" r:id="rId19"/>
    <p:sldId id="446" r:id="rId20"/>
    <p:sldId id="470" r:id="rId21"/>
    <p:sldId id="447" r:id="rId22"/>
    <p:sldId id="448" r:id="rId23"/>
    <p:sldId id="449" r:id="rId24"/>
    <p:sldId id="468" r:id="rId25"/>
    <p:sldId id="450" r:id="rId26"/>
    <p:sldId id="451" r:id="rId27"/>
    <p:sldId id="452" r:id="rId28"/>
    <p:sldId id="454" r:id="rId29"/>
    <p:sldId id="387" r:id="rId30"/>
    <p:sldId id="424" r:id="rId31"/>
    <p:sldId id="422" r:id="rId32"/>
    <p:sldId id="484" r:id="rId33"/>
    <p:sldId id="423" r:id="rId34"/>
    <p:sldId id="482" r:id="rId35"/>
    <p:sldId id="456" r:id="rId36"/>
    <p:sldId id="457" r:id="rId37"/>
    <p:sldId id="493" r:id="rId38"/>
    <p:sldId id="492" r:id="rId39"/>
    <p:sldId id="494" r:id="rId40"/>
    <p:sldId id="495" r:id="rId41"/>
    <p:sldId id="496" r:id="rId42"/>
    <p:sldId id="464" r:id="rId43"/>
    <p:sldId id="469" r:id="rId44"/>
    <p:sldId id="473" r:id="rId45"/>
    <p:sldId id="465" r:id="rId46"/>
    <p:sldId id="472" r:id="rId47"/>
    <p:sldId id="478" r:id="rId48"/>
    <p:sldId id="461" r:id="rId49"/>
    <p:sldId id="497" r:id="rId50"/>
    <p:sldId id="498" r:id="rId51"/>
    <p:sldId id="471" r:id="rId52"/>
    <p:sldId id="481" r:id="rId53"/>
    <p:sldId id="462" r:id="rId54"/>
    <p:sldId id="488" r:id="rId55"/>
    <p:sldId id="463" r:id="rId56"/>
    <p:sldId id="491" r:id="rId57"/>
    <p:sldId id="475" r:id="rId58"/>
    <p:sldId id="477" r:id="rId59"/>
    <p:sldId id="485" r:id="rId60"/>
    <p:sldId id="486" r:id="rId61"/>
    <p:sldId id="304" r:id="rId62"/>
    <p:sldId id="416" r:id="rId63"/>
    <p:sldId id="419" r:id="rId64"/>
    <p:sldId id="417" r:id="rId65"/>
    <p:sldId id="418" r:id="rId66"/>
    <p:sldId id="420" r:id="rId67"/>
    <p:sldId id="332" r:id="rId68"/>
    <p:sldId id="390" r:id="rId69"/>
    <p:sldId id="490" r:id="rId70"/>
    <p:sldId id="489"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1D6FF"/>
    <a:srgbClr val="3399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583" autoAdjust="0"/>
    <p:restoredTop sz="96216" autoAdjust="0"/>
  </p:normalViewPr>
  <p:slideViewPr>
    <p:cSldViewPr>
      <p:cViewPr varScale="1">
        <p:scale>
          <a:sx n="69" d="100"/>
          <a:sy n="69" d="100"/>
        </p:scale>
        <p:origin x="-1950" y="-96"/>
      </p:cViewPr>
      <p:guideLst>
        <p:guide orient="horz" pos="2160"/>
        <p:guide pos="2880"/>
      </p:guideLst>
    </p:cSldViewPr>
  </p:slideViewPr>
  <p:notesTextViewPr>
    <p:cViewPr>
      <p:scale>
        <a:sx n="1" d="1"/>
        <a:sy n="1" d="1"/>
      </p:scale>
      <p:origin x="0" y="0"/>
    </p:cViewPr>
  </p:notesTextViewPr>
  <p:sorterViewPr>
    <p:cViewPr>
      <p:scale>
        <a:sx n="100" d="100"/>
        <a:sy n="100" d="100"/>
      </p:scale>
      <p:origin x="0" y="714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5.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image" Target="../media/image10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46C057A-74DA-46BA-831D-C9F97846FCE6}" type="datetimeFigureOut">
              <a:rPr lang="en-IN" smtClean="0"/>
              <a:t>15/05/2026</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700F758-33C6-4A40-9F73-D7FD4C885691}" type="slidenum">
              <a:rPr lang="en-IN" smtClean="0"/>
              <a:t>‹#›</a:t>
            </a:fld>
            <a:endParaRPr lang="en-IN"/>
          </a:p>
        </p:txBody>
      </p:sp>
    </p:spTree>
    <p:extLst>
      <p:ext uri="{BB962C8B-B14F-4D97-AF65-F5344CB8AC3E}">
        <p14:creationId xmlns:p14="http://schemas.microsoft.com/office/powerpoint/2010/main" val="17789767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4D21C5-4367-4132-BBB8-C0DAE8D130A1}" type="datetimeFigureOut">
              <a:rPr lang="en-IN" smtClean="0"/>
              <a:t>15/05/2026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51BC89-73B7-4F87-8EE0-D24DCC398E3F}" type="slidenum">
              <a:rPr lang="en-IN" smtClean="0"/>
              <a:t>‹#›</a:t>
            </a:fld>
            <a:endParaRPr lang="en-IN"/>
          </a:p>
        </p:txBody>
      </p:sp>
    </p:spTree>
    <p:extLst>
      <p:ext uri="{BB962C8B-B14F-4D97-AF65-F5344CB8AC3E}">
        <p14:creationId xmlns:p14="http://schemas.microsoft.com/office/powerpoint/2010/main" val="38244608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E51BC89-73B7-4F87-8EE0-D24DCC398E3F}" type="slidenum">
              <a:rPr lang="en-IN" smtClean="0"/>
              <a:t>2</a:t>
            </a:fld>
            <a:endParaRPr lang="en-IN"/>
          </a:p>
        </p:txBody>
      </p:sp>
    </p:spTree>
    <p:extLst>
      <p:ext uri="{BB962C8B-B14F-4D97-AF65-F5344CB8AC3E}">
        <p14:creationId xmlns:p14="http://schemas.microsoft.com/office/powerpoint/2010/main" val="4086762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DBA0ECD-A1FD-462D-B4BF-FAB451EF4F4E}" type="datetime1">
              <a:rPr lang="en-IN" smtClean="0"/>
              <a:t>15/05/2026</a:t>
            </a:fld>
            <a:endParaRPr lang="en-IN"/>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r>
              <a:rPr lang="en-IN" smtClean="0"/>
              <a:t>IGS GOA SYMPOSIUM ON LANDSLIDES MAY 2026</a:t>
            </a:r>
            <a:endParaRPr lang="en-IN"/>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F436ABC9-B253-445B-B937-1F4565D900C4}"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9A7864A-7990-490B-AD15-F0F581914F71}" type="datetime1">
              <a:rPr lang="en-IN" smtClean="0"/>
              <a:t>15/05/2026</a:t>
            </a:fld>
            <a:endParaRPr lang="en-IN"/>
          </a:p>
        </p:txBody>
      </p:sp>
      <p:sp>
        <p:nvSpPr>
          <p:cNvPr id="5" name="Footer Placeholder 4"/>
          <p:cNvSpPr>
            <a:spLocks noGrp="1"/>
          </p:cNvSpPr>
          <p:nvPr>
            <p:ph type="ftr" sz="quarter" idx="11"/>
          </p:nvPr>
        </p:nvSpPr>
        <p:spPr/>
        <p:txBody>
          <a:bodyPr/>
          <a:lstStyle/>
          <a:p>
            <a:r>
              <a:rPr lang="en-IN" smtClean="0"/>
              <a:t>IGS GOA SYMPOSIUM ON LANDSLIDES MAY 2026</a:t>
            </a:r>
            <a:endParaRPr lang="en-IN"/>
          </a:p>
        </p:txBody>
      </p:sp>
      <p:sp>
        <p:nvSpPr>
          <p:cNvPr id="6" name="Slide Number Placeholder 5"/>
          <p:cNvSpPr>
            <a:spLocks noGrp="1"/>
          </p:cNvSpPr>
          <p:nvPr>
            <p:ph type="sldNum" sz="quarter" idx="12"/>
          </p:nvPr>
        </p:nvSpPr>
        <p:spPr/>
        <p:txBody>
          <a:bodyPr/>
          <a:lstStyle/>
          <a:p>
            <a:fld id="{F436ABC9-B253-445B-B937-1F4565D900C4}"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5C78EA63-AC36-4B51-98A3-1386CD5F1E82}" type="datetime1">
              <a:rPr lang="en-IN" smtClean="0"/>
              <a:t>15/05/2026</a:t>
            </a:fld>
            <a:endParaRPr lang="en-IN"/>
          </a:p>
        </p:txBody>
      </p:sp>
      <p:sp>
        <p:nvSpPr>
          <p:cNvPr id="5" name="Footer Placeholder 4"/>
          <p:cNvSpPr>
            <a:spLocks noGrp="1"/>
          </p:cNvSpPr>
          <p:nvPr>
            <p:ph type="ftr" sz="quarter" idx="11"/>
          </p:nvPr>
        </p:nvSpPr>
        <p:spPr>
          <a:xfrm>
            <a:off x="457201" y="6248207"/>
            <a:ext cx="5573483" cy="365125"/>
          </a:xfrm>
        </p:spPr>
        <p:txBody>
          <a:bodyPr/>
          <a:lstStyle/>
          <a:p>
            <a:r>
              <a:rPr lang="en-IN" smtClean="0"/>
              <a:t>IGS GOA SYMPOSIUM ON LANDSLIDES MAY 2026</a:t>
            </a:r>
            <a:endParaRPr lang="en-IN"/>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F436ABC9-B253-445B-B937-1F4565D900C4}"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C26FD2D-B279-4EFD-9401-A08F7B34B540}" type="datetime1">
              <a:rPr lang="en-IN" smtClean="0"/>
              <a:t>15/05/2026</a:t>
            </a:fld>
            <a:endParaRPr lang="en-IN"/>
          </a:p>
        </p:txBody>
      </p:sp>
      <p:sp>
        <p:nvSpPr>
          <p:cNvPr id="5" name="Footer Placeholder 4"/>
          <p:cNvSpPr>
            <a:spLocks noGrp="1"/>
          </p:cNvSpPr>
          <p:nvPr>
            <p:ph type="ftr" sz="quarter" idx="11"/>
          </p:nvPr>
        </p:nvSpPr>
        <p:spPr/>
        <p:txBody>
          <a:bodyPr/>
          <a:lstStyle/>
          <a:p>
            <a:r>
              <a:rPr lang="en-IN" smtClean="0"/>
              <a:t>IGS GOA SYMPOSIUM ON LANDSLIDES MAY 2026</a:t>
            </a:r>
            <a:endParaRPr lang="en-IN"/>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436ABC9-B253-445B-B937-1F4565D900C4}" type="slidenum">
              <a:rPr lang="en-IN" smtClean="0"/>
              <a:t>‹#›</a:t>
            </a:fld>
            <a:endParaRPr lang="en-IN"/>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53FDB65E-4158-40AC-AA2C-A691D8095266}" type="datetime1">
              <a:rPr lang="en-IN" smtClean="0"/>
              <a:t>15/05/2026</a:t>
            </a:fld>
            <a:endParaRPr lang="en-IN"/>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F436ABC9-B253-445B-B937-1F4565D900C4}" type="slidenum">
              <a:rPr lang="en-IN" smtClean="0"/>
              <a:t>‹#›</a:t>
            </a:fld>
            <a:endParaRPr lang="en-IN"/>
          </a:p>
        </p:txBody>
      </p:sp>
      <p:sp>
        <p:nvSpPr>
          <p:cNvPr id="14" name="Footer Placeholder 13"/>
          <p:cNvSpPr>
            <a:spLocks noGrp="1"/>
          </p:cNvSpPr>
          <p:nvPr>
            <p:ph type="ftr" sz="quarter" idx="12"/>
          </p:nvPr>
        </p:nvSpPr>
        <p:spPr/>
        <p:txBody>
          <a:bodyPr/>
          <a:lstStyle/>
          <a:p>
            <a:r>
              <a:rPr lang="en-IN" smtClean="0"/>
              <a:t>IGS GOA SYMPOSIUM ON LANDSLIDES MAY 2026</a:t>
            </a:r>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E0390937-3F67-47DF-A3A4-B08EBFE8E1DE}" type="datetime1">
              <a:rPr lang="en-IN" smtClean="0"/>
              <a:t>15/05/2026</a:t>
            </a:fld>
            <a:endParaRPr lang="en-IN"/>
          </a:p>
        </p:txBody>
      </p:sp>
      <p:sp>
        <p:nvSpPr>
          <p:cNvPr id="10" name="Slide Number Placeholder 9"/>
          <p:cNvSpPr>
            <a:spLocks noGrp="1"/>
          </p:cNvSpPr>
          <p:nvPr>
            <p:ph type="sldNum" sz="quarter" idx="16"/>
          </p:nvPr>
        </p:nvSpPr>
        <p:spPr/>
        <p:txBody>
          <a:bodyPr rtlCol="0"/>
          <a:lstStyle/>
          <a:p>
            <a:fld id="{F436ABC9-B253-445B-B937-1F4565D900C4}" type="slidenum">
              <a:rPr lang="en-IN" smtClean="0"/>
              <a:t>‹#›</a:t>
            </a:fld>
            <a:endParaRPr lang="en-IN"/>
          </a:p>
        </p:txBody>
      </p:sp>
      <p:sp>
        <p:nvSpPr>
          <p:cNvPr id="12" name="Footer Placeholder 11"/>
          <p:cNvSpPr>
            <a:spLocks noGrp="1"/>
          </p:cNvSpPr>
          <p:nvPr>
            <p:ph type="ftr" sz="quarter" idx="17"/>
          </p:nvPr>
        </p:nvSpPr>
        <p:spPr/>
        <p:txBody>
          <a:bodyPr rtlCol="0"/>
          <a:lstStyle/>
          <a:p>
            <a:r>
              <a:rPr lang="en-IN" smtClean="0"/>
              <a:t>IGS GOA SYMPOSIUM ON LANDSLIDES MAY 2026</a:t>
            </a:r>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EB09A2BB-F201-4A9C-B07C-28C638989A9E}" type="datetime1">
              <a:rPr lang="en-IN" smtClean="0"/>
              <a:t>15/05/2026</a:t>
            </a:fld>
            <a:endParaRPr lang="en-IN"/>
          </a:p>
        </p:txBody>
      </p:sp>
      <p:sp>
        <p:nvSpPr>
          <p:cNvPr id="12" name="Slide Number Placeholder 11"/>
          <p:cNvSpPr>
            <a:spLocks noGrp="1"/>
          </p:cNvSpPr>
          <p:nvPr>
            <p:ph type="sldNum" sz="quarter" idx="16"/>
          </p:nvPr>
        </p:nvSpPr>
        <p:spPr/>
        <p:txBody>
          <a:bodyPr rtlCol="0"/>
          <a:lstStyle/>
          <a:p>
            <a:fld id="{F436ABC9-B253-445B-B937-1F4565D900C4}" type="slidenum">
              <a:rPr lang="en-IN" smtClean="0"/>
              <a:t>‹#›</a:t>
            </a:fld>
            <a:endParaRPr lang="en-IN"/>
          </a:p>
        </p:txBody>
      </p:sp>
      <p:sp>
        <p:nvSpPr>
          <p:cNvPr id="14" name="Footer Placeholder 13"/>
          <p:cNvSpPr>
            <a:spLocks noGrp="1"/>
          </p:cNvSpPr>
          <p:nvPr>
            <p:ph type="ftr" sz="quarter" idx="17"/>
          </p:nvPr>
        </p:nvSpPr>
        <p:spPr/>
        <p:txBody>
          <a:bodyPr rtlCol="0"/>
          <a:lstStyle/>
          <a:p>
            <a:r>
              <a:rPr lang="en-IN" smtClean="0"/>
              <a:t>IGS GOA SYMPOSIUM ON LANDSLIDES MAY 2026</a:t>
            </a:r>
            <a:endParaRPr lang="en-IN"/>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8AEEF3-7AA3-435A-996D-58626013376F}" type="datetime1">
              <a:rPr lang="en-IN" smtClean="0"/>
              <a:t>15/05/2026</a:t>
            </a:fld>
            <a:endParaRPr lang="en-IN"/>
          </a:p>
        </p:txBody>
      </p:sp>
      <p:sp>
        <p:nvSpPr>
          <p:cNvPr id="4" name="Footer Placeholder 3"/>
          <p:cNvSpPr>
            <a:spLocks noGrp="1"/>
          </p:cNvSpPr>
          <p:nvPr>
            <p:ph type="ftr" sz="quarter" idx="11"/>
          </p:nvPr>
        </p:nvSpPr>
        <p:spPr/>
        <p:txBody>
          <a:bodyPr/>
          <a:lstStyle/>
          <a:p>
            <a:r>
              <a:rPr lang="en-IN" smtClean="0"/>
              <a:t>IGS GOA SYMPOSIUM ON LANDSLIDES MAY 2026</a:t>
            </a:r>
            <a:endParaRPr lang="en-IN"/>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436ABC9-B253-445B-B937-1F4565D900C4}"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C3E389-41A0-4BE1-B76A-36D65CC66AF5}" type="datetime1">
              <a:rPr lang="en-IN" smtClean="0"/>
              <a:t>15/05/2026</a:t>
            </a:fld>
            <a:endParaRPr lang="en-IN"/>
          </a:p>
        </p:txBody>
      </p:sp>
      <p:sp>
        <p:nvSpPr>
          <p:cNvPr id="3" name="Footer Placeholder 2"/>
          <p:cNvSpPr>
            <a:spLocks noGrp="1"/>
          </p:cNvSpPr>
          <p:nvPr>
            <p:ph type="ftr" sz="quarter" idx="11"/>
          </p:nvPr>
        </p:nvSpPr>
        <p:spPr/>
        <p:txBody>
          <a:bodyPr/>
          <a:lstStyle/>
          <a:p>
            <a:r>
              <a:rPr lang="en-IN" smtClean="0"/>
              <a:t>IGS GOA SYMPOSIUM ON LANDSLIDES MAY 2026</a:t>
            </a:r>
            <a:endParaRPr lang="en-IN"/>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F436ABC9-B253-445B-B937-1F4565D900C4}"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A935F1B-3A35-4875-B038-E073D95616A3}" type="datetime1">
              <a:rPr lang="en-IN" smtClean="0"/>
              <a:t>15/05/2026</a:t>
            </a:fld>
            <a:endParaRPr lang="en-IN"/>
          </a:p>
        </p:txBody>
      </p:sp>
      <p:sp>
        <p:nvSpPr>
          <p:cNvPr id="6" name="Footer Placeholder 5"/>
          <p:cNvSpPr>
            <a:spLocks noGrp="1"/>
          </p:cNvSpPr>
          <p:nvPr>
            <p:ph type="ftr" sz="quarter" idx="11"/>
          </p:nvPr>
        </p:nvSpPr>
        <p:spPr/>
        <p:txBody>
          <a:bodyPr/>
          <a:lstStyle/>
          <a:p>
            <a:r>
              <a:rPr lang="en-IN" smtClean="0"/>
              <a:t>IGS GOA SYMPOSIUM ON LANDSLIDES MAY 2026</a:t>
            </a:r>
            <a:endParaRPr lang="en-IN"/>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436ABC9-B253-445B-B937-1F4565D900C4}" type="slidenum">
              <a:rPr lang="en-IN" smtClean="0"/>
              <a:t>‹#›</a:t>
            </a:fld>
            <a:endParaRPr lang="en-IN"/>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74202DE0-923D-43CA-BA34-95C1B1831400}" type="datetime1">
              <a:rPr lang="en-IN" smtClean="0"/>
              <a:t>15/05/2026</a:t>
            </a:fld>
            <a:endParaRPr lang="en-IN"/>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F436ABC9-B253-445B-B937-1F4565D900C4}" type="slidenum">
              <a:rPr lang="en-IN" smtClean="0"/>
              <a:t>‹#›</a:t>
            </a:fld>
            <a:endParaRPr lang="en-IN"/>
          </a:p>
        </p:txBody>
      </p:sp>
      <p:sp>
        <p:nvSpPr>
          <p:cNvPr id="14" name="Footer Placeholder 13"/>
          <p:cNvSpPr>
            <a:spLocks noGrp="1"/>
          </p:cNvSpPr>
          <p:nvPr>
            <p:ph type="ftr" sz="quarter" idx="12"/>
          </p:nvPr>
        </p:nvSpPr>
        <p:spPr>
          <a:xfrm>
            <a:off x="1600200" y="6248206"/>
            <a:ext cx="4572000" cy="365125"/>
          </a:xfrm>
        </p:spPr>
        <p:txBody>
          <a:bodyPr rtlCol="0"/>
          <a:lstStyle/>
          <a:p>
            <a:r>
              <a:rPr lang="en-IN" smtClean="0"/>
              <a:t>IGS GOA SYMPOSIUM ON LANDSLIDES MAY 2026</a:t>
            </a:r>
            <a:endParaRPr lang="en-IN"/>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C82AF4D9-3C57-4311-8994-5BE6AF767B60}" type="datetime1">
              <a:rPr lang="en-IN" smtClean="0"/>
              <a:t>15/05/2026</a:t>
            </a:fld>
            <a:endParaRPr lang="en-IN"/>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r>
              <a:rPr lang="en-IN" smtClean="0"/>
              <a:t>IGS GOA SYMPOSIUM ON LANDSLIDES MAY 2026</a:t>
            </a:r>
            <a:endParaRPr lang="en-IN"/>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F436ABC9-B253-445B-B937-1F4565D900C4}"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4153" r:id="rId1"/>
    <p:sldLayoutId id="2147484154" r:id="rId2"/>
    <p:sldLayoutId id="2147484155" r:id="rId3"/>
    <p:sldLayoutId id="2147484156" r:id="rId4"/>
    <p:sldLayoutId id="2147484157" r:id="rId5"/>
    <p:sldLayoutId id="2147484158" r:id="rId6"/>
    <p:sldLayoutId id="2147484159" r:id="rId7"/>
    <p:sldLayoutId id="2147484160" r:id="rId8"/>
    <p:sldLayoutId id="2147484161" r:id="rId9"/>
    <p:sldLayoutId id="2147484162" r:id="rId10"/>
    <p:sldLayoutId id="2147484163" r:id="rId11"/>
  </p:sldLayoutIdLst>
  <p:hf hd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50.jpe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8.png"/></Relationships>
</file>

<file path=ppt/slides/_rels/slide4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4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5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jpeg"/><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58.xml.rels><?xml version="1.0" encoding="UTF-8" standalone="yes"?>
<Relationships xmlns="http://schemas.openxmlformats.org/package/2006/relationships"><Relationship Id="rId3" Type="http://schemas.openxmlformats.org/officeDocument/2006/relationships/hyperlink" Target="https://svs.gsfc.nasa.gov/4710" TargetMode="External"/><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05.png"/><Relationship Id="rId4" Type="http://schemas.openxmlformats.org/officeDocument/2006/relationships/oleObject" Target="../embeddings/oleObject1.bin"/></Relationships>
</file>

<file path=ppt/slides/_rels/slide63.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9.png"/><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07.png"/><Relationship Id="rId5" Type="http://schemas.openxmlformats.org/officeDocument/2006/relationships/oleObject" Target="../embeddings/oleObject2.bin"/><Relationship Id="rId4" Type="http://schemas.openxmlformats.org/officeDocument/2006/relationships/image" Target="../media/image110.png"/></Relationships>
</file>

<file path=ppt/slides/_rels/slide64.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png"/><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6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jpeg"/><Relationship Id="rId1" Type="http://schemas.openxmlformats.org/officeDocument/2006/relationships/slideLayout" Target="../slideLayouts/slideLayout2.xml"/><Relationship Id="rId5" Type="http://schemas.openxmlformats.org/officeDocument/2006/relationships/image" Target="../media/image119.png"/><Relationship Id="rId4" Type="http://schemas.openxmlformats.org/officeDocument/2006/relationships/image" Target="../media/image11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2.xml"/><Relationship Id="rId4" Type="http://schemas.openxmlformats.org/officeDocument/2006/relationships/image" Target="../media/image122.jpe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772816"/>
            <a:ext cx="4952185" cy="3168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395536" y="116632"/>
            <a:ext cx="8424936" cy="1470025"/>
          </a:xfrm>
        </p:spPr>
        <p:txBody>
          <a:bodyPr>
            <a:noAutofit/>
          </a:bodyPr>
          <a:lstStyle/>
          <a:p>
            <a:pPr algn="ctr"/>
            <a:r>
              <a:rPr lang="en-IN" sz="3200" b="1" dirty="0" smtClean="0">
                <a:solidFill>
                  <a:srgbClr val="002060"/>
                </a:solidFill>
                <a:latin typeface="Arial Black" pitchFamily="34" charset="0"/>
              </a:rPr>
              <a:t>APPLICATIONS OF AI IN LANDSLIDES AND SLOPE STABILITY</a:t>
            </a:r>
            <a:endParaRPr lang="en-IN" sz="3200" b="1" dirty="0">
              <a:latin typeface="Arial Black"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678179596"/>
              </p:ext>
            </p:extLst>
          </p:nvPr>
        </p:nvGraphicFramePr>
        <p:xfrm>
          <a:off x="467544" y="5015448"/>
          <a:ext cx="8208912" cy="1005840"/>
        </p:xfrm>
        <a:graphic>
          <a:graphicData uri="http://schemas.openxmlformats.org/drawingml/2006/table">
            <a:tbl>
              <a:tblPr firstRow="1" bandRow="1">
                <a:tableStyleId>{5C22544A-7EE6-4342-B048-85BDC9FD1C3A}</a:tableStyleId>
              </a:tblPr>
              <a:tblGrid>
                <a:gridCol w="8208912"/>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200" b="1" dirty="0" smtClean="0">
                          <a:solidFill>
                            <a:srgbClr val="FF0000"/>
                          </a:solidFill>
                          <a:latin typeface="Arial Black" pitchFamily="34" charset="0"/>
                          <a:cs typeface="Arial" pitchFamily="34" charset="0"/>
                        </a:rPr>
                        <a:t>Dr. Purnanand P. Savoikar</a:t>
                      </a:r>
                      <a:endParaRPr lang="en-IN" sz="2200" dirty="0">
                        <a:solidFill>
                          <a:srgbClr val="FF0000"/>
                        </a:solidFill>
                        <a:latin typeface="Arial Black" pitchFamily="34" charset="0"/>
                      </a:endParaRPr>
                    </a:p>
                  </a:txBody>
                  <a:tcPr/>
                </a:tc>
              </a:tr>
              <a:tr h="370840">
                <a:tc>
                  <a:txBody>
                    <a:bodyPr/>
                    <a:lstStyle/>
                    <a:p>
                      <a:pPr algn="ctr"/>
                      <a:r>
                        <a:rPr lang="en-IN" sz="1600" b="1" dirty="0" smtClean="0">
                          <a:solidFill>
                            <a:srgbClr val="0070C0"/>
                          </a:solidFill>
                          <a:latin typeface="Arial Black" pitchFamily="34" charset="0"/>
                          <a:cs typeface="Arial" pitchFamily="34" charset="0"/>
                        </a:rPr>
                        <a:t>Professor in Civil Engineering</a:t>
                      </a:r>
                    </a:p>
                    <a:p>
                      <a:pPr algn="ctr"/>
                      <a:r>
                        <a:rPr lang="en-IN" sz="1600" b="1" dirty="0" smtClean="0">
                          <a:solidFill>
                            <a:srgbClr val="0070C0"/>
                          </a:solidFill>
                          <a:latin typeface="Arial Black" pitchFamily="34" charset="0"/>
                          <a:cs typeface="Arial" pitchFamily="34" charset="0"/>
                        </a:rPr>
                        <a:t>Goa Engineering College, </a:t>
                      </a:r>
                      <a:r>
                        <a:rPr lang="en-IN" sz="1600" b="1" dirty="0" err="1" smtClean="0">
                          <a:solidFill>
                            <a:srgbClr val="0070C0"/>
                          </a:solidFill>
                          <a:latin typeface="Arial Black" pitchFamily="34" charset="0"/>
                          <a:cs typeface="Arial" pitchFamily="34" charset="0"/>
                        </a:rPr>
                        <a:t>Farmagudi</a:t>
                      </a:r>
                      <a:endParaRPr lang="en-IN" sz="1600" dirty="0">
                        <a:solidFill>
                          <a:schemeClr val="accent2">
                            <a:lumMod val="75000"/>
                          </a:schemeClr>
                        </a:solidFill>
                        <a:latin typeface="Arial Black" pitchFamily="34" charset="0"/>
                      </a:endParaRPr>
                    </a:p>
                  </a:txBody>
                  <a:tcPr/>
                </a:tc>
              </a:tr>
            </a:tbl>
          </a:graphicData>
        </a:graphic>
      </p:graphicFrame>
    </p:spTree>
    <p:extLst>
      <p:ext uri="{BB962C8B-B14F-4D97-AF65-F5344CB8AC3E}">
        <p14:creationId xmlns:p14="http://schemas.microsoft.com/office/powerpoint/2010/main" val="42364923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IN" sz="3200" b="1" dirty="0" smtClean="0">
                <a:solidFill>
                  <a:srgbClr val="FF0000"/>
                </a:solidFill>
                <a:latin typeface="Arial Black" pitchFamily="34" charset="0"/>
              </a:rPr>
              <a:t>Landslides in India</a:t>
            </a:r>
            <a:endParaRPr lang="en-IN" sz="3200" b="1" dirty="0">
              <a:solidFill>
                <a:srgbClr val="FF0000"/>
              </a:solidFill>
              <a:latin typeface="Arial Black" pitchFamily="34" charset="0"/>
            </a:endParaRPr>
          </a:p>
        </p:txBody>
      </p:sp>
      <p:sp>
        <p:nvSpPr>
          <p:cNvPr id="2" name="Slide Number Placeholder 1"/>
          <p:cNvSpPr>
            <a:spLocks noGrp="1"/>
          </p:cNvSpPr>
          <p:nvPr>
            <p:ph type="sldNum" sz="quarter" idx="12"/>
          </p:nvPr>
        </p:nvSpPr>
        <p:spPr/>
        <p:txBody>
          <a:bodyPr>
            <a:normAutofit fontScale="85000" lnSpcReduction="20000"/>
          </a:bodyPr>
          <a:lstStyle/>
          <a:p>
            <a:fld id="{F436ABC9-B253-445B-B937-1F4565D900C4}" type="slidenum">
              <a:rPr lang="en-IN" smtClean="0"/>
              <a:t>10</a:t>
            </a:fld>
            <a:endParaRPr lang="en-IN"/>
          </a:p>
        </p:txBody>
      </p:sp>
      <p:pic>
        <p:nvPicPr>
          <p:cNvPr id="4" name="Picture 3" descr="C:\Users\TEMP\Desktop\14_07-Malin-2-e1406792435386.jpg"/>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276872"/>
            <a:ext cx="7200800" cy="4104456"/>
          </a:xfrm>
          <a:prstGeom prst="rect">
            <a:avLst/>
          </a:prstGeom>
          <a:noFill/>
          <a:ln>
            <a:noFill/>
          </a:ln>
        </p:spPr>
      </p:pic>
      <p:sp>
        <p:nvSpPr>
          <p:cNvPr id="5" name="Rectangle 4"/>
          <p:cNvSpPr/>
          <p:nvPr/>
        </p:nvSpPr>
        <p:spPr>
          <a:xfrm>
            <a:off x="2051720" y="1537682"/>
            <a:ext cx="4896544" cy="615553"/>
          </a:xfrm>
          <a:prstGeom prst="rect">
            <a:avLst/>
          </a:prstGeom>
        </p:spPr>
        <p:txBody>
          <a:bodyPr wrap="square">
            <a:spAutoFit/>
          </a:bodyPr>
          <a:lstStyle/>
          <a:p>
            <a:pPr algn="ctr"/>
            <a:r>
              <a:rPr lang="en-IN" sz="1700" b="1" dirty="0" err="1" smtClean="0">
                <a:latin typeface="Arial" pitchFamily="34" charset="0"/>
                <a:cs typeface="Arial" pitchFamily="34" charset="0"/>
              </a:rPr>
              <a:t>Malin</a:t>
            </a:r>
            <a:r>
              <a:rPr lang="en-IN" sz="1700" b="1" dirty="0" smtClean="0">
                <a:latin typeface="Arial" pitchFamily="34" charset="0"/>
                <a:cs typeface="Arial" pitchFamily="34" charset="0"/>
              </a:rPr>
              <a:t> landslide in Pune  (30</a:t>
            </a:r>
            <a:r>
              <a:rPr lang="en-IN" sz="1700" b="1" baseline="30000" dirty="0" smtClean="0">
                <a:latin typeface="Arial" pitchFamily="34" charset="0"/>
                <a:cs typeface="Arial" pitchFamily="34" charset="0"/>
              </a:rPr>
              <a:t>th</a:t>
            </a:r>
            <a:r>
              <a:rPr lang="en-IN" sz="1700" b="1" dirty="0" smtClean="0">
                <a:latin typeface="Arial" pitchFamily="34" charset="0"/>
                <a:cs typeface="Arial" pitchFamily="34" charset="0"/>
              </a:rPr>
              <a:t> July 2014)</a:t>
            </a:r>
          </a:p>
          <a:p>
            <a:pPr algn="ctr"/>
            <a:r>
              <a:rPr lang="en-IN" sz="1700" b="1" dirty="0" smtClean="0">
                <a:latin typeface="Arial" pitchFamily="34" charset="0"/>
                <a:cs typeface="Arial" pitchFamily="34" charset="0"/>
              </a:rPr>
              <a:t>151 deaths</a:t>
            </a:r>
            <a:endParaRPr lang="en-IN" sz="1700" b="1" dirty="0">
              <a:latin typeface="Arial" pitchFamily="34" charset="0"/>
              <a:cs typeface="Arial" pitchFamily="34" charset="0"/>
            </a:endParaRPr>
          </a:p>
        </p:txBody>
      </p:sp>
      <p:sp>
        <p:nvSpPr>
          <p:cNvPr id="6" name="Footer Placeholder 5"/>
          <p:cNvSpPr>
            <a:spLocks noGrp="1"/>
          </p:cNvSpPr>
          <p:nvPr>
            <p:ph type="ftr" sz="quarter" idx="11"/>
          </p:nvPr>
        </p:nvSpPr>
        <p:spPr>
          <a:xfrm>
            <a:off x="3543405" y="6448251"/>
            <a:ext cx="5421083" cy="365125"/>
          </a:xfrm>
        </p:spPr>
        <p:txBody>
          <a:bodyPr/>
          <a:lstStyle/>
          <a:p>
            <a:r>
              <a:rPr lang="en-IN" smtClean="0"/>
              <a:t>IGS GOA SYMPOSIUM ON LANDSLIDES MAY 2026</a:t>
            </a:r>
            <a:endParaRPr lang="en-IN" dirty="0"/>
          </a:p>
        </p:txBody>
      </p:sp>
    </p:spTree>
    <p:extLst>
      <p:ext uri="{BB962C8B-B14F-4D97-AF65-F5344CB8AC3E}">
        <p14:creationId xmlns:p14="http://schemas.microsoft.com/office/powerpoint/2010/main" val="33453740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3200" b="1" dirty="0" err="1" smtClean="0">
                <a:solidFill>
                  <a:srgbClr val="FF0000"/>
                </a:solidFill>
                <a:latin typeface="Arial Black" pitchFamily="34" charset="0"/>
              </a:rPr>
              <a:t>Malin</a:t>
            </a:r>
            <a:r>
              <a:rPr lang="en-IN" sz="3200" b="1" dirty="0" smtClean="0">
                <a:solidFill>
                  <a:srgbClr val="FF0000"/>
                </a:solidFill>
                <a:latin typeface="Arial Black" pitchFamily="34" charset="0"/>
              </a:rPr>
              <a:t> landslide – </a:t>
            </a:r>
            <a:r>
              <a:rPr lang="en-IN" sz="3200" b="1" dirty="0" smtClean="0">
                <a:solidFill>
                  <a:srgbClr val="002060"/>
                </a:solidFill>
                <a:latin typeface="Arial Black" pitchFamily="34" charset="0"/>
              </a:rPr>
              <a:t>Pune, Maharashtra</a:t>
            </a:r>
            <a:endParaRPr lang="en-IN" sz="3200" b="1" dirty="0">
              <a:solidFill>
                <a:srgbClr val="002060"/>
              </a:solidFill>
              <a:latin typeface="Arial Black" pitchFamily="34" charset="0"/>
            </a:endParaRPr>
          </a:p>
        </p:txBody>
      </p:sp>
      <p:sp>
        <p:nvSpPr>
          <p:cNvPr id="5" name="Slide Number Placeholder 4"/>
          <p:cNvSpPr>
            <a:spLocks noGrp="1"/>
          </p:cNvSpPr>
          <p:nvPr>
            <p:ph type="sldNum" sz="quarter" idx="12"/>
          </p:nvPr>
        </p:nvSpPr>
        <p:spPr/>
        <p:txBody>
          <a:bodyPr>
            <a:normAutofit fontScale="85000" lnSpcReduction="20000"/>
          </a:bodyPr>
          <a:lstStyle/>
          <a:p>
            <a:fld id="{F436ABC9-B253-445B-B937-1F4565D900C4}" type="slidenum">
              <a:rPr lang="en-IN" smtClean="0"/>
              <a:t>11</a:t>
            </a:fld>
            <a:endParaRPr lang="en-IN"/>
          </a:p>
        </p:txBody>
      </p:sp>
      <p:sp>
        <p:nvSpPr>
          <p:cNvPr id="3" name="Content Placeholder 2"/>
          <p:cNvSpPr>
            <a:spLocks noGrp="1"/>
          </p:cNvSpPr>
          <p:nvPr>
            <p:ph sz="quarter" idx="1"/>
          </p:nvPr>
        </p:nvSpPr>
        <p:spPr>
          <a:xfrm>
            <a:off x="144016" y="2780928"/>
            <a:ext cx="3995936" cy="3096344"/>
          </a:xfrm>
          <a:solidFill>
            <a:schemeClr val="accent3">
              <a:lumMod val="40000"/>
              <a:lumOff val="60000"/>
            </a:schemeClr>
          </a:solidFill>
        </p:spPr>
        <p:txBody>
          <a:bodyPr>
            <a:noAutofit/>
          </a:bodyPr>
          <a:lstStyle/>
          <a:p>
            <a:pPr algn="just"/>
            <a:r>
              <a:rPr lang="en-IN" sz="1400" b="1" dirty="0" smtClean="0">
                <a:solidFill>
                  <a:schemeClr val="tx1"/>
                </a:solidFill>
                <a:latin typeface="Arial Black" pitchFamily="34" charset="0"/>
                <a:cs typeface="Arial" pitchFamily="34" charset="0"/>
              </a:rPr>
              <a:t>Heavy rainfall of 60cm two days      prior to landslide</a:t>
            </a:r>
          </a:p>
          <a:p>
            <a:pPr algn="just"/>
            <a:r>
              <a:rPr lang="en-IN" sz="1400" b="1" dirty="0" smtClean="0">
                <a:solidFill>
                  <a:schemeClr val="tx1"/>
                </a:solidFill>
                <a:latin typeface="Arial Black" pitchFamily="34" charset="0"/>
                <a:cs typeface="Arial" pitchFamily="34" charset="0"/>
              </a:rPr>
              <a:t>role </a:t>
            </a:r>
            <a:r>
              <a:rPr lang="en-IN" sz="1400" b="1" dirty="0">
                <a:solidFill>
                  <a:schemeClr val="tx1"/>
                </a:solidFill>
                <a:latin typeface="Arial Black" pitchFamily="34" charset="0"/>
                <a:cs typeface="Arial" pitchFamily="34" charset="0"/>
              </a:rPr>
              <a:t>of development and </a:t>
            </a:r>
            <a:r>
              <a:rPr lang="en-IN" sz="1400" b="1" dirty="0" smtClean="0">
                <a:solidFill>
                  <a:schemeClr val="tx1"/>
                </a:solidFill>
                <a:latin typeface="Arial Black" pitchFamily="34" charset="0"/>
                <a:cs typeface="Arial" pitchFamily="34" charset="0"/>
              </a:rPr>
              <a:t>deforestation</a:t>
            </a:r>
          </a:p>
          <a:p>
            <a:pPr algn="just"/>
            <a:r>
              <a:rPr lang="en-IN" sz="1400" b="1" dirty="0" smtClean="0">
                <a:solidFill>
                  <a:schemeClr val="tx1"/>
                </a:solidFill>
                <a:latin typeface="Arial Black" pitchFamily="34" charset="0"/>
                <a:cs typeface="Arial" pitchFamily="34" charset="0"/>
              </a:rPr>
              <a:t>landslide </a:t>
            </a:r>
            <a:r>
              <a:rPr lang="en-IN" sz="1400" b="1" dirty="0">
                <a:solidFill>
                  <a:schemeClr val="tx1"/>
                </a:solidFill>
                <a:latin typeface="Arial Black" pitchFamily="34" charset="0"/>
                <a:cs typeface="Arial" pitchFamily="34" charset="0"/>
              </a:rPr>
              <a:t>appears to be </a:t>
            </a:r>
            <a:r>
              <a:rPr lang="en-IN" sz="1400" b="1" dirty="0" smtClean="0">
                <a:solidFill>
                  <a:schemeClr val="tx1"/>
                </a:solidFill>
                <a:latin typeface="Arial Black" pitchFamily="34" charset="0"/>
                <a:cs typeface="Arial" pitchFamily="34" charset="0"/>
              </a:rPr>
              <a:t>  a </a:t>
            </a:r>
            <a:r>
              <a:rPr lang="en-IN" sz="1400" b="1" dirty="0">
                <a:solidFill>
                  <a:schemeClr val="tx1"/>
                </a:solidFill>
                <a:latin typeface="Arial Black" pitchFamily="34" charset="0"/>
                <a:cs typeface="Arial" pitchFamily="34" charset="0"/>
              </a:rPr>
              <a:t>mudslide in deeply </a:t>
            </a:r>
            <a:r>
              <a:rPr lang="en-IN" sz="1400" b="1" dirty="0" smtClean="0">
                <a:solidFill>
                  <a:schemeClr val="tx1"/>
                </a:solidFill>
                <a:latin typeface="Arial Black" pitchFamily="34" charset="0"/>
                <a:cs typeface="Arial" pitchFamily="34" charset="0"/>
              </a:rPr>
              <a:t>weathered </a:t>
            </a:r>
            <a:r>
              <a:rPr lang="en-IN" sz="1400" b="1" dirty="0">
                <a:solidFill>
                  <a:schemeClr val="tx1"/>
                </a:solidFill>
                <a:latin typeface="Arial Black" pitchFamily="34" charset="0"/>
                <a:cs typeface="Arial" pitchFamily="34" charset="0"/>
              </a:rPr>
              <a:t>soils </a:t>
            </a:r>
            <a:endParaRPr lang="en-IN" sz="1400" b="1" dirty="0" smtClean="0">
              <a:solidFill>
                <a:schemeClr val="tx1"/>
              </a:solidFill>
              <a:latin typeface="Arial Black" pitchFamily="34" charset="0"/>
              <a:cs typeface="Arial" pitchFamily="34" charset="0"/>
            </a:endParaRPr>
          </a:p>
          <a:p>
            <a:pPr algn="just"/>
            <a:r>
              <a:rPr lang="en-IN" sz="1400" b="1" dirty="0" smtClean="0">
                <a:solidFill>
                  <a:schemeClr val="tx1"/>
                </a:solidFill>
                <a:latin typeface="Arial Black" pitchFamily="34" charset="0"/>
                <a:cs typeface="Arial" pitchFamily="34" charset="0"/>
              </a:rPr>
              <a:t>no </a:t>
            </a:r>
            <a:r>
              <a:rPr lang="en-IN" sz="1400" b="1" dirty="0">
                <a:solidFill>
                  <a:schemeClr val="tx1"/>
                </a:solidFill>
                <a:latin typeface="Arial Black" pitchFamily="34" charset="0"/>
                <a:cs typeface="Arial" pitchFamily="34" charset="0"/>
              </a:rPr>
              <a:t>evidence of </a:t>
            </a:r>
            <a:r>
              <a:rPr lang="en-IN" sz="1400" b="1" dirty="0" smtClean="0">
                <a:solidFill>
                  <a:schemeClr val="tx1"/>
                </a:solidFill>
                <a:latin typeface="Arial Black" pitchFamily="34" charset="0"/>
                <a:cs typeface="Arial" pitchFamily="34" charset="0"/>
              </a:rPr>
              <a:t>involvement of </a:t>
            </a:r>
            <a:r>
              <a:rPr lang="en-IN" sz="1400" b="1" dirty="0">
                <a:solidFill>
                  <a:schemeClr val="tx1"/>
                </a:solidFill>
                <a:latin typeface="Arial Black" pitchFamily="34" charset="0"/>
                <a:cs typeface="Arial" pitchFamily="34" charset="0"/>
              </a:rPr>
              <a:t>large amounts of </a:t>
            </a:r>
            <a:r>
              <a:rPr lang="en-IN" sz="1400" b="1" dirty="0" smtClean="0">
                <a:solidFill>
                  <a:schemeClr val="tx1"/>
                </a:solidFill>
                <a:latin typeface="Arial Black" pitchFamily="34" charset="0"/>
                <a:cs typeface="Arial" pitchFamily="34" charset="0"/>
              </a:rPr>
              <a:t>bedrock</a:t>
            </a:r>
          </a:p>
          <a:p>
            <a:pPr algn="just"/>
            <a:r>
              <a:rPr lang="en-IN" sz="1400" b="1" dirty="0" smtClean="0">
                <a:solidFill>
                  <a:schemeClr val="tx1"/>
                </a:solidFill>
                <a:latin typeface="Arial Black" pitchFamily="34" charset="0"/>
                <a:cs typeface="Arial" pitchFamily="34" charset="0"/>
              </a:rPr>
              <a:t>NASA </a:t>
            </a:r>
            <a:r>
              <a:rPr lang="en-IN" sz="1400" b="1" dirty="0">
                <a:solidFill>
                  <a:schemeClr val="tx1"/>
                </a:solidFill>
                <a:latin typeface="Arial Black" pitchFamily="34" charset="0"/>
                <a:cs typeface="Arial" pitchFamily="34" charset="0"/>
              </a:rPr>
              <a:t>TRMM landslide </a:t>
            </a:r>
            <a:r>
              <a:rPr lang="en-IN" sz="1400" b="1" dirty="0" smtClean="0">
                <a:solidFill>
                  <a:schemeClr val="tx1"/>
                </a:solidFill>
                <a:latin typeface="Arial Black" pitchFamily="34" charset="0"/>
                <a:cs typeface="Arial" pitchFamily="34" charset="0"/>
              </a:rPr>
              <a:t>warning:  slope </a:t>
            </a:r>
            <a:r>
              <a:rPr lang="en-IN" sz="1400" b="1" dirty="0">
                <a:solidFill>
                  <a:schemeClr val="tx1"/>
                </a:solidFill>
                <a:latin typeface="Arial Black" pitchFamily="34" charset="0"/>
                <a:cs typeface="Arial" pitchFamily="34" charset="0"/>
              </a:rPr>
              <a:t>would be highly susceptible to disturbance</a:t>
            </a:r>
            <a:r>
              <a:rPr lang="en-IN" sz="1400" dirty="0" smtClean="0">
                <a:solidFill>
                  <a:schemeClr val="tx1"/>
                </a:solidFill>
                <a:latin typeface="Arial Black" pitchFamily="34" charset="0"/>
                <a:cs typeface="Arial" pitchFamily="34" charset="0"/>
              </a:rPr>
              <a:t>.</a:t>
            </a:r>
          </a:p>
          <a:p>
            <a:pPr>
              <a:lnSpc>
                <a:spcPct val="120000"/>
              </a:lnSpc>
            </a:pPr>
            <a:endParaRPr lang="en-IN" sz="1700" dirty="0" smtClean="0">
              <a:latin typeface="Arial" pitchFamily="34" charset="0"/>
              <a:cs typeface="Arial" pitchFamily="34" charset="0"/>
            </a:endParaRPr>
          </a:p>
        </p:txBody>
      </p:sp>
      <p:pic>
        <p:nvPicPr>
          <p:cNvPr id="4" name="Picture 3" descr="C:\Users\TEMP\Desktop\14_02-TRMM-3.gif"/>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700808"/>
            <a:ext cx="4680520" cy="4104456"/>
          </a:xfrm>
          <a:prstGeom prst="rect">
            <a:avLst/>
          </a:prstGeom>
          <a:noFill/>
          <a:ln>
            <a:noFill/>
          </a:ln>
        </p:spPr>
      </p:pic>
      <p:sp>
        <p:nvSpPr>
          <p:cNvPr id="6" name="Footer Placeholder 5"/>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9450748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556792"/>
            <a:ext cx="7344816" cy="4904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normAutofit fontScale="85000" lnSpcReduction="20000"/>
          </a:bodyPr>
          <a:lstStyle/>
          <a:p>
            <a:fld id="{F436ABC9-B253-445B-B937-1F4565D900C4}" type="slidenum">
              <a:rPr lang="en-IN" smtClean="0"/>
              <a:t>12</a:t>
            </a:fld>
            <a:endParaRPr lang="en-IN"/>
          </a:p>
        </p:txBody>
      </p:sp>
      <p:sp>
        <p:nvSpPr>
          <p:cNvPr id="3" name="Rectangle 2"/>
          <p:cNvSpPr/>
          <p:nvPr/>
        </p:nvSpPr>
        <p:spPr>
          <a:xfrm>
            <a:off x="539552" y="260648"/>
            <a:ext cx="8604448" cy="584775"/>
          </a:xfrm>
          <a:prstGeom prst="rect">
            <a:avLst/>
          </a:prstGeom>
        </p:spPr>
        <p:txBody>
          <a:bodyPr wrap="square">
            <a:spAutoFit/>
          </a:bodyPr>
          <a:lstStyle/>
          <a:p>
            <a:r>
              <a:rPr lang="en-IN" sz="3200" b="1" dirty="0" err="1">
                <a:solidFill>
                  <a:srgbClr val="FF0000"/>
                </a:solidFill>
                <a:latin typeface="Arial Black" pitchFamily="34" charset="0"/>
              </a:rPr>
              <a:t>Malin</a:t>
            </a:r>
            <a:r>
              <a:rPr lang="en-IN" sz="3200" b="1" dirty="0">
                <a:solidFill>
                  <a:srgbClr val="FF0000"/>
                </a:solidFill>
                <a:latin typeface="Arial Black" pitchFamily="34" charset="0"/>
              </a:rPr>
              <a:t> landslide – </a:t>
            </a:r>
            <a:r>
              <a:rPr lang="en-IN" sz="3200" b="1" dirty="0">
                <a:solidFill>
                  <a:srgbClr val="002060"/>
                </a:solidFill>
                <a:latin typeface="Arial Black" pitchFamily="34" charset="0"/>
              </a:rPr>
              <a:t>Pune, Maharashtra</a:t>
            </a:r>
            <a:endParaRPr lang="en-IN" sz="3200" dirty="0">
              <a:solidFill>
                <a:srgbClr val="002060"/>
              </a:solidFill>
            </a:endParaRPr>
          </a:p>
        </p:txBody>
      </p:sp>
      <p:sp>
        <p:nvSpPr>
          <p:cNvPr id="5" name="Footer Placeholder 4"/>
          <p:cNvSpPr>
            <a:spLocks noGrp="1"/>
          </p:cNvSpPr>
          <p:nvPr>
            <p:ph type="ftr" sz="quarter" idx="11"/>
          </p:nvPr>
        </p:nvSpPr>
        <p:spPr>
          <a:xfrm>
            <a:off x="3615413" y="6448251"/>
            <a:ext cx="5421083" cy="365125"/>
          </a:xfrm>
        </p:spPr>
        <p:txBody>
          <a:bodyPr/>
          <a:lstStyle/>
          <a:p>
            <a:r>
              <a:rPr lang="en-IN" smtClean="0"/>
              <a:t>IGS GOA SYMPOSIUM ON LANDSLIDES MAY 2026</a:t>
            </a:r>
            <a:endParaRPr lang="en-IN" dirty="0"/>
          </a:p>
        </p:txBody>
      </p:sp>
    </p:spTree>
    <p:extLst>
      <p:ext uri="{BB962C8B-B14F-4D97-AF65-F5344CB8AC3E}">
        <p14:creationId xmlns:p14="http://schemas.microsoft.com/office/powerpoint/2010/main" val="34325696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smtClean="0">
                <a:solidFill>
                  <a:srgbClr val="FF0000"/>
                </a:solidFill>
                <a:latin typeface="Arial Black" pitchFamily="34" charset="0"/>
              </a:rPr>
              <a:t>Landslide </a:t>
            </a:r>
            <a:r>
              <a:rPr lang="en-IN" sz="3200" b="1" dirty="0">
                <a:solidFill>
                  <a:srgbClr val="FF0000"/>
                </a:solidFill>
                <a:latin typeface="Arial Black" pitchFamily="34" charset="0"/>
              </a:rPr>
              <a:t>– </a:t>
            </a:r>
            <a:r>
              <a:rPr lang="en-IN" sz="3200" b="1" dirty="0" err="1" smtClean="0">
                <a:solidFill>
                  <a:srgbClr val="002060"/>
                </a:solidFill>
                <a:latin typeface="Arial Black" pitchFamily="34" charset="0"/>
              </a:rPr>
              <a:t>Rudraprayag</a:t>
            </a:r>
            <a:endParaRPr lang="en-IN" sz="3200" dirty="0">
              <a:solidFill>
                <a:srgbClr val="002060"/>
              </a:solidFill>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13</a:t>
            </a:fld>
            <a:endParaRPr lang="en-IN"/>
          </a:p>
        </p:txBody>
      </p:sp>
      <p:pic>
        <p:nvPicPr>
          <p:cNvPr id="10242" name="Picture 2" descr="Rudraprayag, Tehri top landslide index in country: Isro report | Dehradun  News - Times of In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651799"/>
            <a:ext cx="5832648" cy="396044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79263" y="5634839"/>
            <a:ext cx="6380969" cy="523220"/>
          </a:xfrm>
          <a:prstGeom prst="rect">
            <a:avLst/>
          </a:prstGeom>
          <a:solidFill>
            <a:schemeClr val="accent3">
              <a:lumMod val="40000"/>
              <a:lumOff val="60000"/>
            </a:schemeClr>
          </a:solidFill>
        </p:spPr>
        <p:txBody>
          <a:bodyPr wrap="square">
            <a:spAutoFit/>
          </a:bodyPr>
          <a:lstStyle/>
          <a:p>
            <a:r>
              <a:rPr lang="en-IN" sz="1400" dirty="0">
                <a:latin typeface="Arial Black" pitchFamily="34" charset="0"/>
              </a:rPr>
              <a:t>The two hill districts of </a:t>
            </a:r>
            <a:r>
              <a:rPr lang="en-IN" sz="1400" dirty="0" err="1">
                <a:latin typeface="Arial Black" pitchFamily="34" charset="0"/>
              </a:rPr>
              <a:t>Rudraprayag</a:t>
            </a:r>
            <a:r>
              <a:rPr lang="en-IN" sz="1400" dirty="0">
                <a:latin typeface="Arial Black" pitchFamily="34" charset="0"/>
              </a:rPr>
              <a:t> and </a:t>
            </a:r>
            <a:r>
              <a:rPr lang="en-IN" sz="1400" dirty="0" err="1" smtClean="0">
                <a:latin typeface="Arial Black" pitchFamily="34" charset="0"/>
              </a:rPr>
              <a:t>Tehri</a:t>
            </a:r>
            <a:r>
              <a:rPr lang="en-IN" sz="1400" dirty="0" smtClean="0">
                <a:latin typeface="Arial Black" pitchFamily="34" charset="0"/>
              </a:rPr>
              <a:t> in </a:t>
            </a:r>
            <a:r>
              <a:rPr lang="en-IN" sz="1400" dirty="0" err="1">
                <a:latin typeface="Arial Black" pitchFamily="34" charset="0"/>
              </a:rPr>
              <a:t>Uttarakhand</a:t>
            </a:r>
            <a:r>
              <a:rPr lang="en-IN" sz="1400" dirty="0">
                <a:latin typeface="Arial Black" pitchFamily="34" charset="0"/>
              </a:rPr>
              <a:t> </a:t>
            </a:r>
            <a:endParaRPr lang="en-IN" sz="1400" dirty="0" smtClean="0">
              <a:latin typeface="Arial Black" pitchFamily="34" charset="0"/>
            </a:endParaRPr>
          </a:p>
          <a:p>
            <a:r>
              <a:rPr lang="en-IN" sz="1400" dirty="0" smtClean="0">
                <a:latin typeface="Arial Black" pitchFamily="34" charset="0"/>
              </a:rPr>
              <a:t>have maximum </a:t>
            </a:r>
            <a:r>
              <a:rPr lang="en-IN" sz="1400" dirty="0">
                <a:latin typeface="Arial Black" pitchFamily="34" charset="0"/>
              </a:rPr>
              <a:t>exposure to landslide risk </a:t>
            </a:r>
            <a:r>
              <a:rPr lang="en-IN" sz="1400" dirty="0" smtClean="0">
                <a:latin typeface="Arial Black" pitchFamily="34" charset="0"/>
              </a:rPr>
              <a:t>in India (NSRC, ISRO)</a:t>
            </a:r>
            <a:endParaRPr lang="en-IN" sz="1400" dirty="0">
              <a:latin typeface="Arial Black" pitchFamily="34" charset="0"/>
            </a:endParaRPr>
          </a:p>
        </p:txBody>
      </p:sp>
      <p:sp>
        <p:nvSpPr>
          <p:cNvPr id="8" name="Rectangle 7"/>
          <p:cNvSpPr/>
          <p:nvPr/>
        </p:nvSpPr>
        <p:spPr>
          <a:xfrm>
            <a:off x="6444208" y="2407941"/>
            <a:ext cx="2627784" cy="954107"/>
          </a:xfrm>
          <a:prstGeom prst="rect">
            <a:avLst/>
          </a:prstGeom>
          <a:solidFill>
            <a:schemeClr val="accent3">
              <a:lumMod val="40000"/>
              <a:lumOff val="60000"/>
            </a:schemeClr>
          </a:solidFill>
        </p:spPr>
        <p:txBody>
          <a:bodyPr wrap="square">
            <a:spAutoFit/>
          </a:bodyPr>
          <a:lstStyle/>
          <a:p>
            <a:r>
              <a:rPr lang="en-IN" sz="1400" dirty="0" smtClean="0">
                <a:latin typeface="Arial Black" pitchFamily="34" charset="0"/>
              </a:rPr>
              <a:t>Between </a:t>
            </a:r>
            <a:r>
              <a:rPr lang="en-IN" sz="1400" dirty="0">
                <a:latin typeface="Arial Black" pitchFamily="34" charset="0"/>
              </a:rPr>
              <a:t>2018 and 2021, </a:t>
            </a:r>
            <a:endParaRPr lang="en-IN" sz="1400" dirty="0" smtClean="0">
              <a:latin typeface="Arial Black" pitchFamily="34" charset="0"/>
            </a:endParaRPr>
          </a:p>
          <a:p>
            <a:r>
              <a:rPr lang="en-IN" sz="1400" dirty="0" err="1" smtClean="0">
                <a:latin typeface="Arial Black" pitchFamily="34" charset="0"/>
              </a:rPr>
              <a:t>Uttarakhand</a:t>
            </a:r>
            <a:r>
              <a:rPr lang="en-IN" sz="1400" dirty="0" smtClean="0">
                <a:latin typeface="Arial Black" pitchFamily="34" charset="0"/>
              </a:rPr>
              <a:t> </a:t>
            </a:r>
            <a:r>
              <a:rPr lang="en-IN" sz="1400" dirty="0">
                <a:latin typeface="Arial Black" pitchFamily="34" charset="0"/>
              </a:rPr>
              <a:t>reported 253 </a:t>
            </a:r>
            <a:r>
              <a:rPr lang="en-IN" sz="1400" dirty="0" smtClean="0">
                <a:latin typeface="Arial Black" pitchFamily="34" charset="0"/>
              </a:rPr>
              <a:t>landslides resulted in 127 deaths.</a:t>
            </a:r>
            <a:endParaRPr lang="en-IN" sz="1400" dirty="0">
              <a:latin typeface="Arial Black" pitchFamily="34" charset="0"/>
            </a:endParaRPr>
          </a:p>
        </p:txBody>
      </p:sp>
      <p:sp>
        <p:nvSpPr>
          <p:cNvPr id="5" name="Footer Placeholder 4"/>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37642691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IN" sz="3200" b="1" dirty="0" smtClean="0">
                <a:solidFill>
                  <a:srgbClr val="FF0000"/>
                </a:solidFill>
                <a:latin typeface="Arial Black" pitchFamily="34" charset="0"/>
              </a:rPr>
              <a:t>Landslides in recent past</a:t>
            </a:r>
            <a:endParaRPr lang="en-IN" sz="3200" b="1" dirty="0">
              <a:solidFill>
                <a:srgbClr val="FF0000"/>
              </a:solidFill>
              <a:latin typeface="Arial Black" pitchFamily="34" charset="0"/>
            </a:endParaRPr>
          </a:p>
        </p:txBody>
      </p:sp>
      <p:sp>
        <p:nvSpPr>
          <p:cNvPr id="7" name="Slide Number Placeholder 6"/>
          <p:cNvSpPr>
            <a:spLocks noGrp="1"/>
          </p:cNvSpPr>
          <p:nvPr>
            <p:ph type="sldNum" sz="quarter" idx="12"/>
          </p:nvPr>
        </p:nvSpPr>
        <p:spPr/>
        <p:txBody>
          <a:bodyPr>
            <a:normAutofit fontScale="85000" lnSpcReduction="20000"/>
          </a:bodyPr>
          <a:lstStyle/>
          <a:p>
            <a:fld id="{5BD565D2-81D0-4855-A6BA-12D9D8EF1E79}" type="slidenum">
              <a:rPr lang="en-IN" smtClean="0"/>
              <a:t>14</a:t>
            </a:fld>
            <a:endParaRPr lang="en-IN"/>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412776"/>
            <a:ext cx="3378257"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3817" y="1412776"/>
            <a:ext cx="2568663" cy="3424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4077072"/>
            <a:ext cx="4467994" cy="2687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descr="Massive landslide triggered by rains kills 11 people in central Nepal; 20 miss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6" y="4077072"/>
            <a:ext cx="4286737" cy="266429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475656" y="1383280"/>
            <a:ext cx="2029723" cy="353943"/>
          </a:xfrm>
          <a:prstGeom prst="rect">
            <a:avLst/>
          </a:prstGeom>
        </p:spPr>
        <p:txBody>
          <a:bodyPr wrap="none">
            <a:spAutoFit/>
          </a:bodyPr>
          <a:lstStyle/>
          <a:p>
            <a:r>
              <a:rPr lang="en-IN" sz="1700" b="1" dirty="0" smtClean="0">
                <a:solidFill>
                  <a:srgbClr val="C00000"/>
                </a:solidFill>
                <a:latin typeface="Arial "/>
              </a:rPr>
              <a:t>August 2020, Goa</a:t>
            </a:r>
            <a:endParaRPr lang="en-IN" sz="1700" dirty="0">
              <a:solidFill>
                <a:srgbClr val="C00000"/>
              </a:solidFill>
              <a:latin typeface="Arial "/>
            </a:endParaRPr>
          </a:p>
        </p:txBody>
      </p:sp>
      <p:sp>
        <p:nvSpPr>
          <p:cNvPr id="15" name="Rectangle 14"/>
          <p:cNvSpPr/>
          <p:nvPr/>
        </p:nvSpPr>
        <p:spPr>
          <a:xfrm>
            <a:off x="2267744" y="4077072"/>
            <a:ext cx="2371162" cy="353943"/>
          </a:xfrm>
          <a:prstGeom prst="rect">
            <a:avLst/>
          </a:prstGeom>
        </p:spPr>
        <p:txBody>
          <a:bodyPr wrap="none">
            <a:spAutoFit/>
          </a:bodyPr>
          <a:lstStyle/>
          <a:p>
            <a:r>
              <a:rPr lang="en-IN" sz="1700" b="1" dirty="0" smtClean="0">
                <a:solidFill>
                  <a:srgbClr val="FFC000"/>
                </a:solidFill>
                <a:latin typeface="Arial "/>
              </a:rPr>
              <a:t>April 2020, Indonesia</a:t>
            </a:r>
            <a:endParaRPr lang="en-IN" sz="1700" dirty="0">
              <a:solidFill>
                <a:srgbClr val="FFC000"/>
              </a:solidFill>
              <a:latin typeface="Arial "/>
            </a:endParaRPr>
          </a:p>
        </p:txBody>
      </p:sp>
      <p:sp>
        <p:nvSpPr>
          <p:cNvPr id="16" name="Rectangle 15"/>
          <p:cNvSpPr/>
          <p:nvPr/>
        </p:nvSpPr>
        <p:spPr>
          <a:xfrm>
            <a:off x="6323817" y="1415246"/>
            <a:ext cx="2505814" cy="353943"/>
          </a:xfrm>
          <a:prstGeom prst="rect">
            <a:avLst/>
          </a:prstGeom>
        </p:spPr>
        <p:txBody>
          <a:bodyPr wrap="none">
            <a:spAutoFit/>
          </a:bodyPr>
          <a:lstStyle/>
          <a:p>
            <a:r>
              <a:rPr lang="en-IN" sz="1700" b="1" dirty="0" smtClean="0">
                <a:solidFill>
                  <a:srgbClr val="C00000"/>
                </a:solidFill>
                <a:latin typeface="Arial "/>
              </a:rPr>
              <a:t>Sept. 2020, Meghalaya</a:t>
            </a:r>
            <a:endParaRPr lang="en-IN" sz="1700" dirty="0">
              <a:solidFill>
                <a:srgbClr val="C00000"/>
              </a:solidFill>
              <a:latin typeface="Arial "/>
            </a:endParaRPr>
          </a:p>
        </p:txBody>
      </p:sp>
      <p:sp>
        <p:nvSpPr>
          <p:cNvPr id="17" name="Rectangle 16"/>
          <p:cNvSpPr/>
          <p:nvPr/>
        </p:nvSpPr>
        <p:spPr>
          <a:xfrm>
            <a:off x="7006183" y="6359758"/>
            <a:ext cx="2044149" cy="353943"/>
          </a:xfrm>
          <a:prstGeom prst="rect">
            <a:avLst/>
          </a:prstGeom>
        </p:spPr>
        <p:txBody>
          <a:bodyPr wrap="none">
            <a:spAutoFit/>
          </a:bodyPr>
          <a:lstStyle/>
          <a:p>
            <a:r>
              <a:rPr lang="en-IN" sz="1700" b="1" dirty="0">
                <a:solidFill>
                  <a:srgbClr val="C00000"/>
                </a:solidFill>
                <a:latin typeface="Arial "/>
              </a:rPr>
              <a:t>Sept., 2020, Nepal</a:t>
            </a:r>
            <a:endParaRPr lang="en-IN" sz="1700" dirty="0">
              <a:solidFill>
                <a:srgbClr val="C00000"/>
              </a:solidFill>
              <a:latin typeface="Arial "/>
            </a:endParaRPr>
          </a:p>
        </p:txBody>
      </p:sp>
      <p:pic>
        <p:nvPicPr>
          <p:cNvPr id="2061" name="Picture 13" descr="Heavy rains trigger landslide in West Bengal&amp;#039;s Darjeeling, no casualty report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9872" y="1412776"/>
            <a:ext cx="3024336" cy="2664296"/>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3989818" y="3573016"/>
            <a:ext cx="2454390" cy="353943"/>
          </a:xfrm>
          <a:prstGeom prst="rect">
            <a:avLst/>
          </a:prstGeom>
        </p:spPr>
        <p:txBody>
          <a:bodyPr wrap="none">
            <a:spAutoFit/>
          </a:bodyPr>
          <a:lstStyle/>
          <a:p>
            <a:r>
              <a:rPr lang="en-IN" sz="1700" b="1" dirty="0" smtClean="0">
                <a:solidFill>
                  <a:srgbClr val="C00000"/>
                </a:solidFill>
                <a:latin typeface="Arial "/>
              </a:rPr>
              <a:t>July., </a:t>
            </a:r>
            <a:r>
              <a:rPr lang="en-IN" sz="1700" b="1" dirty="0">
                <a:solidFill>
                  <a:srgbClr val="C00000"/>
                </a:solidFill>
                <a:latin typeface="Arial "/>
              </a:rPr>
              <a:t>2020, </a:t>
            </a:r>
            <a:r>
              <a:rPr lang="en-IN" sz="1700" b="1" dirty="0" smtClean="0">
                <a:solidFill>
                  <a:srgbClr val="C00000"/>
                </a:solidFill>
                <a:latin typeface="Arial "/>
              </a:rPr>
              <a:t>Darjeeling</a:t>
            </a:r>
            <a:endParaRPr lang="en-IN" sz="1700" dirty="0">
              <a:solidFill>
                <a:srgbClr val="C00000"/>
              </a:solidFill>
              <a:latin typeface="Arial "/>
            </a:endParaRPr>
          </a:p>
        </p:txBody>
      </p:sp>
      <p:sp>
        <p:nvSpPr>
          <p:cNvPr id="2" name="Footer Placeholder 1"/>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30851685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IN" sz="3200" b="1" dirty="0" smtClean="0">
                <a:solidFill>
                  <a:srgbClr val="FF0000"/>
                </a:solidFill>
                <a:latin typeface="Arial Black" pitchFamily="34" charset="0"/>
              </a:rPr>
              <a:t>Landslides in recent past</a:t>
            </a:r>
            <a:endParaRPr lang="en-IN" sz="3200" b="1" dirty="0">
              <a:solidFill>
                <a:srgbClr val="FF0000"/>
              </a:solidFill>
              <a:latin typeface="Arial Black" pitchFamily="34" charset="0"/>
            </a:endParaRPr>
          </a:p>
        </p:txBody>
      </p:sp>
      <p:sp>
        <p:nvSpPr>
          <p:cNvPr id="3" name="Slide Number Placeholder 2"/>
          <p:cNvSpPr>
            <a:spLocks noGrp="1"/>
          </p:cNvSpPr>
          <p:nvPr>
            <p:ph type="sldNum" sz="quarter" idx="12"/>
          </p:nvPr>
        </p:nvSpPr>
        <p:spPr/>
        <p:txBody>
          <a:bodyPr>
            <a:normAutofit fontScale="85000" lnSpcReduction="20000"/>
          </a:bodyPr>
          <a:lstStyle/>
          <a:p>
            <a:fld id="{5BD565D2-81D0-4855-A6BA-12D9D8EF1E79}" type="slidenum">
              <a:rPr lang="en-IN" smtClean="0"/>
              <a:t>15</a:t>
            </a:fld>
            <a:endParaRPr lang="en-IN"/>
          </a:p>
        </p:txBody>
      </p:sp>
      <p:pic>
        <p:nvPicPr>
          <p:cNvPr id="5" name="Picture 11" descr="Landslide blocks National Highway 3 in Himachal Pradesh&amp;#039;s Mandi"/>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tretch>
            <a:fillRect/>
          </a:stretch>
        </p:blipFill>
        <p:spPr bwMode="auto">
          <a:xfrm>
            <a:off x="1355724" y="1578773"/>
            <a:ext cx="7680772" cy="417432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228184" y="1982788"/>
            <a:ext cx="2018501" cy="353943"/>
          </a:xfrm>
          <a:prstGeom prst="rect">
            <a:avLst/>
          </a:prstGeom>
        </p:spPr>
        <p:txBody>
          <a:bodyPr wrap="none">
            <a:spAutoFit/>
          </a:bodyPr>
          <a:lstStyle/>
          <a:p>
            <a:r>
              <a:rPr lang="en-IN" sz="1700" b="1" dirty="0" smtClean="0">
                <a:solidFill>
                  <a:srgbClr val="FFC000"/>
                </a:solidFill>
                <a:latin typeface="Arial "/>
              </a:rPr>
              <a:t>Sept </a:t>
            </a:r>
            <a:r>
              <a:rPr lang="en-IN" sz="1700" b="1" dirty="0">
                <a:solidFill>
                  <a:srgbClr val="FFC000"/>
                </a:solidFill>
                <a:latin typeface="Arial "/>
              </a:rPr>
              <a:t>2020, </a:t>
            </a:r>
            <a:r>
              <a:rPr lang="en-IN" sz="1700" b="1" dirty="0" smtClean="0">
                <a:solidFill>
                  <a:srgbClr val="FFC000"/>
                </a:solidFill>
                <a:latin typeface="Arial "/>
              </a:rPr>
              <a:t> </a:t>
            </a:r>
            <a:r>
              <a:rPr lang="en-IN" sz="1700" b="1" dirty="0" err="1" smtClean="0">
                <a:solidFill>
                  <a:srgbClr val="FFC000"/>
                </a:solidFill>
                <a:latin typeface="Arial "/>
              </a:rPr>
              <a:t>Mandi</a:t>
            </a:r>
            <a:endParaRPr lang="en-IN" sz="1700" dirty="0">
              <a:solidFill>
                <a:srgbClr val="FFC000"/>
              </a:solidFill>
              <a:latin typeface="Arial "/>
            </a:endParaRPr>
          </a:p>
        </p:txBody>
      </p:sp>
      <p:pic>
        <p:nvPicPr>
          <p:cNvPr id="3074" name="Picture 2" descr="Jammu-Srinagar National Highway remains blocked, clearance work continu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9927" y="4149080"/>
            <a:ext cx="4666569" cy="266661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703211" y="6225592"/>
            <a:ext cx="1957587" cy="353943"/>
          </a:xfrm>
          <a:prstGeom prst="rect">
            <a:avLst/>
          </a:prstGeom>
        </p:spPr>
        <p:txBody>
          <a:bodyPr wrap="none">
            <a:spAutoFit/>
          </a:bodyPr>
          <a:lstStyle/>
          <a:p>
            <a:r>
              <a:rPr lang="en-IN" sz="1700" b="1" dirty="0" smtClean="0">
                <a:solidFill>
                  <a:srgbClr val="FFC000"/>
                </a:solidFill>
                <a:latin typeface="Arial "/>
              </a:rPr>
              <a:t>Aug </a:t>
            </a:r>
            <a:r>
              <a:rPr lang="en-IN" sz="1700" b="1" dirty="0">
                <a:solidFill>
                  <a:srgbClr val="FFC000"/>
                </a:solidFill>
                <a:latin typeface="Arial "/>
              </a:rPr>
              <a:t>2020,  </a:t>
            </a:r>
            <a:r>
              <a:rPr lang="en-IN" sz="1700" b="1" dirty="0" smtClean="0">
                <a:solidFill>
                  <a:srgbClr val="FFC000"/>
                </a:solidFill>
                <a:latin typeface="Arial "/>
              </a:rPr>
              <a:t>J  &amp; K</a:t>
            </a:r>
            <a:endParaRPr lang="en-IN" sz="1700" dirty="0">
              <a:solidFill>
                <a:srgbClr val="FFC000"/>
              </a:solidFill>
              <a:latin typeface="Arial "/>
            </a:endParaRPr>
          </a:p>
        </p:txBody>
      </p:sp>
      <p:pic>
        <p:nvPicPr>
          <p:cNvPr id="3076" name="Picture 4" descr="Landslide in Kerala&amp;#039;s Idukki district claims 28 live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1628800"/>
            <a:ext cx="3456384" cy="266429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851920" y="1628800"/>
            <a:ext cx="2007281" cy="353943"/>
          </a:xfrm>
          <a:prstGeom prst="rect">
            <a:avLst/>
          </a:prstGeom>
        </p:spPr>
        <p:txBody>
          <a:bodyPr wrap="none">
            <a:spAutoFit/>
          </a:bodyPr>
          <a:lstStyle/>
          <a:p>
            <a:r>
              <a:rPr lang="en-IN" sz="1700" b="1" dirty="0">
                <a:solidFill>
                  <a:srgbClr val="FFC000"/>
                </a:solidFill>
                <a:latin typeface="Arial "/>
              </a:rPr>
              <a:t>Aug 2020,  </a:t>
            </a:r>
            <a:r>
              <a:rPr lang="en-IN" sz="1700" b="1" dirty="0" smtClean="0">
                <a:solidFill>
                  <a:srgbClr val="FFC000"/>
                </a:solidFill>
                <a:latin typeface="Arial "/>
              </a:rPr>
              <a:t>Kerala</a:t>
            </a:r>
            <a:endParaRPr lang="en-IN" sz="1700" dirty="0">
              <a:latin typeface="Arial "/>
            </a:endParaRPr>
          </a:p>
        </p:txBody>
      </p:sp>
      <p:pic>
        <p:nvPicPr>
          <p:cNvPr id="3078" name="Picture 6" descr="Massive landslide hits Sikkim’s Jorethang, IPCA lab damag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766" y="4261461"/>
            <a:ext cx="4273234" cy="255423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47525" y="4307533"/>
            <a:ext cx="2044149" cy="353943"/>
          </a:xfrm>
          <a:prstGeom prst="rect">
            <a:avLst/>
          </a:prstGeom>
        </p:spPr>
        <p:txBody>
          <a:bodyPr wrap="none">
            <a:spAutoFit/>
          </a:bodyPr>
          <a:lstStyle/>
          <a:p>
            <a:r>
              <a:rPr lang="en-IN" sz="1700" b="1" dirty="0">
                <a:solidFill>
                  <a:srgbClr val="FFC000"/>
                </a:solidFill>
                <a:latin typeface="Arial "/>
              </a:rPr>
              <a:t>Aug 2020,  </a:t>
            </a:r>
            <a:r>
              <a:rPr lang="en-IN" sz="1700" b="1" dirty="0" smtClean="0">
                <a:solidFill>
                  <a:srgbClr val="FFC000"/>
                </a:solidFill>
                <a:latin typeface="Arial "/>
              </a:rPr>
              <a:t>Sikkim</a:t>
            </a:r>
            <a:endParaRPr lang="en-IN" sz="1700" dirty="0">
              <a:latin typeface="Arial "/>
            </a:endParaRPr>
          </a:p>
        </p:txBody>
      </p:sp>
      <p:pic>
        <p:nvPicPr>
          <p:cNvPr id="3080" name="Picture 8" descr="Landslide hits Jammu-Srinagar highway in Udhampur, cripples traffi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132" y="1628800"/>
            <a:ext cx="3282756" cy="263266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1386689" y="1805817"/>
            <a:ext cx="2177199" cy="353943"/>
          </a:xfrm>
          <a:prstGeom prst="rect">
            <a:avLst/>
          </a:prstGeom>
        </p:spPr>
        <p:txBody>
          <a:bodyPr wrap="none">
            <a:spAutoFit/>
          </a:bodyPr>
          <a:lstStyle/>
          <a:p>
            <a:r>
              <a:rPr lang="en-IN" sz="1700" b="1" dirty="0" smtClean="0">
                <a:solidFill>
                  <a:srgbClr val="FFC000"/>
                </a:solidFill>
                <a:latin typeface="Arial "/>
              </a:rPr>
              <a:t>March </a:t>
            </a:r>
            <a:r>
              <a:rPr lang="en-IN" sz="1700" b="1" dirty="0">
                <a:solidFill>
                  <a:srgbClr val="FFC000"/>
                </a:solidFill>
                <a:latin typeface="Arial "/>
              </a:rPr>
              <a:t>2020,  </a:t>
            </a:r>
            <a:r>
              <a:rPr lang="en-IN" sz="1700" b="1" dirty="0" smtClean="0">
                <a:solidFill>
                  <a:srgbClr val="FFC000"/>
                </a:solidFill>
                <a:latin typeface="Arial "/>
              </a:rPr>
              <a:t>J  &amp; K</a:t>
            </a:r>
            <a:endParaRPr lang="en-IN" sz="1700" dirty="0">
              <a:latin typeface="Arial "/>
            </a:endParaRPr>
          </a:p>
        </p:txBody>
      </p:sp>
      <p:sp>
        <p:nvSpPr>
          <p:cNvPr id="17" name="Footer Placeholder 2"/>
          <p:cNvSpPr txBox="1">
            <a:spLocks/>
          </p:cNvSpPr>
          <p:nvPr/>
        </p:nvSpPr>
        <p:spPr>
          <a:xfrm>
            <a:off x="346038" y="6402564"/>
            <a:ext cx="3786691"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smtClean="0"/>
              <a:t>LBSITW FDP 22-26 NON 2021</a:t>
            </a:r>
            <a:endParaRPr lang="en-IN" dirty="0"/>
          </a:p>
        </p:txBody>
      </p:sp>
      <p:sp>
        <p:nvSpPr>
          <p:cNvPr id="2" name="Footer Placeholder 1"/>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25890635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27384"/>
            <a:ext cx="8435280" cy="1252728"/>
          </a:xfrm>
        </p:spPr>
        <p:txBody>
          <a:bodyPr>
            <a:normAutofit/>
          </a:bodyPr>
          <a:lstStyle/>
          <a:p>
            <a:r>
              <a:rPr lang="en-IN" sz="3200" b="1" dirty="0">
                <a:solidFill>
                  <a:srgbClr val="FF0000"/>
                </a:solidFill>
                <a:latin typeface="Arial Black" pitchFamily="34" charset="0"/>
              </a:rPr>
              <a:t>Landslides in recent past in Goa</a:t>
            </a:r>
            <a:endParaRPr lang="en-IN" sz="3200" dirty="0">
              <a:solidFill>
                <a:srgbClr val="FF0000"/>
              </a:solidFill>
              <a:latin typeface="Arial Black" pitchFamily="34" charset="0"/>
            </a:endParaRPr>
          </a:p>
        </p:txBody>
      </p:sp>
      <p:sp>
        <p:nvSpPr>
          <p:cNvPr id="9" name="Slide Number Placeholder 8"/>
          <p:cNvSpPr>
            <a:spLocks noGrp="1"/>
          </p:cNvSpPr>
          <p:nvPr>
            <p:ph type="sldNum" sz="quarter" idx="12"/>
          </p:nvPr>
        </p:nvSpPr>
        <p:spPr/>
        <p:txBody>
          <a:bodyPr>
            <a:normAutofit fontScale="85000" lnSpcReduction="20000"/>
          </a:bodyPr>
          <a:lstStyle/>
          <a:p>
            <a:fld id="{5BD565D2-81D0-4855-A6BA-12D9D8EF1E79}" type="slidenum">
              <a:rPr lang="en-IN" smtClean="0"/>
              <a:t>16</a:t>
            </a:fld>
            <a:endParaRPr lang="en-IN"/>
          </a:p>
        </p:txBody>
      </p:sp>
      <p:pic>
        <p:nvPicPr>
          <p:cNvPr id="12293"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988840"/>
            <a:ext cx="2880320" cy="264031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Description: Image result for recent landslide at chorla gh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1988840"/>
            <a:ext cx="3024336" cy="2640310"/>
          </a:xfrm>
          <a:prstGeom prst="rect">
            <a:avLst/>
          </a:prstGeom>
          <a:noFill/>
          <a:extLst>
            <a:ext uri="{909E8E84-426E-40DD-AFC4-6F175D3DCCD1}">
              <a14:hiddenFill xmlns:a14="http://schemas.microsoft.com/office/drawing/2010/main">
                <a:solidFill>
                  <a:srgbClr val="FFFFFF"/>
                </a:solidFill>
              </a14:hiddenFill>
            </a:ext>
          </a:extLst>
        </p:spPr>
      </p:pic>
      <p:pic>
        <p:nvPicPr>
          <p:cNvPr id="12291" name="Picture 4" descr="Description: C:\Users\TEMP\AppData\Local\Microsoft\Windows\INetCache\Content.Word\IMG-20200616-WA004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1988840"/>
            <a:ext cx="2880320" cy="264031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7" name="Rectangle 7"/>
          <p:cNvSpPr>
            <a:spLocks noChangeArrowheads="1"/>
          </p:cNvSpPr>
          <p:nvPr/>
        </p:nvSpPr>
        <p:spPr bwMode="auto">
          <a:xfrm>
            <a:off x="0" y="18478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12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n-AU"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8"/>
          <p:cNvSpPr>
            <a:spLocks noChangeArrowheads="1"/>
          </p:cNvSpPr>
          <p:nvPr/>
        </p:nvSpPr>
        <p:spPr bwMode="auto">
          <a:xfrm>
            <a:off x="0" y="3238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t>
            </a:r>
            <a:endParaRPr kumimoji="0" lang="en-AU"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14"/>
          <p:cNvSpPr/>
          <p:nvPr/>
        </p:nvSpPr>
        <p:spPr>
          <a:xfrm>
            <a:off x="849228" y="4813121"/>
            <a:ext cx="6603092" cy="353943"/>
          </a:xfrm>
          <a:prstGeom prst="rect">
            <a:avLst/>
          </a:prstGeom>
        </p:spPr>
        <p:txBody>
          <a:bodyPr wrap="square">
            <a:spAutoFit/>
          </a:bodyPr>
          <a:lstStyle/>
          <a:p>
            <a:pPr algn="ctr"/>
            <a:r>
              <a:rPr lang="en-IN" sz="1700" b="1" dirty="0" smtClean="0">
                <a:solidFill>
                  <a:srgbClr val="002060"/>
                </a:solidFill>
                <a:latin typeface="Arial "/>
              </a:rPr>
              <a:t>Landslides in </a:t>
            </a:r>
            <a:r>
              <a:rPr lang="en-IN" sz="1700" b="1" dirty="0" err="1" smtClean="0">
                <a:solidFill>
                  <a:srgbClr val="002060"/>
                </a:solidFill>
                <a:latin typeface="Arial "/>
              </a:rPr>
              <a:t>Chorla</a:t>
            </a:r>
            <a:r>
              <a:rPr lang="en-IN" sz="1700" b="1" dirty="0" smtClean="0">
                <a:solidFill>
                  <a:srgbClr val="002060"/>
                </a:solidFill>
                <a:latin typeface="Arial "/>
              </a:rPr>
              <a:t> </a:t>
            </a:r>
            <a:r>
              <a:rPr lang="en-IN" sz="1700" b="1" dirty="0" err="1" smtClean="0">
                <a:solidFill>
                  <a:srgbClr val="002060"/>
                </a:solidFill>
                <a:latin typeface="Arial "/>
              </a:rPr>
              <a:t>Ghat</a:t>
            </a:r>
            <a:r>
              <a:rPr lang="en-IN" sz="1700" b="1" dirty="0" smtClean="0">
                <a:solidFill>
                  <a:srgbClr val="002060"/>
                </a:solidFill>
                <a:latin typeface="Arial "/>
              </a:rPr>
              <a:t> in 2017, 2019, 2020</a:t>
            </a:r>
            <a:endParaRPr lang="en-IN" sz="1700" dirty="0">
              <a:solidFill>
                <a:srgbClr val="002060"/>
              </a:solidFill>
              <a:latin typeface="Arial "/>
            </a:endParaRPr>
          </a:p>
        </p:txBody>
      </p:sp>
      <p:sp>
        <p:nvSpPr>
          <p:cNvPr id="2" name="Footer Placeholder 1"/>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17980461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188640"/>
            <a:ext cx="8435280" cy="1252728"/>
          </a:xfrm>
        </p:spPr>
        <p:txBody>
          <a:bodyPr>
            <a:noAutofit/>
          </a:bodyPr>
          <a:lstStyle/>
          <a:p>
            <a:r>
              <a:rPr lang="en-IN" sz="3200" b="1" dirty="0">
                <a:solidFill>
                  <a:srgbClr val="FF0000"/>
                </a:solidFill>
                <a:latin typeface="Arial Black" pitchFamily="34" charset="0"/>
              </a:rPr>
              <a:t>Landslides in recent past in Goa</a:t>
            </a:r>
            <a:endParaRPr lang="en-IN" sz="3200" dirty="0">
              <a:solidFill>
                <a:srgbClr val="FF0000"/>
              </a:solidFill>
              <a:latin typeface="Arial Black" pitchFamily="34" charset="0"/>
            </a:endParaRPr>
          </a:p>
        </p:txBody>
      </p:sp>
      <p:sp>
        <p:nvSpPr>
          <p:cNvPr id="8" name="Slide Number Placeholder 7"/>
          <p:cNvSpPr>
            <a:spLocks noGrp="1"/>
          </p:cNvSpPr>
          <p:nvPr>
            <p:ph type="sldNum" sz="quarter" idx="12"/>
          </p:nvPr>
        </p:nvSpPr>
        <p:spPr/>
        <p:txBody>
          <a:bodyPr>
            <a:normAutofit fontScale="85000" lnSpcReduction="20000"/>
          </a:bodyPr>
          <a:lstStyle/>
          <a:p>
            <a:fld id="{5BD565D2-81D0-4855-A6BA-12D9D8EF1E79}" type="slidenum">
              <a:rPr lang="en-IN" smtClean="0"/>
              <a:t>17</a:t>
            </a:fld>
            <a:endParaRPr lang="en-IN"/>
          </a:p>
        </p:txBody>
      </p:sp>
      <p:pic>
        <p:nvPicPr>
          <p:cNvPr id="17411"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50" y="1951332"/>
            <a:ext cx="2831790" cy="2845819"/>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Description: Image result for landslide at khandepar june 20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8342" y="1951333"/>
            <a:ext cx="2951368" cy="2845818"/>
          </a:xfrm>
          <a:prstGeom prst="rect">
            <a:avLst/>
          </a:prstGeom>
          <a:noFill/>
          <a:extLst>
            <a:ext uri="{909E8E84-426E-40DD-AFC4-6F175D3DCCD1}">
              <a14:hiddenFill xmlns:a14="http://schemas.microsoft.com/office/drawing/2010/main">
                <a:solidFill>
                  <a:srgbClr val="FFFFFF"/>
                </a:solidFill>
              </a14:hiddenFill>
            </a:ext>
          </a:extLst>
        </p:spPr>
      </p:pic>
      <p:pic>
        <p:nvPicPr>
          <p:cNvPr id="1740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4095" y="1933575"/>
            <a:ext cx="2788385" cy="286357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12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n-AU"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a:spLocks noChangeArrowheads="1"/>
          </p:cNvSpPr>
          <p:nvPr/>
        </p:nvSpPr>
        <p:spPr bwMode="auto">
          <a:xfrm>
            <a:off x="0" y="19335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12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n-AU"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6"/>
          <p:cNvSpPr>
            <a:spLocks noChangeArrowheads="1"/>
          </p:cNvSpPr>
          <p:nvPr/>
        </p:nvSpPr>
        <p:spPr bwMode="auto">
          <a:xfrm>
            <a:off x="0" y="34004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12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n-AU"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14"/>
          <p:cNvSpPr/>
          <p:nvPr/>
        </p:nvSpPr>
        <p:spPr>
          <a:xfrm>
            <a:off x="323528" y="4921039"/>
            <a:ext cx="8292655" cy="353943"/>
          </a:xfrm>
          <a:prstGeom prst="rect">
            <a:avLst/>
          </a:prstGeom>
        </p:spPr>
        <p:txBody>
          <a:bodyPr wrap="none">
            <a:spAutoFit/>
          </a:bodyPr>
          <a:lstStyle/>
          <a:p>
            <a:r>
              <a:rPr lang="en-IN" sz="1700" b="1" dirty="0" err="1" smtClean="0">
                <a:solidFill>
                  <a:srgbClr val="002060"/>
                </a:solidFill>
                <a:latin typeface="Arial "/>
              </a:rPr>
              <a:t>Mardol</a:t>
            </a:r>
            <a:r>
              <a:rPr lang="en-IN" sz="1700" b="1" dirty="0" smtClean="0">
                <a:solidFill>
                  <a:srgbClr val="002060"/>
                </a:solidFill>
                <a:latin typeface="Arial "/>
              </a:rPr>
              <a:t> - Goa  2016                   </a:t>
            </a:r>
            <a:r>
              <a:rPr lang="en-IN" sz="1700" b="1" dirty="0" err="1" smtClean="0">
                <a:solidFill>
                  <a:srgbClr val="002060"/>
                </a:solidFill>
                <a:latin typeface="Arial "/>
              </a:rPr>
              <a:t>Khandepar</a:t>
            </a:r>
            <a:r>
              <a:rPr lang="en-IN" sz="1700" b="1" dirty="0" smtClean="0">
                <a:solidFill>
                  <a:srgbClr val="002060"/>
                </a:solidFill>
                <a:latin typeface="Arial "/>
              </a:rPr>
              <a:t> – Goa  2018             Dona Paula,  2019</a:t>
            </a:r>
            <a:endParaRPr lang="en-IN" sz="1700" dirty="0">
              <a:solidFill>
                <a:srgbClr val="002060"/>
              </a:solidFill>
              <a:latin typeface="Arial "/>
            </a:endParaRPr>
          </a:p>
        </p:txBody>
      </p:sp>
      <p:sp>
        <p:nvSpPr>
          <p:cNvPr id="2" name="Footer Placeholder 1"/>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16235842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9925"/>
            <a:ext cx="8229600" cy="1252728"/>
          </a:xfrm>
        </p:spPr>
        <p:txBody>
          <a:bodyPr>
            <a:normAutofit/>
          </a:bodyPr>
          <a:lstStyle/>
          <a:p>
            <a:r>
              <a:rPr lang="en-IN" sz="3200" dirty="0">
                <a:solidFill>
                  <a:srgbClr val="FF0000"/>
                </a:solidFill>
                <a:latin typeface="Arial Black" pitchFamily="34" charset="0"/>
              </a:rPr>
              <a:t>Some major recent </a:t>
            </a:r>
            <a:r>
              <a:rPr lang="en-IN" sz="3200" dirty="0" smtClean="0">
                <a:solidFill>
                  <a:srgbClr val="FF0000"/>
                </a:solidFill>
                <a:latin typeface="Arial Black" pitchFamily="34" charset="0"/>
              </a:rPr>
              <a:t>landslides </a:t>
            </a:r>
            <a:r>
              <a:rPr lang="en-IN" sz="3200" dirty="0" smtClean="0">
                <a:solidFill>
                  <a:srgbClr val="0070C0"/>
                </a:solidFill>
                <a:latin typeface="Arial Black" pitchFamily="34" charset="0"/>
              </a:rPr>
              <a:t>- </a:t>
            </a:r>
            <a:r>
              <a:rPr lang="en-IN" sz="3200" dirty="0" smtClean="0">
                <a:solidFill>
                  <a:srgbClr val="002060"/>
                </a:solidFill>
                <a:latin typeface="Arial Black" pitchFamily="34" charset="0"/>
              </a:rPr>
              <a:t>Manipur</a:t>
            </a:r>
            <a:endParaRPr lang="en-IN" sz="3200" b="1" dirty="0">
              <a:solidFill>
                <a:srgbClr val="002060"/>
              </a:solidFill>
            </a:endParaRPr>
          </a:p>
        </p:txBody>
      </p:sp>
      <p:sp>
        <p:nvSpPr>
          <p:cNvPr id="2" name="Slide Number Placeholder 1"/>
          <p:cNvSpPr>
            <a:spLocks noGrp="1"/>
          </p:cNvSpPr>
          <p:nvPr>
            <p:ph type="sldNum" sz="quarter" idx="12"/>
          </p:nvPr>
        </p:nvSpPr>
        <p:spPr/>
        <p:txBody>
          <a:bodyPr>
            <a:normAutofit fontScale="85000" lnSpcReduction="20000"/>
          </a:bodyPr>
          <a:lstStyle/>
          <a:p>
            <a:fld id="{F436ABC9-B253-445B-B937-1F4565D900C4}" type="slidenum">
              <a:rPr lang="en-IN" smtClean="0"/>
              <a:t>18</a:t>
            </a:fld>
            <a:endParaRPr lang="en-IN"/>
          </a:p>
        </p:txBody>
      </p:sp>
      <p:pic>
        <p:nvPicPr>
          <p:cNvPr id="14338" name="Picture 2" descr="The geology of the area cannot be changed; however, the innovation of new and emerging technologies and ideas will mitigate the situation. Representative photo: i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761517"/>
            <a:ext cx="5295650" cy="397173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823958" y="1782395"/>
            <a:ext cx="3024336" cy="1600438"/>
          </a:xfrm>
          <a:prstGeom prst="rect">
            <a:avLst/>
          </a:prstGeom>
          <a:solidFill>
            <a:schemeClr val="accent3">
              <a:lumMod val="40000"/>
              <a:lumOff val="60000"/>
            </a:schemeClr>
          </a:solidFill>
        </p:spPr>
        <p:txBody>
          <a:bodyPr wrap="square">
            <a:spAutoFit/>
          </a:bodyPr>
          <a:lstStyle/>
          <a:p>
            <a:pPr lvl="0" algn="just"/>
            <a:r>
              <a:rPr lang="en-IN" sz="1400" dirty="0" smtClean="0">
                <a:latin typeface="Arial Black" pitchFamily="34" charset="0"/>
              </a:rPr>
              <a:t>Landslide on June </a:t>
            </a:r>
            <a:r>
              <a:rPr lang="en-IN" sz="1400" dirty="0">
                <a:latin typeface="Arial Black" pitchFamily="34" charset="0"/>
              </a:rPr>
              <a:t>30, </a:t>
            </a:r>
            <a:r>
              <a:rPr lang="en-IN" sz="1400" dirty="0" smtClean="0">
                <a:latin typeface="Arial Black" pitchFamily="34" charset="0"/>
              </a:rPr>
              <a:t>2022 at </a:t>
            </a:r>
            <a:r>
              <a:rPr lang="en-IN" sz="1400" dirty="0" err="1" smtClean="0">
                <a:latin typeface="Arial Black" pitchFamily="34" charset="0"/>
              </a:rPr>
              <a:t>Tupul</a:t>
            </a:r>
            <a:r>
              <a:rPr lang="en-IN" sz="1400" dirty="0" smtClean="0">
                <a:latin typeface="Arial Black" pitchFamily="34" charset="0"/>
              </a:rPr>
              <a:t> </a:t>
            </a:r>
            <a:r>
              <a:rPr lang="en-IN" sz="1400" dirty="0">
                <a:latin typeface="Arial Black" pitchFamily="34" charset="0"/>
              </a:rPr>
              <a:t>Railway station building site </a:t>
            </a:r>
            <a:r>
              <a:rPr lang="en-IN" sz="1400" dirty="0" err="1">
                <a:latin typeface="Arial Black" pitchFamily="34" charset="0"/>
              </a:rPr>
              <a:t>Makhuam</a:t>
            </a:r>
            <a:r>
              <a:rPr lang="en-IN" sz="1400" dirty="0">
                <a:latin typeface="Arial Black" pitchFamily="34" charset="0"/>
              </a:rPr>
              <a:t> village in </a:t>
            </a:r>
            <a:r>
              <a:rPr lang="en-IN" sz="1400" dirty="0" err="1">
                <a:latin typeface="Arial Black" pitchFamily="34" charset="0"/>
              </a:rPr>
              <a:t>Noney</a:t>
            </a:r>
            <a:r>
              <a:rPr lang="en-IN" sz="1400" dirty="0">
                <a:latin typeface="Arial Black" pitchFamily="34" charset="0"/>
              </a:rPr>
              <a:t> </a:t>
            </a:r>
            <a:r>
              <a:rPr lang="en-IN" sz="1400" dirty="0" smtClean="0">
                <a:latin typeface="Arial Black" pitchFamily="34" charset="0"/>
              </a:rPr>
              <a:t>district, Manipur.</a:t>
            </a:r>
            <a:r>
              <a:rPr lang="en-IN" sz="1400" dirty="0">
                <a:solidFill>
                  <a:prstClr val="black"/>
                </a:solidFill>
              </a:rPr>
              <a:t> </a:t>
            </a:r>
            <a:endParaRPr lang="en-IN" sz="1400" dirty="0" smtClean="0">
              <a:solidFill>
                <a:prstClr val="black"/>
              </a:solidFill>
            </a:endParaRPr>
          </a:p>
          <a:p>
            <a:pPr lvl="0" algn="just"/>
            <a:endParaRPr lang="en-IN" sz="1400" dirty="0">
              <a:solidFill>
                <a:prstClr val="black"/>
              </a:solidFill>
            </a:endParaRPr>
          </a:p>
          <a:p>
            <a:pPr lvl="0" algn="just"/>
            <a:r>
              <a:rPr lang="en-IN" sz="1400" dirty="0" smtClean="0">
                <a:solidFill>
                  <a:prstClr val="black"/>
                </a:solidFill>
                <a:latin typeface="Arial Black" pitchFamily="34" charset="0"/>
              </a:rPr>
              <a:t>61 </a:t>
            </a:r>
            <a:r>
              <a:rPr lang="en-IN" sz="1400" dirty="0">
                <a:solidFill>
                  <a:prstClr val="black"/>
                </a:solidFill>
                <a:latin typeface="Arial Black" pitchFamily="34" charset="0"/>
              </a:rPr>
              <a:t>killed and 18 injured. </a:t>
            </a:r>
            <a:endParaRPr lang="en-IN" sz="1400" dirty="0" smtClean="0">
              <a:latin typeface="Arial Black" pitchFamily="34" charset="0"/>
            </a:endParaRPr>
          </a:p>
        </p:txBody>
      </p:sp>
      <p:sp>
        <p:nvSpPr>
          <p:cNvPr id="7" name="Rectangle 6"/>
          <p:cNvSpPr/>
          <p:nvPr/>
        </p:nvSpPr>
        <p:spPr>
          <a:xfrm>
            <a:off x="5848233" y="3747386"/>
            <a:ext cx="3000061" cy="1600438"/>
          </a:xfrm>
          <a:prstGeom prst="rect">
            <a:avLst/>
          </a:prstGeom>
          <a:solidFill>
            <a:schemeClr val="accent3">
              <a:lumMod val="20000"/>
              <a:lumOff val="80000"/>
            </a:schemeClr>
          </a:solidFill>
        </p:spPr>
        <p:txBody>
          <a:bodyPr wrap="square">
            <a:spAutoFit/>
          </a:bodyPr>
          <a:lstStyle/>
          <a:p>
            <a:pPr algn="just"/>
            <a:r>
              <a:rPr lang="en-IN" sz="1400" dirty="0" smtClean="0">
                <a:solidFill>
                  <a:srgbClr val="FF0000"/>
                </a:solidFill>
                <a:latin typeface="Arial Black" pitchFamily="34" charset="0"/>
              </a:rPr>
              <a:t>Causes:</a:t>
            </a:r>
            <a:r>
              <a:rPr lang="en-IN" sz="1400" dirty="0" smtClean="0">
                <a:latin typeface="Arial Black" pitchFamily="34" charset="0"/>
              </a:rPr>
              <a:t> Extreme </a:t>
            </a:r>
            <a:r>
              <a:rPr lang="en-IN" sz="1400" dirty="0">
                <a:latin typeface="Arial Black" pitchFamily="34" charset="0"/>
              </a:rPr>
              <a:t>rains, long-term exposure to hill slopes cut for development projects, debris obstructing the flow of </a:t>
            </a:r>
            <a:r>
              <a:rPr lang="en-IN" sz="1400" dirty="0" err="1">
                <a:latin typeface="Arial Black" pitchFamily="34" charset="0"/>
              </a:rPr>
              <a:t>Ijei</a:t>
            </a:r>
            <a:r>
              <a:rPr lang="en-IN" sz="1400" dirty="0">
                <a:latin typeface="Arial Black" pitchFamily="34" charset="0"/>
              </a:rPr>
              <a:t> river and shifting land use patterns, such as </a:t>
            </a:r>
            <a:r>
              <a:rPr lang="en-IN" sz="1400" dirty="0" smtClean="0">
                <a:latin typeface="Arial Black" pitchFamily="34" charset="0"/>
              </a:rPr>
              <a:t>deforestation</a:t>
            </a:r>
            <a:endParaRPr lang="en-IN" sz="1400" dirty="0">
              <a:latin typeface="Arial Black" pitchFamily="34" charset="0"/>
            </a:endParaRPr>
          </a:p>
        </p:txBody>
      </p:sp>
      <p:sp>
        <p:nvSpPr>
          <p:cNvPr id="6" name="Footer Placeholder 5"/>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7997486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IN" sz="3200" dirty="0">
                <a:solidFill>
                  <a:srgbClr val="FF0000"/>
                </a:solidFill>
                <a:latin typeface="Arial Black" pitchFamily="34" charset="0"/>
              </a:rPr>
              <a:t>Some major recent </a:t>
            </a:r>
            <a:r>
              <a:rPr lang="en-IN" sz="3200" dirty="0" smtClean="0">
                <a:solidFill>
                  <a:srgbClr val="FF0000"/>
                </a:solidFill>
                <a:latin typeface="Arial Black" pitchFamily="34" charset="0"/>
              </a:rPr>
              <a:t>landslides – </a:t>
            </a:r>
            <a:r>
              <a:rPr lang="en-IN" sz="3200" dirty="0" err="1" smtClean="0">
                <a:solidFill>
                  <a:srgbClr val="002060"/>
                </a:solidFill>
                <a:latin typeface="Arial Black" pitchFamily="34" charset="0"/>
              </a:rPr>
              <a:t>Wayanad</a:t>
            </a:r>
            <a:r>
              <a:rPr lang="en-IN" sz="3200" dirty="0" smtClean="0">
                <a:solidFill>
                  <a:srgbClr val="002060"/>
                </a:solidFill>
                <a:latin typeface="Arial Black" pitchFamily="34" charset="0"/>
              </a:rPr>
              <a:t>, Kerala</a:t>
            </a:r>
            <a:endParaRPr lang="en-IN" sz="3200" b="1" dirty="0">
              <a:solidFill>
                <a:srgbClr val="002060"/>
              </a:solidFill>
            </a:endParaRPr>
          </a:p>
        </p:txBody>
      </p:sp>
      <p:sp>
        <p:nvSpPr>
          <p:cNvPr id="2" name="Slide Number Placeholder 1"/>
          <p:cNvSpPr>
            <a:spLocks noGrp="1"/>
          </p:cNvSpPr>
          <p:nvPr>
            <p:ph type="sldNum" sz="quarter" idx="12"/>
          </p:nvPr>
        </p:nvSpPr>
        <p:spPr/>
        <p:txBody>
          <a:bodyPr>
            <a:normAutofit fontScale="85000" lnSpcReduction="20000"/>
          </a:bodyPr>
          <a:lstStyle/>
          <a:p>
            <a:fld id="{F436ABC9-B253-445B-B937-1F4565D900C4}" type="slidenum">
              <a:rPr lang="en-IN" smtClean="0"/>
              <a:t>19</a:t>
            </a:fld>
            <a:endParaRPr lang="en-IN"/>
          </a:p>
        </p:txBody>
      </p:sp>
      <p:sp>
        <p:nvSpPr>
          <p:cNvPr id="4" name="Rectangle 3"/>
          <p:cNvSpPr/>
          <p:nvPr/>
        </p:nvSpPr>
        <p:spPr>
          <a:xfrm>
            <a:off x="4959275" y="4725144"/>
            <a:ext cx="3990484" cy="1169551"/>
          </a:xfrm>
          <a:prstGeom prst="rect">
            <a:avLst/>
          </a:prstGeom>
          <a:solidFill>
            <a:srgbClr val="61D6FF"/>
          </a:solidFill>
        </p:spPr>
        <p:txBody>
          <a:bodyPr wrap="square">
            <a:spAutoFit/>
          </a:bodyPr>
          <a:lstStyle/>
          <a:p>
            <a:pPr algn="just"/>
            <a:r>
              <a:rPr lang="en-IN" sz="1400" dirty="0" smtClean="0">
                <a:latin typeface="Arial Black" pitchFamily="34" charset="0"/>
              </a:rPr>
              <a:t>Debris travelled </a:t>
            </a:r>
            <a:r>
              <a:rPr lang="en-IN" sz="1400" dirty="0">
                <a:latin typeface="Arial Black" pitchFamily="34" charset="0"/>
              </a:rPr>
              <a:t>about 8 </a:t>
            </a:r>
            <a:r>
              <a:rPr lang="en-IN" sz="1400" dirty="0" smtClean="0">
                <a:latin typeface="Arial Black" pitchFamily="34" charset="0"/>
              </a:rPr>
              <a:t>km  </a:t>
            </a:r>
            <a:r>
              <a:rPr lang="en-IN" sz="1400" dirty="0">
                <a:latin typeface="Arial Black" pitchFamily="34" charset="0"/>
              </a:rPr>
              <a:t>along the </a:t>
            </a:r>
            <a:r>
              <a:rPr lang="en-IN" sz="1400" dirty="0" err="1">
                <a:latin typeface="Arial Black" pitchFamily="34" charset="0"/>
              </a:rPr>
              <a:t>Iruvaniphuza</a:t>
            </a:r>
            <a:r>
              <a:rPr lang="en-IN" sz="1400" dirty="0">
                <a:latin typeface="Arial Black" pitchFamily="34" charset="0"/>
              </a:rPr>
              <a:t> river, altering its course, causing breaches in the banks, and destroying buildings and homes along the riverbanks</a:t>
            </a:r>
            <a:r>
              <a:rPr lang="en-IN" sz="1400" dirty="0" smtClean="0">
                <a:latin typeface="Arial Black" pitchFamily="34" charset="0"/>
              </a:rPr>
              <a:t>.</a:t>
            </a:r>
            <a:endParaRPr lang="en-IN" sz="1400" dirty="0">
              <a:latin typeface="Arial Black" pitchFamily="34" charset="0"/>
            </a:endParaRP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49189"/>
            <a:ext cx="4686300" cy="498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959275" y="1772816"/>
            <a:ext cx="4005213" cy="954107"/>
          </a:xfrm>
          <a:prstGeom prst="rect">
            <a:avLst/>
          </a:prstGeom>
          <a:solidFill>
            <a:srgbClr val="61D6FF"/>
          </a:solidFill>
        </p:spPr>
        <p:txBody>
          <a:bodyPr wrap="square">
            <a:spAutoFit/>
          </a:bodyPr>
          <a:lstStyle/>
          <a:p>
            <a:pPr lvl="0" algn="just"/>
            <a:r>
              <a:rPr lang="en-IN" sz="1400" dirty="0">
                <a:solidFill>
                  <a:prstClr val="black"/>
                </a:solidFill>
                <a:latin typeface="Arial Black" pitchFamily="34" charset="0"/>
              </a:rPr>
              <a:t>2015 to 2022, about 3,782 significant landslides </a:t>
            </a:r>
            <a:r>
              <a:rPr lang="en-IN" sz="1400" dirty="0" smtClean="0">
                <a:solidFill>
                  <a:prstClr val="black"/>
                </a:solidFill>
                <a:latin typeface="Arial Black" pitchFamily="34" charset="0"/>
              </a:rPr>
              <a:t>occurred </a:t>
            </a:r>
            <a:r>
              <a:rPr lang="en-IN" sz="1400" dirty="0">
                <a:solidFill>
                  <a:prstClr val="black"/>
                </a:solidFill>
                <a:latin typeface="Arial Black" pitchFamily="34" charset="0"/>
              </a:rPr>
              <a:t>in India of which 2,239 (60%) occurred in Kerala as per GSI.  </a:t>
            </a:r>
          </a:p>
        </p:txBody>
      </p:sp>
      <p:sp>
        <p:nvSpPr>
          <p:cNvPr id="7" name="Rectangle 6"/>
          <p:cNvSpPr/>
          <p:nvPr/>
        </p:nvSpPr>
        <p:spPr>
          <a:xfrm>
            <a:off x="4959275" y="3143379"/>
            <a:ext cx="3990484" cy="1384995"/>
          </a:xfrm>
          <a:prstGeom prst="rect">
            <a:avLst/>
          </a:prstGeom>
          <a:solidFill>
            <a:schemeClr val="accent3">
              <a:lumMod val="40000"/>
              <a:lumOff val="60000"/>
            </a:schemeClr>
          </a:solidFill>
        </p:spPr>
        <p:txBody>
          <a:bodyPr wrap="square">
            <a:spAutoFit/>
          </a:bodyPr>
          <a:lstStyle/>
          <a:p>
            <a:pPr lvl="0" algn="just"/>
            <a:r>
              <a:rPr lang="en-IN" sz="1400" dirty="0">
                <a:solidFill>
                  <a:prstClr val="black"/>
                </a:solidFill>
                <a:latin typeface="Arial Black" pitchFamily="34" charset="0"/>
              </a:rPr>
              <a:t>On July 30, 2024, </a:t>
            </a:r>
            <a:r>
              <a:rPr lang="en-IN" sz="1400" dirty="0" err="1">
                <a:solidFill>
                  <a:prstClr val="black"/>
                </a:solidFill>
                <a:latin typeface="Arial Black" pitchFamily="34" charset="0"/>
              </a:rPr>
              <a:t>Chooralmala</a:t>
            </a:r>
            <a:r>
              <a:rPr lang="en-IN" sz="1400" dirty="0">
                <a:solidFill>
                  <a:prstClr val="black"/>
                </a:solidFill>
                <a:latin typeface="Arial Black" pitchFamily="34" charset="0"/>
              </a:rPr>
              <a:t> and </a:t>
            </a:r>
            <a:r>
              <a:rPr lang="en-IN" sz="1400" dirty="0" err="1">
                <a:solidFill>
                  <a:prstClr val="black"/>
                </a:solidFill>
                <a:latin typeface="Arial Black" pitchFamily="34" charset="0"/>
              </a:rPr>
              <a:t>Mundakkai</a:t>
            </a:r>
            <a:r>
              <a:rPr lang="en-IN" sz="1400" dirty="0">
                <a:solidFill>
                  <a:prstClr val="black"/>
                </a:solidFill>
                <a:latin typeface="Arial Black" pitchFamily="34" charset="0"/>
              </a:rPr>
              <a:t> in </a:t>
            </a:r>
            <a:r>
              <a:rPr lang="en-IN" sz="1400" dirty="0" err="1">
                <a:solidFill>
                  <a:prstClr val="black"/>
                </a:solidFill>
                <a:latin typeface="Arial Black" pitchFamily="34" charset="0"/>
              </a:rPr>
              <a:t>Wayanad</a:t>
            </a:r>
            <a:r>
              <a:rPr lang="en-IN" sz="1400" dirty="0">
                <a:solidFill>
                  <a:prstClr val="black"/>
                </a:solidFill>
                <a:latin typeface="Arial Black" pitchFamily="34" charset="0"/>
              </a:rPr>
              <a:t> were hit by devastating landslides triggered by torrential </a:t>
            </a:r>
            <a:r>
              <a:rPr lang="en-IN" sz="1400" dirty="0" smtClean="0">
                <a:solidFill>
                  <a:prstClr val="black"/>
                </a:solidFill>
                <a:latin typeface="Arial Black" pitchFamily="34" charset="0"/>
              </a:rPr>
              <a:t>downpour (570mm in 2 days), </a:t>
            </a:r>
            <a:r>
              <a:rPr lang="en-IN" sz="1400" dirty="0">
                <a:solidFill>
                  <a:prstClr val="black"/>
                </a:solidFill>
                <a:latin typeface="Arial Black" pitchFamily="34" charset="0"/>
              </a:rPr>
              <a:t>claiming over </a:t>
            </a:r>
            <a:r>
              <a:rPr lang="en-IN" sz="1400" dirty="0" smtClean="0">
                <a:solidFill>
                  <a:prstClr val="black"/>
                </a:solidFill>
                <a:latin typeface="Arial Black" pitchFamily="34" charset="0"/>
              </a:rPr>
              <a:t>392 lives, 273 injuries </a:t>
            </a:r>
            <a:r>
              <a:rPr lang="en-IN" sz="1400" dirty="0">
                <a:solidFill>
                  <a:prstClr val="black"/>
                </a:solidFill>
                <a:latin typeface="Arial Black" pitchFamily="34" charset="0"/>
              </a:rPr>
              <a:t>and </a:t>
            </a:r>
            <a:r>
              <a:rPr lang="en-IN" sz="1400" dirty="0" smtClean="0">
                <a:solidFill>
                  <a:prstClr val="black"/>
                </a:solidFill>
                <a:latin typeface="Arial Black" pitchFamily="34" charset="0"/>
              </a:rPr>
              <a:t>150 </a:t>
            </a:r>
            <a:r>
              <a:rPr lang="en-IN" sz="1400" dirty="0">
                <a:solidFill>
                  <a:prstClr val="black"/>
                </a:solidFill>
                <a:latin typeface="Arial Black" pitchFamily="34" charset="0"/>
              </a:rPr>
              <a:t>people missing.</a:t>
            </a:r>
          </a:p>
        </p:txBody>
      </p:sp>
      <p:sp>
        <p:nvSpPr>
          <p:cNvPr id="8" name="Footer Placeholder 7"/>
          <p:cNvSpPr>
            <a:spLocks noGrp="1"/>
          </p:cNvSpPr>
          <p:nvPr>
            <p:ph type="ftr" sz="quarter" idx="11"/>
          </p:nvPr>
        </p:nvSpPr>
        <p:spPr>
          <a:xfrm>
            <a:off x="3399389" y="6448251"/>
            <a:ext cx="5421083" cy="365125"/>
          </a:xfrm>
        </p:spPr>
        <p:txBody>
          <a:bodyPr/>
          <a:lstStyle/>
          <a:p>
            <a:r>
              <a:rPr lang="en-IN" smtClean="0"/>
              <a:t>IGS GOA SYMPOSIUM ON LANDSLIDES MAY 2026</a:t>
            </a:r>
            <a:endParaRPr lang="en-IN" dirty="0"/>
          </a:p>
        </p:txBody>
      </p:sp>
    </p:spTree>
    <p:extLst>
      <p:ext uri="{BB962C8B-B14F-4D97-AF65-F5344CB8AC3E}">
        <p14:creationId xmlns:p14="http://schemas.microsoft.com/office/powerpoint/2010/main" val="731066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IN" sz="3200" b="1" dirty="0" smtClean="0">
                <a:solidFill>
                  <a:srgbClr val="FF0000"/>
                </a:solidFill>
                <a:latin typeface="Arial Black" pitchFamily="34" charset="0"/>
              </a:rPr>
              <a:t>Introduction</a:t>
            </a:r>
            <a:br>
              <a:rPr lang="en-IN" sz="3200" b="1" dirty="0" smtClean="0">
                <a:solidFill>
                  <a:srgbClr val="FF0000"/>
                </a:solidFill>
                <a:latin typeface="Arial Black" pitchFamily="34" charset="0"/>
              </a:rPr>
            </a:br>
            <a:endParaRPr lang="en-IN" sz="3200" b="1"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2</a:t>
            </a:fld>
            <a:endParaRPr lang="en-IN"/>
          </a:p>
        </p:txBody>
      </p:sp>
      <p:sp>
        <p:nvSpPr>
          <p:cNvPr id="2" name="Content Placeholder 1"/>
          <p:cNvSpPr>
            <a:spLocks noGrp="1"/>
          </p:cNvSpPr>
          <p:nvPr>
            <p:ph sz="quarter" idx="1"/>
          </p:nvPr>
        </p:nvSpPr>
        <p:spPr>
          <a:xfrm>
            <a:off x="683568" y="1700808"/>
            <a:ext cx="8208912" cy="4248472"/>
          </a:xfrm>
          <a:solidFill>
            <a:schemeClr val="accent1">
              <a:lumMod val="40000"/>
              <a:lumOff val="60000"/>
            </a:schemeClr>
          </a:solidFill>
        </p:spPr>
        <p:txBody>
          <a:bodyPr>
            <a:normAutofit fontScale="62500" lnSpcReduction="20000"/>
          </a:bodyPr>
          <a:lstStyle/>
          <a:p>
            <a:pPr lvl="0" algn="just">
              <a:lnSpc>
                <a:spcPts val="2000"/>
              </a:lnSpc>
            </a:pPr>
            <a:r>
              <a:rPr lang="en-IN" sz="2300" b="1" dirty="0" smtClean="0">
                <a:solidFill>
                  <a:schemeClr val="tx1"/>
                </a:solidFill>
                <a:latin typeface="Arial Black" pitchFamily="34" charset="0"/>
                <a:cs typeface="Arial" pitchFamily="34" charset="0"/>
              </a:rPr>
              <a:t>Globally</a:t>
            </a:r>
            <a:r>
              <a:rPr lang="en-IN" sz="2300" b="1" dirty="0">
                <a:solidFill>
                  <a:schemeClr val="tx1"/>
                </a:solidFill>
                <a:latin typeface="Arial Black" pitchFamily="34" charset="0"/>
                <a:cs typeface="Arial" pitchFamily="34" charset="0"/>
              </a:rPr>
              <a:t>, the landslides, a prominent natural disaster, are estimated to cause approximately 1000 deaths annually apart from damaging property worth millions of </a:t>
            </a:r>
            <a:r>
              <a:rPr lang="en-IN" sz="2300" b="1" dirty="0" smtClean="0">
                <a:solidFill>
                  <a:schemeClr val="tx1"/>
                </a:solidFill>
                <a:latin typeface="Arial Black" pitchFamily="34" charset="0"/>
                <a:cs typeface="Arial" pitchFamily="34" charset="0"/>
              </a:rPr>
              <a:t>dollars.</a:t>
            </a:r>
          </a:p>
          <a:p>
            <a:pPr lvl="0" algn="just">
              <a:lnSpc>
                <a:spcPts val="2000"/>
              </a:lnSpc>
            </a:pPr>
            <a:r>
              <a:rPr lang="en-IN" sz="2200" dirty="0" smtClean="0">
                <a:solidFill>
                  <a:srgbClr val="0070C0"/>
                </a:solidFill>
                <a:latin typeface="Arial Black" pitchFamily="34" charset="0"/>
              </a:rPr>
              <a:t>Between </a:t>
            </a:r>
            <a:r>
              <a:rPr lang="en-IN" sz="2200" dirty="0">
                <a:solidFill>
                  <a:srgbClr val="0070C0"/>
                </a:solidFill>
                <a:latin typeface="Arial Black" pitchFamily="34" charset="0"/>
              </a:rPr>
              <a:t>1998 and 2017, </a:t>
            </a:r>
            <a:r>
              <a:rPr lang="en-IN" sz="2200" dirty="0" smtClean="0">
                <a:solidFill>
                  <a:srgbClr val="0070C0"/>
                </a:solidFill>
                <a:latin typeface="Arial Black" pitchFamily="34" charset="0"/>
              </a:rPr>
              <a:t>landslides </a:t>
            </a:r>
            <a:r>
              <a:rPr lang="en-IN" sz="2200" dirty="0">
                <a:solidFill>
                  <a:srgbClr val="0070C0"/>
                </a:solidFill>
                <a:latin typeface="Arial Black" pitchFamily="34" charset="0"/>
              </a:rPr>
              <a:t>killed 18 thousand people and affected 4.8 million </a:t>
            </a:r>
            <a:r>
              <a:rPr lang="en-IN" sz="2200" dirty="0" smtClean="0">
                <a:solidFill>
                  <a:srgbClr val="0070C0"/>
                </a:solidFill>
                <a:latin typeface="Arial Black" pitchFamily="34" charset="0"/>
              </a:rPr>
              <a:t>lives (</a:t>
            </a:r>
            <a:r>
              <a:rPr lang="en-IN" sz="2200" dirty="0" err="1" smtClean="0">
                <a:solidFill>
                  <a:srgbClr val="FF0000"/>
                </a:solidFill>
                <a:latin typeface="Arial Black" pitchFamily="34" charset="0"/>
              </a:rPr>
              <a:t>Gemmo</a:t>
            </a:r>
            <a:r>
              <a:rPr lang="en-IN" sz="2200" dirty="0" smtClean="0">
                <a:solidFill>
                  <a:srgbClr val="FF0000"/>
                </a:solidFill>
                <a:latin typeface="Arial Black" pitchFamily="34" charset="0"/>
              </a:rPr>
              <a:t> Ai</a:t>
            </a:r>
            <a:r>
              <a:rPr lang="en-IN" sz="2200" dirty="0" smtClean="0">
                <a:solidFill>
                  <a:srgbClr val="0070C0"/>
                </a:solidFill>
                <a:latin typeface="Arial Black" pitchFamily="34" charset="0"/>
              </a:rPr>
              <a:t>).</a:t>
            </a:r>
            <a:endParaRPr lang="en-IN" sz="2200" b="1" dirty="0" smtClean="0">
              <a:solidFill>
                <a:srgbClr val="0070C0"/>
              </a:solidFill>
              <a:latin typeface="Arial Black" pitchFamily="34" charset="0"/>
              <a:cs typeface="Arial" pitchFamily="34" charset="0"/>
            </a:endParaRPr>
          </a:p>
          <a:p>
            <a:pPr marL="0" lvl="0" indent="0" algn="just">
              <a:lnSpc>
                <a:spcPct val="120000"/>
              </a:lnSpc>
              <a:buNone/>
            </a:pPr>
            <a:endParaRPr lang="en-IN" sz="1600" b="1" dirty="0" smtClean="0">
              <a:solidFill>
                <a:schemeClr val="tx1"/>
              </a:solidFill>
              <a:latin typeface="Arial Black" pitchFamily="34" charset="0"/>
              <a:cs typeface="Arial" pitchFamily="34" charset="0"/>
            </a:endParaRPr>
          </a:p>
          <a:p>
            <a:pPr lvl="0" algn="just">
              <a:lnSpc>
                <a:spcPct val="130000"/>
              </a:lnSpc>
            </a:pPr>
            <a:r>
              <a:rPr lang="en-IN" sz="2300" b="1" dirty="0">
                <a:latin typeface="Arial Black" pitchFamily="34" charset="0"/>
                <a:cs typeface="Arial" pitchFamily="34" charset="0"/>
              </a:rPr>
              <a:t>The landslides account for considerable loss of life and cause damage to human settlements, civil structures, hydro projects, communication routes, and agricultural and forest land.</a:t>
            </a:r>
          </a:p>
          <a:p>
            <a:pPr marL="0" lvl="0" indent="0" algn="just">
              <a:buNone/>
            </a:pPr>
            <a:endParaRPr lang="en-IN" sz="1600" b="1" dirty="0">
              <a:latin typeface="Arial Black" pitchFamily="34" charset="0"/>
              <a:cs typeface="Arial" pitchFamily="34" charset="0"/>
            </a:endParaRPr>
          </a:p>
          <a:p>
            <a:pPr lvl="0" algn="just">
              <a:lnSpc>
                <a:spcPct val="130000"/>
              </a:lnSpc>
            </a:pPr>
            <a:r>
              <a:rPr lang="en-IN" sz="2300" b="1" dirty="0">
                <a:latin typeface="Arial Black" pitchFamily="34" charset="0"/>
                <a:cs typeface="Arial" pitchFamily="34" charset="0"/>
              </a:rPr>
              <a:t>The secondary effects of landslides could also be </a:t>
            </a:r>
            <a:r>
              <a:rPr lang="en-IN" sz="2300" b="1" dirty="0" smtClean="0">
                <a:latin typeface="Arial Black" pitchFamily="34" charset="0"/>
                <a:cs typeface="Arial" pitchFamily="34" charset="0"/>
              </a:rPr>
              <a:t>disastrous: </a:t>
            </a:r>
            <a:endParaRPr lang="en-IN" sz="2300" b="1" dirty="0">
              <a:latin typeface="Arial Black" pitchFamily="34" charset="0"/>
              <a:cs typeface="Arial" pitchFamily="34" charset="0"/>
            </a:endParaRPr>
          </a:p>
          <a:p>
            <a:pPr marL="0" lvl="0" indent="0" algn="just">
              <a:lnSpc>
                <a:spcPct val="130000"/>
              </a:lnSpc>
              <a:buNone/>
            </a:pPr>
            <a:r>
              <a:rPr lang="en-IN" sz="2300" b="1" dirty="0">
                <a:latin typeface="Arial Black" pitchFamily="34" charset="0"/>
                <a:cs typeface="Arial" pitchFamily="34" charset="0"/>
              </a:rPr>
              <a:t>         -   Impact of waves generated by landslides entering </a:t>
            </a:r>
            <a:r>
              <a:rPr lang="en-IN" sz="2300" b="1" dirty="0" smtClean="0">
                <a:latin typeface="Arial Black" pitchFamily="34" charset="0"/>
                <a:cs typeface="Arial" pitchFamily="34" charset="0"/>
              </a:rPr>
              <a:t>water bodies,     </a:t>
            </a:r>
          </a:p>
          <a:p>
            <a:pPr marL="0" lvl="0" indent="0" algn="just">
              <a:lnSpc>
                <a:spcPct val="130000"/>
              </a:lnSpc>
              <a:buNone/>
            </a:pPr>
            <a:r>
              <a:rPr lang="en-IN" sz="2300" b="1" dirty="0" smtClean="0">
                <a:latin typeface="Arial Black" pitchFamily="34" charset="0"/>
                <a:cs typeface="Arial" pitchFamily="34" charset="0"/>
              </a:rPr>
              <a:t>         </a:t>
            </a:r>
            <a:r>
              <a:rPr lang="en-IN" sz="2300" b="1" dirty="0">
                <a:latin typeface="Arial Black" pitchFamily="34" charset="0"/>
                <a:cs typeface="Arial" pitchFamily="34" charset="0"/>
              </a:rPr>
              <a:t>-   Formation of landslide dams resulting from blockade of drainage </a:t>
            </a:r>
          </a:p>
          <a:p>
            <a:pPr marL="0" lvl="0" indent="0" algn="just">
              <a:lnSpc>
                <a:spcPct val="130000"/>
              </a:lnSpc>
              <a:buNone/>
            </a:pPr>
            <a:r>
              <a:rPr lang="en-IN" sz="2300" b="1" dirty="0">
                <a:latin typeface="Arial Black" pitchFamily="34" charset="0"/>
                <a:cs typeface="Arial" pitchFamily="34" charset="0"/>
              </a:rPr>
              <a:t>             courses and consequent floods due to breaching/overtopping.</a:t>
            </a:r>
            <a:endParaRPr lang="en-IN" sz="2300" b="1" dirty="0" smtClean="0">
              <a:solidFill>
                <a:schemeClr val="tx1"/>
              </a:solidFill>
              <a:latin typeface="Arial Black" pitchFamily="34" charset="0"/>
              <a:cs typeface="Arial" pitchFamily="34" charset="0"/>
            </a:endParaRPr>
          </a:p>
          <a:p>
            <a:endParaRPr lang="en-IN" dirty="0"/>
          </a:p>
        </p:txBody>
      </p:sp>
      <p:sp>
        <p:nvSpPr>
          <p:cNvPr id="5" name="Footer Placeholder 4"/>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20595750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200" dirty="0">
                <a:solidFill>
                  <a:srgbClr val="FF0000"/>
                </a:solidFill>
                <a:latin typeface="Arial Black" pitchFamily="34" charset="0"/>
              </a:rPr>
              <a:t>Some major recent landslides – </a:t>
            </a:r>
            <a:r>
              <a:rPr lang="en-IN" sz="3200" dirty="0" err="1">
                <a:solidFill>
                  <a:srgbClr val="002060"/>
                </a:solidFill>
                <a:latin typeface="Arial Black" pitchFamily="34" charset="0"/>
              </a:rPr>
              <a:t>Wayanad</a:t>
            </a:r>
            <a:r>
              <a:rPr lang="en-IN" sz="3200" dirty="0">
                <a:solidFill>
                  <a:srgbClr val="002060"/>
                </a:solidFill>
                <a:latin typeface="Arial Black" pitchFamily="34" charset="0"/>
              </a:rPr>
              <a:t>, Kerala</a:t>
            </a:r>
            <a:endParaRPr lang="en-IN" sz="3200" dirty="0">
              <a:solidFill>
                <a:srgbClr val="002060"/>
              </a:solidFill>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20</a:t>
            </a:fld>
            <a:endParaRPr lang="en-IN"/>
          </a:p>
        </p:txBody>
      </p:sp>
      <p:sp>
        <p:nvSpPr>
          <p:cNvPr id="6" name="Rectangle 5"/>
          <p:cNvSpPr/>
          <p:nvPr/>
        </p:nvSpPr>
        <p:spPr>
          <a:xfrm>
            <a:off x="4628457" y="6618838"/>
            <a:ext cx="4572000" cy="553998"/>
          </a:xfrm>
          <a:prstGeom prst="rect">
            <a:avLst/>
          </a:prstGeom>
        </p:spPr>
        <p:txBody>
          <a:bodyPr>
            <a:spAutoFit/>
          </a:bodyPr>
          <a:lstStyle/>
          <a:p>
            <a:r>
              <a:rPr lang="en-IN" sz="1600" dirty="0" smtClean="0">
                <a:solidFill>
                  <a:srgbClr val="0070C0"/>
                </a:solidFill>
                <a:latin typeface="Arial Black" pitchFamily="34" charset="0"/>
              </a:rPr>
              <a:t>         </a:t>
            </a:r>
            <a:r>
              <a:rPr lang="en-IN" sz="1400" dirty="0" smtClean="0">
                <a:solidFill>
                  <a:srgbClr val="0070C0"/>
                </a:solidFill>
                <a:latin typeface="Arial Black" pitchFamily="34" charset="0"/>
              </a:rPr>
              <a:t>Post-landslide satellite images </a:t>
            </a:r>
            <a:r>
              <a:rPr lang="en-IN" sz="1400" dirty="0">
                <a:solidFill>
                  <a:srgbClr val="FF0000"/>
                </a:solidFill>
                <a:latin typeface="Arial Black" pitchFamily="34" charset="0"/>
              </a:rPr>
              <a:t>(NASA)</a:t>
            </a:r>
            <a:endParaRPr lang="en-IN" sz="1400" dirty="0">
              <a:solidFill>
                <a:srgbClr val="FF0000"/>
              </a:solidFill>
            </a:endParaRPr>
          </a:p>
          <a:p>
            <a:endParaRPr lang="en-IN" sz="1400" dirty="0">
              <a:solidFill>
                <a:srgbClr val="0070C0"/>
              </a:solidFill>
            </a:endParaRPr>
          </a:p>
        </p:txBody>
      </p:sp>
      <p:pic>
        <p:nvPicPr>
          <p:cNvPr id="22532" name="Picture 4" descr="Google Earth image of the site of the 30 July 2024 Wayanad landslides in Kerala, In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1556791"/>
            <a:ext cx="6319805" cy="3897213"/>
          </a:xfrm>
          <a:prstGeom prst="rect">
            <a:avLst/>
          </a:prstGeom>
          <a:noFill/>
          <a:extLst>
            <a:ext uri="{909E8E84-426E-40DD-AFC4-6F175D3DCCD1}">
              <a14:hiddenFill xmlns:a14="http://schemas.microsoft.com/office/drawing/2010/main">
                <a:solidFill>
                  <a:srgbClr val="FFFFFF"/>
                </a:solidFill>
              </a14:hiddenFill>
            </a:ext>
          </a:extLst>
        </p:spPr>
      </p:pic>
      <p:pic>
        <p:nvPicPr>
          <p:cNvPr id="2253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1484784"/>
            <a:ext cx="2382475" cy="2607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2644" y="4221088"/>
            <a:ext cx="2321844" cy="2465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827584" y="5445224"/>
            <a:ext cx="4143057" cy="369332"/>
          </a:xfrm>
          <a:prstGeom prst="rect">
            <a:avLst/>
          </a:prstGeom>
        </p:spPr>
        <p:txBody>
          <a:bodyPr wrap="none">
            <a:spAutoFit/>
          </a:bodyPr>
          <a:lstStyle/>
          <a:p>
            <a:r>
              <a:rPr lang="en-IN" dirty="0">
                <a:solidFill>
                  <a:srgbClr val="0070C0"/>
                </a:solidFill>
                <a:latin typeface="Arial Black" pitchFamily="34" charset="0"/>
              </a:rPr>
              <a:t>Google  Earth Image April 2024</a:t>
            </a:r>
          </a:p>
        </p:txBody>
      </p:sp>
      <p:sp>
        <p:nvSpPr>
          <p:cNvPr id="8" name="Rectangle 7"/>
          <p:cNvSpPr/>
          <p:nvPr/>
        </p:nvSpPr>
        <p:spPr>
          <a:xfrm>
            <a:off x="6623650" y="3979485"/>
            <a:ext cx="4572000" cy="307777"/>
          </a:xfrm>
          <a:prstGeom prst="rect">
            <a:avLst/>
          </a:prstGeom>
        </p:spPr>
        <p:txBody>
          <a:bodyPr>
            <a:spAutoFit/>
          </a:bodyPr>
          <a:lstStyle/>
          <a:p>
            <a:r>
              <a:rPr lang="en-IN" sz="1400" dirty="0" smtClean="0">
                <a:solidFill>
                  <a:srgbClr val="0070C0"/>
                </a:solidFill>
                <a:latin typeface="Arial Black" pitchFamily="34" charset="0"/>
              </a:rPr>
              <a:t>Pre-landslide </a:t>
            </a:r>
            <a:r>
              <a:rPr lang="en-IN" sz="1400" dirty="0" smtClean="0">
                <a:solidFill>
                  <a:srgbClr val="FF0000"/>
                </a:solidFill>
                <a:latin typeface="Arial Black" pitchFamily="34" charset="0"/>
              </a:rPr>
              <a:t>(NASA)</a:t>
            </a:r>
            <a:endParaRPr lang="en-IN" sz="1400" dirty="0">
              <a:solidFill>
                <a:srgbClr val="FF0000"/>
              </a:solidFill>
            </a:endParaRPr>
          </a:p>
        </p:txBody>
      </p:sp>
      <p:sp>
        <p:nvSpPr>
          <p:cNvPr id="5" name="Footer Placeholder 4"/>
          <p:cNvSpPr>
            <a:spLocks noGrp="1"/>
          </p:cNvSpPr>
          <p:nvPr>
            <p:ph type="ftr" sz="quarter" idx="11"/>
          </p:nvPr>
        </p:nvSpPr>
        <p:spPr>
          <a:xfrm>
            <a:off x="0" y="6504359"/>
            <a:ext cx="5421083" cy="365125"/>
          </a:xfrm>
        </p:spPr>
        <p:txBody>
          <a:bodyPr/>
          <a:lstStyle/>
          <a:p>
            <a:pPr algn="l"/>
            <a:r>
              <a:rPr lang="en-IN" smtClean="0"/>
              <a:t>IGS GOA SYMPOSIUM ON LANDSLIDES MAY 2026</a:t>
            </a:r>
            <a:endParaRPr lang="en-IN" dirty="0"/>
          </a:p>
        </p:txBody>
      </p:sp>
    </p:spTree>
    <p:extLst>
      <p:ext uri="{BB962C8B-B14F-4D97-AF65-F5344CB8AC3E}">
        <p14:creationId xmlns:p14="http://schemas.microsoft.com/office/powerpoint/2010/main" val="5310265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3200" dirty="0">
                <a:solidFill>
                  <a:srgbClr val="FF0000"/>
                </a:solidFill>
                <a:latin typeface="Arial Black" pitchFamily="34" charset="0"/>
              </a:rPr>
              <a:t>Some major recent </a:t>
            </a:r>
            <a:r>
              <a:rPr lang="en-IN" sz="3200" dirty="0" smtClean="0">
                <a:solidFill>
                  <a:srgbClr val="FF0000"/>
                </a:solidFill>
                <a:latin typeface="Arial Black" pitchFamily="34" charset="0"/>
              </a:rPr>
              <a:t>landslides – </a:t>
            </a:r>
            <a:r>
              <a:rPr lang="en-IN" sz="3200" dirty="0" err="1" smtClean="0">
                <a:solidFill>
                  <a:srgbClr val="002060"/>
                </a:solidFill>
                <a:latin typeface="Arial Black" pitchFamily="34" charset="0"/>
              </a:rPr>
              <a:t>Wayanad</a:t>
            </a:r>
            <a:r>
              <a:rPr lang="en-IN" sz="3200" dirty="0" smtClean="0">
                <a:solidFill>
                  <a:srgbClr val="002060"/>
                </a:solidFill>
                <a:latin typeface="Arial Black" pitchFamily="34" charset="0"/>
              </a:rPr>
              <a:t>, Kerala</a:t>
            </a:r>
            <a:endParaRPr lang="en-IN" sz="3200" dirty="0">
              <a:solidFill>
                <a:srgbClr val="002060"/>
              </a:solidFill>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21</a:t>
            </a:fld>
            <a:endParaRPr lang="en-IN"/>
          </a:p>
        </p:txBody>
      </p:sp>
      <p:pic>
        <p:nvPicPr>
          <p:cNvPr id="2052" name="Picture 4" descr="Landslide hit Mundakkai-Chooralmala regio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2946040"/>
            <a:ext cx="5364088" cy="39393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th-i.thgim.com/public/incoming/f5sioe/article68525853.ece/alternates/FREE_1200/Landslide%20origi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8" y="1484784"/>
            <a:ext cx="4521041" cy="319486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521898" y="3288268"/>
            <a:ext cx="4522648" cy="584775"/>
          </a:xfrm>
          <a:prstGeom prst="rect">
            <a:avLst/>
          </a:prstGeom>
          <a:solidFill>
            <a:schemeClr val="accent3">
              <a:lumMod val="40000"/>
              <a:lumOff val="60000"/>
            </a:schemeClr>
          </a:solidFill>
        </p:spPr>
        <p:txBody>
          <a:bodyPr wrap="none">
            <a:spAutoFit/>
          </a:bodyPr>
          <a:lstStyle/>
          <a:p>
            <a:r>
              <a:rPr lang="en-IN" b="1" dirty="0">
                <a:solidFill>
                  <a:srgbClr val="0070C0"/>
                </a:solidFill>
              </a:rPr>
              <a:t>Landslide hit </a:t>
            </a:r>
            <a:r>
              <a:rPr lang="en-IN" b="1" dirty="0" err="1">
                <a:solidFill>
                  <a:srgbClr val="0070C0"/>
                </a:solidFill>
              </a:rPr>
              <a:t>Mundakkai-Chooralmala</a:t>
            </a:r>
            <a:r>
              <a:rPr lang="en-IN" b="1" dirty="0">
                <a:solidFill>
                  <a:srgbClr val="0070C0"/>
                </a:solidFill>
              </a:rPr>
              <a:t> </a:t>
            </a:r>
            <a:r>
              <a:rPr lang="en-IN" b="1" dirty="0" smtClean="0">
                <a:solidFill>
                  <a:srgbClr val="0070C0"/>
                </a:solidFill>
              </a:rPr>
              <a:t>region</a:t>
            </a:r>
          </a:p>
          <a:p>
            <a:r>
              <a:rPr lang="en-IN" sz="1400" dirty="0">
                <a:solidFill>
                  <a:srgbClr val="0070C0"/>
                </a:solidFill>
                <a:latin typeface="Arial Black" pitchFamily="34" charset="0"/>
              </a:rPr>
              <a:t>July 30, 2024</a:t>
            </a:r>
            <a:endParaRPr lang="en-IN" sz="1400" b="1" dirty="0">
              <a:solidFill>
                <a:srgbClr val="0070C0"/>
              </a:solidFill>
            </a:endParaRPr>
          </a:p>
        </p:txBody>
      </p:sp>
      <p:sp>
        <p:nvSpPr>
          <p:cNvPr id="5" name="Rectangle 4"/>
          <p:cNvSpPr/>
          <p:nvPr/>
        </p:nvSpPr>
        <p:spPr>
          <a:xfrm>
            <a:off x="0" y="4915517"/>
            <a:ext cx="3779912" cy="738664"/>
          </a:xfrm>
          <a:prstGeom prst="rect">
            <a:avLst/>
          </a:prstGeom>
          <a:solidFill>
            <a:schemeClr val="accent3">
              <a:lumMod val="40000"/>
              <a:lumOff val="60000"/>
            </a:schemeClr>
          </a:solidFill>
        </p:spPr>
        <p:txBody>
          <a:bodyPr wrap="square">
            <a:spAutoFit/>
          </a:bodyPr>
          <a:lstStyle/>
          <a:p>
            <a:pPr algn="just"/>
            <a:r>
              <a:rPr lang="en-IN" sz="1400" dirty="0" smtClean="0">
                <a:solidFill>
                  <a:srgbClr val="0070C0"/>
                </a:solidFill>
                <a:latin typeface="Arial Black" pitchFamily="34" charset="0"/>
              </a:rPr>
              <a:t>Over </a:t>
            </a:r>
            <a:r>
              <a:rPr lang="en-IN" sz="1400" dirty="0">
                <a:solidFill>
                  <a:srgbClr val="0070C0"/>
                </a:solidFill>
                <a:latin typeface="Arial Black" pitchFamily="34" charset="0"/>
              </a:rPr>
              <a:t>31% of </a:t>
            </a:r>
            <a:r>
              <a:rPr lang="en-IN" sz="1400" dirty="0" err="1">
                <a:solidFill>
                  <a:srgbClr val="0070C0"/>
                </a:solidFill>
                <a:latin typeface="Arial Black" pitchFamily="34" charset="0"/>
              </a:rPr>
              <a:t>Wayanad’s</a:t>
            </a:r>
            <a:r>
              <a:rPr lang="en-IN" sz="1400" dirty="0">
                <a:solidFill>
                  <a:srgbClr val="0070C0"/>
                </a:solidFill>
                <a:latin typeface="Arial Black" pitchFamily="34" charset="0"/>
              </a:rPr>
              <a:t> land is </a:t>
            </a:r>
            <a:r>
              <a:rPr lang="en-IN" sz="1400" dirty="0" smtClean="0">
                <a:solidFill>
                  <a:srgbClr val="0070C0"/>
                </a:solidFill>
                <a:latin typeface="Arial Black" pitchFamily="34" charset="0"/>
              </a:rPr>
              <a:t> classified </a:t>
            </a:r>
            <a:r>
              <a:rPr lang="en-IN" sz="1400" dirty="0">
                <a:solidFill>
                  <a:srgbClr val="0070C0"/>
                </a:solidFill>
                <a:latin typeface="Arial Black" pitchFamily="34" charset="0"/>
              </a:rPr>
              <a:t>as very highly </a:t>
            </a:r>
            <a:r>
              <a:rPr lang="en-IN" sz="1400" dirty="0" smtClean="0">
                <a:solidFill>
                  <a:srgbClr val="0070C0"/>
                </a:solidFill>
                <a:latin typeface="Arial Black" pitchFamily="34" charset="0"/>
              </a:rPr>
              <a:t>susceptible to landslides (IITD).</a:t>
            </a:r>
            <a:endParaRPr lang="en-IN" sz="1400" dirty="0">
              <a:solidFill>
                <a:srgbClr val="0070C0"/>
              </a:solidFill>
              <a:latin typeface="Arial Black" pitchFamily="34" charset="0"/>
            </a:endParaRPr>
          </a:p>
        </p:txBody>
      </p:sp>
      <p:sp>
        <p:nvSpPr>
          <p:cNvPr id="7" name="Footer Placeholder 6"/>
          <p:cNvSpPr>
            <a:spLocks noGrp="1"/>
          </p:cNvSpPr>
          <p:nvPr>
            <p:ph type="ftr" sz="quarter" idx="11"/>
          </p:nvPr>
        </p:nvSpPr>
        <p:spPr/>
        <p:txBody>
          <a:bodyPr/>
          <a:lstStyle/>
          <a:p>
            <a:pPr algn="l"/>
            <a:r>
              <a:rPr lang="en-IN" smtClean="0"/>
              <a:t>IGS GOA SYMPOSIUM ON LANDSLIDES MAY 2026</a:t>
            </a:r>
            <a:endParaRPr lang="en-IN" dirty="0"/>
          </a:p>
        </p:txBody>
      </p:sp>
    </p:spTree>
    <p:extLst>
      <p:ext uri="{BB962C8B-B14F-4D97-AF65-F5344CB8AC3E}">
        <p14:creationId xmlns:p14="http://schemas.microsoft.com/office/powerpoint/2010/main" val="14252807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3200" dirty="0" smtClean="0">
                <a:solidFill>
                  <a:srgbClr val="FF0000"/>
                </a:solidFill>
                <a:latin typeface="Arial Black" pitchFamily="34" charset="0"/>
              </a:rPr>
              <a:t>Some major recent landslides – </a:t>
            </a:r>
            <a:r>
              <a:rPr lang="en-IN" sz="3200" dirty="0" err="1" smtClean="0">
                <a:solidFill>
                  <a:srgbClr val="002060"/>
                </a:solidFill>
                <a:latin typeface="Arial Black" pitchFamily="34" charset="0"/>
              </a:rPr>
              <a:t>Shirur</a:t>
            </a:r>
            <a:r>
              <a:rPr lang="en-IN" sz="3200" dirty="0" smtClean="0">
                <a:solidFill>
                  <a:srgbClr val="002060"/>
                </a:solidFill>
                <a:latin typeface="Arial Black" pitchFamily="34" charset="0"/>
              </a:rPr>
              <a:t>, Karnataka</a:t>
            </a:r>
            <a:endParaRPr lang="en-IN" sz="3200" dirty="0">
              <a:solidFill>
                <a:srgbClr val="00206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22</a:t>
            </a:fld>
            <a:endParaRPr lang="en-IN"/>
          </a:p>
        </p:txBody>
      </p:sp>
      <p:pic>
        <p:nvPicPr>
          <p:cNvPr id="1026" name="Picture 2" descr="Landslide hit Shirur highway in Uttara Kannada opened for few hou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8939" y="3550518"/>
            <a:ext cx="5882873" cy="330748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746649" y="1602248"/>
            <a:ext cx="3027880" cy="523220"/>
          </a:xfrm>
          <a:prstGeom prst="rect">
            <a:avLst/>
          </a:prstGeom>
          <a:solidFill>
            <a:srgbClr val="61D6FF"/>
          </a:solidFill>
        </p:spPr>
        <p:txBody>
          <a:bodyPr wrap="none">
            <a:spAutoFit/>
          </a:bodyPr>
          <a:lstStyle/>
          <a:p>
            <a:r>
              <a:rPr lang="en-IN" sz="1400" b="1" dirty="0" smtClean="0">
                <a:latin typeface="Arial Black" pitchFamily="34" charset="0"/>
              </a:rPr>
              <a:t>Landslide at </a:t>
            </a:r>
            <a:r>
              <a:rPr lang="en-IN" sz="1400" b="1" dirty="0" err="1" smtClean="0">
                <a:latin typeface="Arial Black" pitchFamily="34" charset="0"/>
              </a:rPr>
              <a:t>Shirur</a:t>
            </a:r>
            <a:r>
              <a:rPr lang="en-IN" sz="1400" b="1" dirty="0" smtClean="0">
                <a:latin typeface="Arial Black" pitchFamily="34" charset="0"/>
              </a:rPr>
              <a:t>, </a:t>
            </a:r>
            <a:r>
              <a:rPr lang="en-IN" sz="1400" b="1" dirty="0" err="1" smtClean="0">
                <a:latin typeface="Arial Black" pitchFamily="34" charset="0"/>
              </a:rPr>
              <a:t>Ankola</a:t>
            </a:r>
            <a:r>
              <a:rPr lang="en-IN" sz="1400" b="1" dirty="0" smtClean="0">
                <a:latin typeface="Arial Black" pitchFamily="34" charset="0"/>
              </a:rPr>
              <a:t> </a:t>
            </a:r>
          </a:p>
          <a:p>
            <a:r>
              <a:rPr lang="en-IN" sz="1400" b="1" dirty="0" smtClean="0">
                <a:latin typeface="Arial Black" pitchFamily="34" charset="0"/>
              </a:rPr>
              <a:t>(Karnataka) on 16 </a:t>
            </a:r>
            <a:r>
              <a:rPr lang="en-IN" sz="1400" b="1" dirty="0">
                <a:latin typeface="Arial Black" pitchFamily="34" charset="0"/>
              </a:rPr>
              <a:t>July </a:t>
            </a:r>
            <a:r>
              <a:rPr lang="en-IN" sz="1400" b="1" dirty="0" smtClean="0">
                <a:latin typeface="Arial Black" pitchFamily="34" charset="0"/>
              </a:rPr>
              <a:t>2024.</a:t>
            </a:r>
            <a:endParaRPr lang="en-IN" b="1" dirty="0"/>
          </a:p>
        </p:txBody>
      </p:sp>
      <p:sp>
        <p:nvSpPr>
          <p:cNvPr id="5" name="Rectangle 4"/>
          <p:cNvSpPr/>
          <p:nvPr/>
        </p:nvSpPr>
        <p:spPr>
          <a:xfrm>
            <a:off x="5580112" y="2400948"/>
            <a:ext cx="3563888" cy="738664"/>
          </a:xfrm>
          <a:prstGeom prst="rect">
            <a:avLst/>
          </a:prstGeom>
          <a:solidFill>
            <a:srgbClr val="61D6FF"/>
          </a:solidFill>
        </p:spPr>
        <p:txBody>
          <a:bodyPr wrap="square">
            <a:spAutoFit/>
          </a:bodyPr>
          <a:lstStyle/>
          <a:p>
            <a:r>
              <a:rPr lang="en-IN" sz="1400" dirty="0" smtClean="0">
                <a:latin typeface="Arial Black" pitchFamily="34" charset="0"/>
              </a:rPr>
              <a:t>Landslide caused </a:t>
            </a:r>
            <a:r>
              <a:rPr lang="en-IN" sz="1400" dirty="0">
                <a:latin typeface="Arial Black" pitchFamily="34" charset="0"/>
              </a:rPr>
              <a:t>by construction </a:t>
            </a:r>
            <a:r>
              <a:rPr lang="en-IN" sz="1400" dirty="0" smtClean="0">
                <a:latin typeface="Arial Black" pitchFamily="34" charset="0"/>
              </a:rPr>
              <a:t>work and </a:t>
            </a:r>
            <a:r>
              <a:rPr lang="en-IN" sz="1400" dirty="0">
                <a:latin typeface="Arial Black" pitchFamily="34" charset="0"/>
              </a:rPr>
              <a:t>heavy </a:t>
            </a:r>
            <a:r>
              <a:rPr lang="en-IN" sz="1400" dirty="0" smtClean="0">
                <a:latin typeface="Arial Black" pitchFamily="34" charset="0"/>
              </a:rPr>
              <a:t>rains. Nine deaths and </a:t>
            </a:r>
            <a:r>
              <a:rPr lang="en-IN" sz="1400" dirty="0">
                <a:latin typeface="Arial Black" pitchFamily="34" charset="0"/>
              </a:rPr>
              <a:t>two </a:t>
            </a:r>
            <a:r>
              <a:rPr lang="en-IN" sz="1400" dirty="0" smtClean="0">
                <a:latin typeface="Arial Black" pitchFamily="34" charset="0"/>
              </a:rPr>
              <a:t>missing.</a:t>
            </a:r>
            <a:endParaRPr lang="en-IN" sz="1400" dirty="0">
              <a:latin typeface="Arial Black" pitchFamily="34" charset="0"/>
            </a:endParaRP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412776"/>
            <a:ext cx="5580111"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2976" y="4797152"/>
            <a:ext cx="3265963" cy="523220"/>
          </a:xfrm>
          <a:prstGeom prst="rect">
            <a:avLst/>
          </a:prstGeom>
          <a:solidFill>
            <a:srgbClr val="61D6FF"/>
          </a:solidFill>
        </p:spPr>
        <p:txBody>
          <a:bodyPr wrap="square">
            <a:spAutoFit/>
          </a:bodyPr>
          <a:lstStyle/>
          <a:p>
            <a:r>
              <a:rPr lang="en-IN" sz="1400" dirty="0">
                <a:latin typeface="Arial Black" pitchFamily="34" charset="0"/>
              </a:rPr>
              <a:t>Unscientific construction of </a:t>
            </a:r>
            <a:r>
              <a:rPr lang="en-IN" sz="1400" dirty="0" smtClean="0">
                <a:latin typeface="Arial Black" pitchFamily="34" charset="0"/>
              </a:rPr>
              <a:t>NH-66 and heavy rainfall (GSI)</a:t>
            </a:r>
            <a:endParaRPr lang="en-IN" sz="1400" dirty="0">
              <a:effectLst/>
              <a:latin typeface="Arial Black" pitchFamily="34" charset="0"/>
            </a:endParaRPr>
          </a:p>
        </p:txBody>
      </p:sp>
      <p:sp>
        <p:nvSpPr>
          <p:cNvPr id="8" name="Footer Placeholder 7"/>
          <p:cNvSpPr>
            <a:spLocks noGrp="1"/>
          </p:cNvSpPr>
          <p:nvPr>
            <p:ph type="ftr" sz="quarter" idx="11"/>
          </p:nvPr>
        </p:nvSpPr>
        <p:spPr>
          <a:xfrm>
            <a:off x="179512" y="6248206"/>
            <a:ext cx="5421083" cy="365125"/>
          </a:xfrm>
        </p:spPr>
        <p:txBody>
          <a:bodyPr/>
          <a:lstStyle/>
          <a:p>
            <a:pPr algn="l"/>
            <a:r>
              <a:rPr lang="en-IN" smtClean="0"/>
              <a:t>IGS GOA SYMPOSIUM ON LANDSLIDES MAY 2026</a:t>
            </a:r>
            <a:endParaRPr lang="en-IN" dirty="0"/>
          </a:p>
        </p:txBody>
      </p:sp>
    </p:spTree>
    <p:extLst>
      <p:ext uri="{BB962C8B-B14F-4D97-AF65-F5344CB8AC3E}">
        <p14:creationId xmlns:p14="http://schemas.microsoft.com/office/powerpoint/2010/main" val="42874185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IN" sz="3200" dirty="0">
                <a:solidFill>
                  <a:srgbClr val="FF0000"/>
                </a:solidFill>
                <a:latin typeface="Arial Black" pitchFamily="34" charset="0"/>
              </a:rPr>
              <a:t>Some major recent </a:t>
            </a:r>
            <a:r>
              <a:rPr lang="en-IN" sz="3200" dirty="0" smtClean="0">
                <a:solidFill>
                  <a:srgbClr val="FF0000"/>
                </a:solidFill>
                <a:latin typeface="Arial Black" pitchFamily="34" charset="0"/>
              </a:rPr>
              <a:t>landslides – </a:t>
            </a:r>
            <a:r>
              <a:rPr lang="en-IN" sz="3200" dirty="0" err="1" smtClean="0">
                <a:solidFill>
                  <a:srgbClr val="002060"/>
                </a:solidFill>
                <a:latin typeface="Arial Black" pitchFamily="34" charset="0"/>
              </a:rPr>
              <a:t>Raigad</a:t>
            </a:r>
            <a:r>
              <a:rPr lang="en-IN" sz="3200" dirty="0" smtClean="0">
                <a:solidFill>
                  <a:srgbClr val="002060"/>
                </a:solidFill>
                <a:latin typeface="Arial Black" pitchFamily="34" charset="0"/>
              </a:rPr>
              <a:t>, Maharashtra</a:t>
            </a:r>
            <a:endParaRPr lang="en-IN" sz="3200" b="1" dirty="0">
              <a:solidFill>
                <a:srgbClr val="002060"/>
              </a:solidFill>
            </a:endParaRPr>
          </a:p>
        </p:txBody>
      </p:sp>
      <p:sp>
        <p:nvSpPr>
          <p:cNvPr id="2" name="Slide Number Placeholder 1"/>
          <p:cNvSpPr>
            <a:spLocks noGrp="1"/>
          </p:cNvSpPr>
          <p:nvPr>
            <p:ph type="sldNum" sz="quarter" idx="12"/>
          </p:nvPr>
        </p:nvSpPr>
        <p:spPr/>
        <p:txBody>
          <a:bodyPr>
            <a:normAutofit fontScale="85000" lnSpcReduction="20000"/>
          </a:bodyPr>
          <a:lstStyle/>
          <a:p>
            <a:fld id="{F436ABC9-B253-445B-B937-1F4565D900C4}" type="slidenum">
              <a:rPr lang="en-IN" smtClean="0"/>
              <a:t>23</a:t>
            </a:fld>
            <a:endParaRPr lang="en-IN"/>
          </a:p>
        </p:txBody>
      </p:sp>
      <p:pic>
        <p:nvPicPr>
          <p:cNvPr id="9218" name="Picture 2" descr="At least 16 dead, over 100 feared trapped as landslide buries Maharashtra villag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844823"/>
            <a:ext cx="6840760" cy="380232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25321" y="5749134"/>
            <a:ext cx="7921738" cy="523220"/>
          </a:xfrm>
          <a:prstGeom prst="rect">
            <a:avLst/>
          </a:prstGeom>
          <a:solidFill>
            <a:schemeClr val="accent3">
              <a:lumMod val="40000"/>
              <a:lumOff val="60000"/>
            </a:schemeClr>
          </a:solidFill>
        </p:spPr>
        <p:txBody>
          <a:bodyPr wrap="square">
            <a:spAutoFit/>
          </a:bodyPr>
          <a:lstStyle/>
          <a:p>
            <a:pPr algn="ctr"/>
            <a:r>
              <a:rPr lang="en-IN" sz="1400" dirty="0" smtClean="0">
                <a:latin typeface="Arial Black" pitchFamily="34" charset="0"/>
              </a:rPr>
              <a:t>On 19 </a:t>
            </a:r>
            <a:r>
              <a:rPr lang="en-IN" sz="1400" dirty="0">
                <a:latin typeface="Arial Black" pitchFamily="34" charset="0"/>
              </a:rPr>
              <a:t>July </a:t>
            </a:r>
            <a:r>
              <a:rPr lang="en-IN" sz="1400" dirty="0" smtClean="0">
                <a:latin typeface="Arial Black" pitchFamily="34" charset="0"/>
              </a:rPr>
              <a:t>2023 landslide occurred in </a:t>
            </a:r>
            <a:r>
              <a:rPr lang="en-IN" sz="1400" dirty="0" err="1" smtClean="0">
                <a:latin typeface="Arial Black" pitchFamily="34" charset="0"/>
              </a:rPr>
              <a:t>Irshalwadi</a:t>
            </a:r>
            <a:r>
              <a:rPr lang="en-IN" sz="1400" dirty="0" smtClean="0">
                <a:latin typeface="Arial Black" pitchFamily="34" charset="0"/>
              </a:rPr>
              <a:t>, </a:t>
            </a:r>
            <a:r>
              <a:rPr lang="en-IN" sz="1400" dirty="0" err="1" smtClean="0">
                <a:latin typeface="Arial Black" pitchFamily="34" charset="0"/>
              </a:rPr>
              <a:t>Raigad</a:t>
            </a:r>
            <a:r>
              <a:rPr lang="en-IN" sz="1400" dirty="0">
                <a:latin typeface="Arial Black" pitchFamily="34" charset="0"/>
              </a:rPr>
              <a:t>, </a:t>
            </a:r>
            <a:r>
              <a:rPr lang="en-IN" sz="1400" dirty="0" smtClean="0">
                <a:latin typeface="Arial Black" pitchFamily="34" charset="0"/>
              </a:rPr>
              <a:t>Maharashtra.</a:t>
            </a:r>
          </a:p>
          <a:p>
            <a:r>
              <a:rPr lang="en-IN" sz="1400" dirty="0" smtClean="0">
                <a:latin typeface="Arial Black" pitchFamily="34" charset="0"/>
              </a:rPr>
              <a:t>The </a:t>
            </a:r>
            <a:r>
              <a:rPr lang="en-IN" sz="1400" dirty="0">
                <a:latin typeface="Arial Black" pitchFamily="34" charset="0"/>
              </a:rPr>
              <a:t>landslide was </a:t>
            </a:r>
            <a:r>
              <a:rPr lang="en-IN" sz="1400" dirty="0" smtClean="0">
                <a:latin typeface="Arial Black" pitchFamily="34" charset="0"/>
              </a:rPr>
              <a:t>caused </a:t>
            </a:r>
            <a:r>
              <a:rPr lang="en-IN" sz="1400" dirty="0">
                <a:latin typeface="Arial Black" pitchFamily="34" charset="0"/>
              </a:rPr>
              <a:t>by torrential rains, and </a:t>
            </a:r>
            <a:r>
              <a:rPr lang="en-IN" sz="1400" dirty="0" smtClean="0">
                <a:latin typeface="Arial Black" pitchFamily="34" charset="0"/>
              </a:rPr>
              <a:t>resulted </a:t>
            </a:r>
            <a:r>
              <a:rPr lang="en-IN" sz="1400" dirty="0">
                <a:latin typeface="Arial Black" pitchFamily="34" charset="0"/>
              </a:rPr>
              <a:t>in at least 26 deaths</a:t>
            </a:r>
          </a:p>
        </p:txBody>
      </p:sp>
      <p:sp>
        <p:nvSpPr>
          <p:cNvPr id="3" name="Footer Placeholder 2"/>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42299374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IN" sz="3200" dirty="0">
                <a:solidFill>
                  <a:srgbClr val="FF0000"/>
                </a:solidFill>
                <a:latin typeface="Arial Black" pitchFamily="34" charset="0"/>
              </a:rPr>
              <a:t>Some major recent </a:t>
            </a:r>
            <a:r>
              <a:rPr lang="en-IN" sz="3200" dirty="0" smtClean="0">
                <a:solidFill>
                  <a:srgbClr val="FF0000"/>
                </a:solidFill>
                <a:latin typeface="Arial Black" pitchFamily="34" charset="0"/>
              </a:rPr>
              <a:t>landslides – </a:t>
            </a:r>
            <a:r>
              <a:rPr lang="en-IN" sz="3200" dirty="0" err="1" smtClean="0">
                <a:solidFill>
                  <a:srgbClr val="002060"/>
                </a:solidFill>
                <a:latin typeface="Arial Black" pitchFamily="34" charset="0"/>
              </a:rPr>
              <a:t>Sulewasi</a:t>
            </a:r>
            <a:r>
              <a:rPr lang="en-IN" sz="3200" dirty="0" smtClean="0">
                <a:solidFill>
                  <a:srgbClr val="002060"/>
                </a:solidFill>
                <a:latin typeface="Arial Black" pitchFamily="34" charset="0"/>
              </a:rPr>
              <a:t>, Indonesia</a:t>
            </a:r>
            <a:endParaRPr lang="en-IN" sz="3200" b="1" dirty="0">
              <a:solidFill>
                <a:srgbClr val="002060"/>
              </a:solidFill>
            </a:endParaRPr>
          </a:p>
        </p:txBody>
      </p:sp>
      <p:sp>
        <p:nvSpPr>
          <p:cNvPr id="2" name="Slide Number Placeholder 1"/>
          <p:cNvSpPr>
            <a:spLocks noGrp="1"/>
          </p:cNvSpPr>
          <p:nvPr>
            <p:ph type="sldNum" sz="quarter" idx="12"/>
          </p:nvPr>
        </p:nvSpPr>
        <p:spPr/>
        <p:txBody>
          <a:bodyPr>
            <a:normAutofit fontScale="85000" lnSpcReduction="20000"/>
          </a:bodyPr>
          <a:lstStyle/>
          <a:p>
            <a:fld id="{F436ABC9-B253-445B-B937-1F4565D900C4}" type="slidenum">
              <a:rPr lang="en-IN" smtClean="0"/>
              <a:t>24</a:t>
            </a:fld>
            <a:endParaRPr lang="en-IN"/>
          </a:p>
        </p:txBody>
      </p:sp>
      <p:pic>
        <p:nvPicPr>
          <p:cNvPr id="6146" name="Picture 2" descr="epa11466190 A handout photo made available by the National Search and Rescue Agency (BASARNAS) shows rescuers searching for landslide victims at Tulabo village, Samawa, Gorontalo, Indonesia, 07 July 2024 (issued 08 July 2024). According to The National Disaster Management Agency, six people died and 26 were missing in landslides at Tulabolo village in Gorontalo, which were caused by heavy rainfall over several days and unstable ground conditions, EPA-EFE/BASARNAS / HANDOUT HANDOUT EDITORIAL USE ONLY/NO SA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00808"/>
            <a:ext cx="5616624" cy="374198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23528" y="5442793"/>
            <a:ext cx="5616624" cy="738664"/>
          </a:xfrm>
          <a:prstGeom prst="rect">
            <a:avLst/>
          </a:prstGeom>
          <a:solidFill>
            <a:srgbClr val="61D6FF"/>
          </a:solidFill>
        </p:spPr>
        <p:txBody>
          <a:bodyPr wrap="square">
            <a:spAutoFit/>
          </a:bodyPr>
          <a:lstStyle/>
          <a:p>
            <a:r>
              <a:rPr lang="en-IN" sz="1400" dirty="0" smtClean="0">
                <a:latin typeface="Arial Black" pitchFamily="34" charset="0"/>
              </a:rPr>
              <a:t>11 </a:t>
            </a:r>
            <a:r>
              <a:rPr lang="en-IN" sz="1400" dirty="0">
                <a:latin typeface="Arial Black" pitchFamily="34" charset="0"/>
              </a:rPr>
              <a:t>people </a:t>
            </a:r>
            <a:r>
              <a:rPr lang="en-IN" sz="1400" dirty="0" smtClean="0">
                <a:latin typeface="Arial Black" pitchFamily="34" charset="0"/>
              </a:rPr>
              <a:t>killed </a:t>
            </a:r>
            <a:r>
              <a:rPr lang="en-IN" sz="1400" dirty="0">
                <a:latin typeface="Arial Black" pitchFamily="34" charset="0"/>
              </a:rPr>
              <a:t>and 45 </a:t>
            </a:r>
            <a:r>
              <a:rPr lang="en-IN" sz="1400" dirty="0" smtClean="0">
                <a:latin typeface="Arial Black" pitchFamily="34" charset="0"/>
              </a:rPr>
              <a:t>missing </a:t>
            </a:r>
            <a:r>
              <a:rPr lang="en-IN" sz="1400" dirty="0">
                <a:latin typeface="Arial Black" pitchFamily="34" charset="0"/>
              </a:rPr>
              <a:t>after heavy rains caused </a:t>
            </a:r>
            <a:r>
              <a:rPr lang="en-IN" sz="1400" dirty="0" smtClean="0">
                <a:latin typeface="Arial Black" pitchFamily="34" charset="0"/>
              </a:rPr>
              <a:t>a </a:t>
            </a:r>
            <a:r>
              <a:rPr lang="en-IN" sz="1400" dirty="0">
                <a:latin typeface="Arial Black" pitchFamily="34" charset="0"/>
              </a:rPr>
              <a:t>landslide near an illegal gold mine </a:t>
            </a:r>
            <a:r>
              <a:rPr lang="en-IN" sz="1400" dirty="0" smtClean="0">
                <a:latin typeface="Arial Black" pitchFamily="34" charset="0"/>
              </a:rPr>
              <a:t>at Sulawesi, Indonesia.</a:t>
            </a:r>
            <a:endParaRPr lang="en-IN" sz="1400" dirty="0">
              <a:latin typeface="Arial Black" pitchFamily="34" charset="0"/>
            </a:endParaRPr>
          </a:p>
        </p:txBody>
      </p:sp>
      <p:sp>
        <p:nvSpPr>
          <p:cNvPr id="8" name="Rectangle 7"/>
          <p:cNvSpPr/>
          <p:nvPr/>
        </p:nvSpPr>
        <p:spPr>
          <a:xfrm>
            <a:off x="6228184" y="2492896"/>
            <a:ext cx="2592288" cy="1829219"/>
          </a:xfrm>
          <a:prstGeom prst="rect">
            <a:avLst/>
          </a:prstGeom>
          <a:solidFill>
            <a:srgbClr val="61D6FF"/>
          </a:solidFill>
        </p:spPr>
        <p:txBody>
          <a:bodyPr wrap="square">
            <a:spAutoFit/>
          </a:bodyPr>
          <a:lstStyle/>
          <a:p>
            <a:pPr algn="just">
              <a:lnSpc>
                <a:spcPts val="1700"/>
              </a:lnSpc>
            </a:pPr>
            <a:r>
              <a:rPr lang="en-IN" sz="1400" dirty="0">
                <a:latin typeface="Arial Black" pitchFamily="34" charset="0"/>
              </a:rPr>
              <a:t>About 79 villagers were digging for grains of gold in a pit at the small traditional gold mine when tonnes of mud plunged down the surrounding hills and buried </a:t>
            </a:r>
            <a:r>
              <a:rPr lang="en-IN" sz="1400" dirty="0" smtClean="0">
                <a:latin typeface="Arial Black" pitchFamily="34" charset="0"/>
              </a:rPr>
              <a:t>them.</a:t>
            </a:r>
            <a:endParaRPr lang="en-IN" sz="1400" dirty="0">
              <a:latin typeface="Arial Black" pitchFamily="34" charset="0"/>
            </a:endParaRPr>
          </a:p>
        </p:txBody>
      </p:sp>
      <p:sp>
        <p:nvSpPr>
          <p:cNvPr id="3" name="Footer Placeholder 2"/>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11625434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279832" cy="990600"/>
          </a:xfrm>
        </p:spPr>
        <p:txBody>
          <a:bodyPr>
            <a:noAutofit/>
          </a:bodyPr>
          <a:lstStyle/>
          <a:p>
            <a:r>
              <a:rPr lang="en-IN" sz="3200" dirty="0">
                <a:solidFill>
                  <a:srgbClr val="FF0000"/>
                </a:solidFill>
                <a:latin typeface="Arial Black" pitchFamily="34" charset="0"/>
              </a:rPr>
              <a:t>Some major recent landslides </a:t>
            </a:r>
            <a:r>
              <a:rPr lang="en-IN" sz="3200" dirty="0">
                <a:solidFill>
                  <a:srgbClr val="002060"/>
                </a:solidFill>
                <a:latin typeface="Arial Black" pitchFamily="34" charset="0"/>
              </a:rPr>
              <a:t>– </a:t>
            </a:r>
            <a:r>
              <a:rPr lang="en-IN" sz="3200" dirty="0" smtClean="0">
                <a:solidFill>
                  <a:srgbClr val="002060"/>
                </a:solidFill>
                <a:latin typeface="Arial Black" pitchFamily="34" charset="0"/>
              </a:rPr>
              <a:t>Goa</a:t>
            </a:r>
            <a:endParaRPr lang="en-IN" sz="3200" dirty="0">
              <a:solidFill>
                <a:srgbClr val="002060"/>
              </a:solidFill>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25</a:t>
            </a:fld>
            <a:endParaRPr lang="en-IN"/>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107504" y="1628800"/>
            <a:ext cx="2448272" cy="2961115"/>
          </a:xfrm>
          <a:prstGeom prst="rect">
            <a:avLst/>
          </a:prstGeom>
        </p:spPr>
      </p:pic>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1628800"/>
            <a:ext cx="3356418" cy="2943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8459" y="1628800"/>
            <a:ext cx="2886075" cy="2929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394053" y="4789797"/>
            <a:ext cx="7798802" cy="523220"/>
          </a:xfrm>
          <a:prstGeom prst="rect">
            <a:avLst/>
          </a:prstGeom>
        </p:spPr>
        <p:txBody>
          <a:bodyPr wrap="none">
            <a:spAutoFit/>
          </a:bodyPr>
          <a:lstStyle/>
          <a:p>
            <a:r>
              <a:rPr lang="en-IN" sz="1400" dirty="0" err="1" smtClean="0">
                <a:latin typeface="Arial Black" pitchFamily="34" charset="0"/>
              </a:rPr>
              <a:t>Pernem</a:t>
            </a:r>
            <a:r>
              <a:rPr lang="en-IN" sz="1400" dirty="0" smtClean="0">
                <a:latin typeface="Arial Black" pitchFamily="34" charset="0"/>
              </a:rPr>
              <a:t> – Goa                               </a:t>
            </a:r>
            <a:r>
              <a:rPr lang="en-IN" sz="1400" dirty="0" err="1" smtClean="0">
                <a:latin typeface="Arial Black" pitchFamily="34" charset="0"/>
              </a:rPr>
              <a:t>Bicholim</a:t>
            </a:r>
            <a:r>
              <a:rPr lang="en-IN" sz="1400" dirty="0" smtClean="0">
                <a:latin typeface="Arial Black" pitchFamily="34" charset="0"/>
              </a:rPr>
              <a:t> – Goa                             </a:t>
            </a:r>
            <a:r>
              <a:rPr lang="en-IN" sz="1400" dirty="0" err="1" smtClean="0">
                <a:latin typeface="Arial Black" pitchFamily="34" charset="0"/>
              </a:rPr>
              <a:t>Konem</a:t>
            </a:r>
            <a:r>
              <a:rPr lang="en-IN" sz="1400" dirty="0" smtClean="0">
                <a:latin typeface="Arial Black" pitchFamily="34" charset="0"/>
              </a:rPr>
              <a:t>- </a:t>
            </a:r>
            <a:r>
              <a:rPr lang="en-IN" sz="1400" dirty="0" err="1" smtClean="0">
                <a:latin typeface="Arial Black" pitchFamily="34" charset="0"/>
              </a:rPr>
              <a:t>Priol</a:t>
            </a:r>
            <a:endParaRPr lang="en-IN" sz="1400" dirty="0" smtClean="0">
              <a:latin typeface="Arial Black" pitchFamily="34" charset="0"/>
            </a:endParaRPr>
          </a:p>
          <a:p>
            <a:r>
              <a:rPr lang="en-IN" sz="1400" dirty="0">
                <a:latin typeface="Arial Black" pitchFamily="34" charset="0"/>
              </a:rPr>
              <a:t> </a:t>
            </a:r>
            <a:r>
              <a:rPr lang="en-IN" sz="1400" dirty="0" smtClean="0">
                <a:latin typeface="Arial Black" pitchFamily="34" charset="0"/>
              </a:rPr>
              <a:t>  July 2024                                        July 2024                                    July 2024</a:t>
            </a:r>
            <a:r>
              <a:rPr lang="en-IN" sz="1400" dirty="0" smtClean="0"/>
              <a:t> </a:t>
            </a:r>
            <a:endParaRPr lang="en-IN" sz="1400" dirty="0"/>
          </a:p>
        </p:txBody>
      </p:sp>
      <p:sp>
        <p:nvSpPr>
          <p:cNvPr id="5" name="Footer Placeholder 4"/>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12920205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279832" cy="990600"/>
          </a:xfrm>
        </p:spPr>
        <p:txBody>
          <a:bodyPr>
            <a:noAutofit/>
          </a:bodyPr>
          <a:lstStyle/>
          <a:p>
            <a:r>
              <a:rPr lang="en-IN" sz="3200" dirty="0">
                <a:solidFill>
                  <a:srgbClr val="FF0000"/>
                </a:solidFill>
                <a:latin typeface="Arial Black" pitchFamily="34" charset="0"/>
              </a:rPr>
              <a:t>Some major recent landslides </a:t>
            </a:r>
            <a:r>
              <a:rPr lang="en-IN" sz="3200" dirty="0">
                <a:solidFill>
                  <a:srgbClr val="002060"/>
                </a:solidFill>
                <a:latin typeface="Arial Black" pitchFamily="34" charset="0"/>
              </a:rPr>
              <a:t>– Goa</a:t>
            </a:r>
            <a:endParaRPr lang="en-IN" sz="3200" dirty="0">
              <a:solidFill>
                <a:srgbClr val="002060"/>
              </a:solidFill>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26</a:t>
            </a:fld>
            <a:endParaRPr lang="en-IN"/>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439" y="1628800"/>
            <a:ext cx="2287337" cy="2201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7080" y="1628800"/>
            <a:ext cx="2376264" cy="2201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2588" y="1628800"/>
            <a:ext cx="2515876" cy="2201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436502" y="3789040"/>
            <a:ext cx="7879914" cy="523220"/>
          </a:xfrm>
          <a:prstGeom prst="rect">
            <a:avLst/>
          </a:prstGeom>
        </p:spPr>
        <p:txBody>
          <a:bodyPr wrap="none">
            <a:spAutoFit/>
          </a:bodyPr>
          <a:lstStyle/>
          <a:p>
            <a:r>
              <a:rPr lang="en-IN" sz="1400" dirty="0" err="1" smtClean="0">
                <a:latin typeface="Arial Black" pitchFamily="34" charset="0"/>
              </a:rPr>
              <a:t>Kundai</a:t>
            </a:r>
            <a:r>
              <a:rPr lang="en-IN" sz="1400" dirty="0" smtClean="0">
                <a:latin typeface="Arial Black" pitchFamily="34" charset="0"/>
              </a:rPr>
              <a:t> – Goa                               Verna highway – Goa                Vasco-da-</a:t>
            </a:r>
            <a:r>
              <a:rPr lang="en-IN" sz="1400" dirty="0" err="1" smtClean="0">
                <a:latin typeface="Arial Black" pitchFamily="34" charset="0"/>
              </a:rPr>
              <a:t>gama</a:t>
            </a:r>
            <a:endParaRPr lang="en-IN" sz="1400" dirty="0" smtClean="0">
              <a:latin typeface="Arial Black" pitchFamily="34" charset="0"/>
            </a:endParaRPr>
          </a:p>
          <a:p>
            <a:r>
              <a:rPr lang="en-IN" sz="1400" dirty="0">
                <a:latin typeface="Arial Black" pitchFamily="34" charset="0"/>
              </a:rPr>
              <a:t> </a:t>
            </a:r>
            <a:r>
              <a:rPr lang="en-IN" sz="1400" dirty="0" smtClean="0">
                <a:latin typeface="Arial Black" pitchFamily="34" charset="0"/>
              </a:rPr>
              <a:t>  Aug 2024                                        July 2024                                    July 2024</a:t>
            </a:r>
            <a:r>
              <a:rPr lang="en-IN" sz="1400" dirty="0" smtClean="0"/>
              <a:t> </a:t>
            </a:r>
            <a:endParaRPr lang="en-IN" sz="1400" dirty="0"/>
          </a:p>
        </p:txBody>
      </p:sp>
      <p:pic>
        <p:nvPicPr>
          <p:cNvPr id="10" name="Picture 9"/>
          <p:cNvPicPr/>
          <p:nvPr/>
        </p:nvPicPr>
        <p:blipFill>
          <a:blip r:embed="rId5" cstate="print">
            <a:extLst>
              <a:ext uri="{28A0092B-C50C-407E-A947-70E740481C1C}">
                <a14:useLocalDpi xmlns:a14="http://schemas.microsoft.com/office/drawing/2010/main" val="0"/>
              </a:ext>
            </a:extLst>
          </a:blip>
          <a:stretch>
            <a:fillRect/>
          </a:stretch>
        </p:blipFill>
        <p:spPr>
          <a:xfrm>
            <a:off x="406267" y="4312260"/>
            <a:ext cx="2011680" cy="2269490"/>
          </a:xfrm>
          <a:prstGeom prst="rect">
            <a:avLst/>
          </a:prstGeom>
        </p:spPr>
      </p:pic>
      <p:pic>
        <p:nvPicPr>
          <p:cNvPr id="11" name="Picture 10"/>
          <p:cNvPicPr/>
          <p:nvPr/>
        </p:nvPicPr>
        <p:blipFill>
          <a:blip r:embed="rId6" cstate="print">
            <a:extLst>
              <a:ext uri="{28A0092B-C50C-407E-A947-70E740481C1C}">
                <a14:useLocalDpi xmlns:a14="http://schemas.microsoft.com/office/drawing/2010/main" val="0"/>
              </a:ext>
            </a:extLst>
          </a:blip>
          <a:stretch>
            <a:fillRect/>
          </a:stretch>
        </p:blipFill>
        <p:spPr>
          <a:xfrm>
            <a:off x="2555776" y="4312260"/>
            <a:ext cx="1798320" cy="2181149"/>
          </a:xfrm>
          <a:prstGeom prst="rect">
            <a:avLst/>
          </a:prstGeom>
        </p:spPr>
      </p:pic>
      <p:sp>
        <p:nvSpPr>
          <p:cNvPr id="3" name="Rectangle 2"/>
          <p:cNvSpPr/>
          <p:nvPr/>
        </p:nvSpPr>
        <p:spPr>
          <a:xfrm>
            <a:off x="971600" y="6493409"/>
            <a:ext cx="1055417" cy="338554"/>
          </a:xfrm>
          <a:prstGeom prst="rect">
            <a:avLst/>
          </a:prstGeom>
        </p:spPr>
        <p:txBody>
          <a:bodyPr wrap="none">
            <a:spAutoFit/>
          </a:bodyPr>
          <a:lstStyle/>
          <a:p>
            <a:r>
              <a:rPr lang="en-IN" sz="1600" dirty="0" err="1" smtClean="0">
                <a:latin typeface="Arial Black" pitchFamily="34" charset="0"/>
              </a:rPr>
              <a:t>Dhargal</a:t>
            </a:r>
            <a:endParaRPr lang="en-IN" sz="1600" dirty="0"/>
          </a:p>
        </p:txBody>
      </p:sp>
      <p:sp>
        <p:nvSpPr>
          <p:cNvPr id="6" name="Rectangle 5"/>
          <p:cNvSpPr/>
          <p:nvPr/>
        </p:nvSpPr>
        <p:spPr>
          <a:xfrm>
            <a:off x="2995595" y="6453336"/>
            <a:ext cx="856325" cy="338554"/>
          </a:xfrm>
          <a:prstGeom prst="rect">
            <a:avLst/>
          </a:prstGeom>
        </p:spPr>
        <p:txBody>
          <a:bodyPr wrap="none">
            <a:spAutoFit/>
          </a:bodyPr>
          <a:lstStyle/>
          <a:p>
            <a:r>
              <a:rPr lang="en-IN" sz="1600" dirty="0" err="1" smtClean="0">
                <a:latin typeface="Arial Black" pitchFamily="34" charset="0"/>
              </a:rPr>
              <a:t>Malpe</a:t>
            </a:r>
            <a:endParaRPr lang="en-IN" sz="1600" dirty="0"/>
          </a:p>
        </p:txBody>
      </p:sp>
      <p:pic>
        <p:nvPicPr>
          <p:cNvPr id="13" name="Picture 12"/>
          <p:cNvPicPr/>
          <p:nvPr/>
        </p:nvPicPr>
        <p:blipFill>
          <a:blip r:embed="rId7">
            <a:extLst>
              <a:ext uri="{28A0092B-C50C-407E-A947-70E740481C1C}">
                <a14:useLocalDpi xmlns:a14="http://schemas.microsoft.com/office/drawing/2010/main" val="0"/>
              </a:ext>
            </a:extLst>
          </a:blip>
          <a:srcRect/>
          <a:stretch>
            <a:fillRect/>
          </a:stretch>
        </p:blipFill>
        <p:spPr>
          <a:xfrm>
            <a:off x="4499992" y="4312260"/>
            <a:ext cx="1898015" cy="2141076"/>
          </a:xfrm>
          <a:prstGeom prst="rect">
            <a:avLst/>
          </a:prstGeom>
          <a:noFill/>
        </p:spPr>
      </p:pic>
      <p:pic>
        <p:nvPicPr>
          <p:cNvPr id="14" name="Picture 13"/>
          <p:cNvPicPr/>
          <p:nvPr/>
        </p:nvPicPr>
        <p:blipFill>
          <a:blip r:embed="rId8" cstate="print">
            <a:extLst>
              <a:ext uri="{28A0092B-C50C-407E-A947-70E740481C1C}">
                <a14:useLocalDpi xmlns:a14="http://schemas.microsoft.com/office/drawing/2010/main" val="0"/>
              </a:ext>
            </a:extLst>
          </a:blip>
          <a:srcRect r="42722"/>
          <a:stretch>
            <a:fillRect/>
          </a:stretch>
        </p:blipFill>
        <p:spPr>
          <a:xfrm>
            <a:off x="6933691" y="4424129"/>
            <a:ext cx="1818640" cy="2101215"/>
          </a:xfrm>
          <a:prstGeom prst="rect">
            <a:avLst/>
          </a:prstGeom>
          <a:ln>
            <a:noFill/>
          </a:ln>
        </p:spPr>
      </p:pic>
      <p:sp>
        <p:nvSpPr>
          <p:cNvPr id="7" name="Rectangle 6"/>
          <p:cNvSpPr/>
          <p:nvPr/>
        </p:nvSpPr>
        <p:spPr>
          <a:xfrm>
            <a:off x="5020402" y="6422558"/>
            <a:ext cx="718915" cy="338554"/>
          </a:xfrm>
          <a:prstGeom prst="rect">
            <a:avLst/>
          </a:prstGeom>
        </p:spPr>
        <p:txBody>
          <a:bodyPr wrap="none">
            <a:spAutoFit/>
          </a:bodyPr>
          <a:lstStyle/>
          <a:p>
            <a:r>
              <a:rPr lang="en-IN" sz="1600" dirty="0" err="1" smtClean="0">
                <a:latin typeface="Arial Black" pitchFamily="34" charset="0"/>
              </a:rPr>
              <a:t>Virdi</a:t>
            </a:r>
            <a:endParaRPr lang="en-IN" sz="1600" dirty="0"/>
          </a:p>
        </p:txBody>
      </p:sp>
      <p:sp>
        <p:nvSpPr>
          <p:cNvPr id="8" name="Rectangle 7"/>
          <p:cNvSpPr/>
          <p:nvPr/>
        </p:nvSpPr>
        <p:spPr>
          <a:xfrm>
            <a:off x="7236296" y="6437947"/>
            <a:ext cx="1162178" cy="338554"/>
          </a:xfrm>
          <a:prstGeom prst="rect">
            <a:avLst/>
          </a:prstGeom>
        </p:spPr>
        <p:txBody>
          <a:bodyPr wrap="none">
            <a:spAutoFit/>
          </a:bodyPr>
          <a:lstStyle/>
          <a:p>
            <a:r>
              <a:rPr lang="en-IN" sz="1600" dirty="0" err="1" smtClean="0">
                <a:latin typeface="Arial Black" pitchFamily="34" charset="0"/>
              </a:rPr>
              <a:t>Bicholim</a:t>
            </a:r>
            <a:endParaRPr lang="en-IN" sz="1600" dirty="0"/>
          </a:p>
        </p:txBody>
      </p:sp>
    </p:spTree>
    <p:extLst>
      <p:ext uri="{BB962C8B-B14F-4D97-AF65-F5344CB8AC3E}">
        <p14:creationId xmlns:p14="http://schemas.microsoft.com/office/powerpoint/2010/main" val="4904862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smtClean="0">
                <a:solidFill>
                  <a:srgbClr val="FF0000"/>
                </a:solidFill>
                <a:latin typeface="Arial Black" pitchFamily="34" charset="0"/>
              </a:rPr>
              <a:t>Mapping of recent </a:t>
            </a:r>
            <a:r>
              <a:rPr lang="en-IN" sz="3200" dirty="0">
                <a:solidFill>
                  <a:srgbClr val="FF0000"/>
                </a:solidFill>
                <a:latin typeface="Arial Black" pitchFamily="34" charset="0"/>
              </a:rPr>
              <a:t>landslides </a:t>
            </a:r>
            <a:r>
              <a:rPr lang="en-IN" sz="3200" dirty="0">
                <a:solidFill>
                  <a:srgbClr val="002060"/>
                </a:solidFill>
                <a:latin typeface="Arial Black" pitchFamily="34" charset="0"/>
              </a:rPr>
              <a:t>– Goa</a:t>
            </a:r>
            <a:endParaRPr lang="en-IN" sz="3200" dirty="0">
              <a:solidFill>
                <a:srgbClr val="002060"/>
              </a:solidFill>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27</a:t>
            </a:fld>
            <a:endParaRPr lang="en-IN"/>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72816"/>
            <a:ext cx="3544268" cy="3309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2783" y="1532442"/>
            <a:ext cx="5009697" cy="4632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ooter Placeholder 4"/>
          <p:cNvSpPr>
            <a:spLocks noGrp="1"/>
          </p:cNvSpPr>
          <p:nvPr>
            <p:ph type="ftr" sz="quarter" idx="11"/>
          </p:nvPr>
        </p:nvSpPr>
        <p:spPr/>
        <p:txBody>
          <a:bodyPr/>
          <a:lstStyle/>
          <a:p>
            <a:r>
              <a:rPr lang="en-IN" smtClean="0"/>
              <a:t>IGS GOA SYMPOSIUM ON LANDSLIDES MAY 2026</a:t>
            </a:r>
            <a:endParaRPr lang="en-IN"/>
          </a:p>
        </p:txBody>
      </p:sp>
      <p:sp>
        <p:nvSpPr>
          <p:cNvPr id="3" name="Rectangle 2"/>
          <p:cNvSpPr/>
          <p:nvPr/>
        </p:nvSpPr>
        <p:spPr>
          <a:xfrm>
            <a:off x="947139" y="4869160"/>
            <a:ext cx="3008901" cy="369332"/>
          </a:xfrm>
          <a:prstGeom prst="rect">
            <a:avLst/>
          </a:prstGeom>
        </p:spPr>
        <p:txBody>
          <a:bodyPr wrap="none">
            <a:spAutoFit/>
          </a:bodyPr>
          <a:lstStyle/>
          <a:p>
            <a:r>
              <a:rPr lang="en-US" b="1" dirty="0" err="1" smtClean="0"/>
              <a:t>Faldessai</a:t>
            </a:r>
            <a:r>
              <a:rPr lang="en-US" b="1" dirty="0" smtClean="0"/>
              <a:t> and Savoikar, 2019</a:t>
            </a:r>
            <a:endParaRPr lang="en-IN" b="1" dirty="0"/>
          </a:p>
        </p:txBody>
      </p:sp>
      <p:sp>
        <p:nvSpPr>
          <p:cNvPr id="6" name="Rectangle 5"/>
          <p:cNvSpPr/>
          <p:nvPr/>
        </p:nvSpPr>
        <p:spPr>
          <a:xfrm>
            <a:off x="4021291" y="5812196"/>
            <a:ext cx="1774845" cy="369332"/>
          </a:xfrm>
          <a:prstGeom prst="rect">
            <a:avLst/>
          </a:prstGeom>
        </p:spPr>
        <p:txBody>
          <a:bodyPr wrap="none">
            <a:spAutoFit/>
          </a:bodyPr>
          <a:lstStyle/>
          <a:p>
            <a:r>
              <a:rPr lang="en-US" b="1" dirty="0" smtClean="0"/>
              <a:t>Naik </a:t>
            </a:r>
            <a:r>
              <a:rPr lang="en-US" b="1" dirty="0"/>
              <a:t>et al., </a:t>
            </a:r>
            <a:r>
              <a:rPr lang="en-US" b="1" dirty="0" smtClean="0"/>
              <a:t>2024</a:t>
            </a:r>
            <a:endParaRPr lang="en-IN" b="1" dirty="0"/>
          </a:p>
        </p:txBody>
      </p:sp>
    </p:spTree>
    <p:extLst>
      <p:ext uri="{BB962C8B-B14F-4D97-AF65-F5344CB8AC3E}">
        <p14:creationId xmlns:p14="http://schemas.microsoft.com/office/powerpoint/2010/main" val="10677105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3200" dirty="0" smtClean="0">
                <a:solidFill>
                  <a:srgbClr val="FF0000"/>
                </a:solidFill>
                <a:latin typeface="Arial Black" pitchFamily="34" charset="0"/>
              </a:rPr>
              <a:t>Lessons learnt from recent landslides</a:t>
            </a:r>
            <a:endParaRPr lang="en-IN" sz="3200"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28</a:t>
            </a:fld>
            <a:endParaRPr lang="en-IN"/>
          </a:p>
        </p:txBody>
      </p:sp>
      <p:sp>
        <p:nvSpPr>
          <p:cNvPr id="5" name="Content Placeholder 4"/>
          <p:cNvSpPr>
            <a:spLocks noGrp="1"/>
          </p:cNvSpPr>
          <p:nvPr>
            <p:ph sz="quarter" idx="1"/>
          </p:nvPr>
        </p:nvSpPr>
        <p:spPr>
          <a:xfrm>
            <a:off x="539552" y="2132856"/>
            <a:ext cx="8153400" cy="3124944"/>
          </a:xfrm>
          <a:solidFill>
            <a:schemeClr val="accent1">
              <a:lumMod val="40000"/>
              <a:lumOff val="60000"/>
            </a:schemeClr>
          </a:solidFill>
        </p:spPr>
        <p:txBody>
          <a:bodyPr/>
          <a:lstStyle/>
          <a:p>
            <a:pPr>
              <a:lnSpc>
                <a:spcPct val="150000"/>
              </a:lnSpc>
            </a:pPr>
            <a:r>
              <a:rPr lang="en-IN" sz="1600" dirty="0" smtClean="0">
                <a:latin typeface="Arial Black" pitchFamily="34" charset="0"/>
              </a:rPr>
              <a:t>Role </a:t>
            </a:r>
            <a:r>
              <a:rPr lang="en-IN" sz="1600" dirty="0">
                <a:latin typeface="Arial Black" pitchFamily="34" charset="0"/>
              </a:rPr>
              <a:t>of the climate crisis and change in land-use patterns over the years as trigger to the </a:t>
            </a:r>
            <a:r>
              <a:rPr lang="en-IN" sz="1600" dirty="0" smtClean="0">
                <a:latin typeface="Arial Black" pitchFamily="34" charset="0"/>
              </a:rPr>
              <a:t>landslide</a:t>
            </a:r>
          </a:p>
          <a:p>
            <a:pPr>
              <a:lnSpc>
                <a:spcPct val="150000"/>
              </a:lnSpc>
            </a:pPr>
            <a:r>
              <a:rPr lang="en-IN" sz="1600" dirty="0">
                <a:latin typeface="Arial Black" pitchFamily="34" charset="0"/>
              </a:rPr>
              <a:t>Extreme </a:t>
            </a:r>
            <a:r>
              <a:rPr lang="en-IN" sz="1600" dirty="0" smtClean="0">
                <a:latin typeface="Arial Black" pitchFamily="34" charset="0"/>
              </a:rPr>
              <a:t>rainfall pattern</a:t>
            </a:r>
          </a:p>
          <a:p>
            <a:pPr>
              <a:lnSpc>
                <a:spcPct val="150000"/>
              </a:lnSpc>
            </a:pPr>
            <a:r>
              <a:rPr lang="en-IN" sz="1600" dirty="0" smtClean="0">
                <a:latin typeface="Arial Black" pitchFamily="34" charset="0"/>
              </a:rPr>
              <a:t>Rampant cutting of hills for roads &amp; other development projects</a:t>
            </a:r>
          </a:p>
          <a:p>
            <a:pPr>
              <a:lnSpc>
                <a:spcPct val="150000"/>
              </a:lnSpc>
            </a:pPr>
            <a:r>
              <a:rPr lang="en-IN" sz="1600" dirty="0" smtClean="0">
                <a:latin typeface="Arial Black" pitchFamily="34" charset="0"/>
              </a:rPr>
              <a:t>Deforestation</a:t>
            </a:r>
          </a:p>
          <a:p>
            <a:pPr>
              <a:lnSpc>
                <a:spcPct val="150000"/>
              </a:lnSpc>
            </a:pPr>
            <a:r>
              <a:rPr lang="en-IN" sz="1600" dirty="0" smtClean="0">
                <a:latin typeface="Arial Black" pitchFamily="34" charset="0"/>
              </a:rPr>
              <a:t>Changing the drainage pattern</a:t>
            </a:r>
          </a:p>
          <a:p>
            <a:pPr>
              <a:lnSpc>
                <a:spcPct val="150000"/>
              </a:lnSpc>
            </a:pPr>
            <a:r>
              <a:rPr lang="en-IN" sz="1600" dirty="0" smtClean="0">
                <a:latin typeface="Arial Black" pitchFamily="34" charset="0"/>
              </a:rPr>
              <a:t>Nature of the soil/rock</a:t>
            </a:r>
            <a:endParaRPr lang="en-IN" dirty="0"/>
          </a:p>
        </p:txBody>
      </p:sp>
      <p:sp>
        <p:nvSpPr>
          <p:cNvPr id="6" name="Footer Placeholder 5"/>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12171619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IN" sz="3200" b="1" dirty="0">
                <a:solidFill>
                  <a:srgbClr val="FF0000"/>
                </a:solidFill>
                <a:latin typeface="Arial Black" pitchFamily="34" charset="0"/>
              </a:rPr>
              <a:t>Landslide </a:t>
            </a:r>
            <a:r>
              <a:rPr lang="en-IN" sz="3200" b="1" dirty="0" smtClean="0">
                <a:solidFill>
                  <a:srgbClr val="FF0000"/>
                </a:solidFill>
                <a:latin typeface="Arial Black" pitchFamily="34" charset="0"/>
              </a:rPr>
              <a:t>hazard </a:t>
            </a:r>
            <a:r>
              <a:rPr lang="en-IN" sz="3200" b="1" dirty="0">
                <a:solidFill>
                  <a:srgbClr val="FF0000"/>
                </a:solidFill>
                <a:latin typeface="Arial Black" pitchFamily="34" charset="0"/>
              </a:rPr>
              <a:t>mitigation</a:t>
            </a:r>
            <a:r>
              <a:rPr lang="en-IN" sz="3200" dirty="0">
                <a:solidFill>
                  <a:srgbClr val="FF0000"/>
                </a:solidFill>
                <a:latin typeface="Arial Black" pitchFamily="34" charset="0"/>
              </a:rPr>
              <a:t/>
            </a:r>
            <a:br>
              <a:rPr lang="en-IN" sz="3200" dirty="0">
                <a:solidFill>
                  <a:srgbClr val="FF0000"/>
                </a:solidFill>
                <a:latin typeface="Arial Black" pitchFamily="34" charset="0"/>
              </a:rPr>
            </a:br>
            <a:endParaRPr lang="en-IN" sz="3200"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29</a:t>
            </a:fld>
            <a:endParaRPr lang="en-IN"/>
          </a:p>
        </p:txBody>
      </p:sp>
      <p:sp>
        <p:nvSpPr>
          <p:cNvPr id="2" name="Content Placeholder 1"/>
          <p:cNvSpPr>
            <a:spLocks noGrp="1"/>
          </p:cNvSpPr>
          <p:nvPr>
            <p:ph sz="quarter" idx="1"/>
          </p:nvPr>
        </p:nvSpPr>
        <p:spPr>
          <a:xfrm>
            <a:off x="467544" y="1772816"/>
            <a:ext cx="8280920" cy="4464496"/>
          </a:xfrm>
          <a:solidFill>
            <a:schemeClr val="accent3">
              <a:lumMod val="40000"/>
              <a:lumOff val="60000"/>
            </a:schemeClr>
          </a:solidFill>
        </p:spPr>
        <p:txBody>
          <a:bodyPr>
            <a:normAutofit fontScale="92500" lnSpcReduction="20000"/>
          </a:bodyPr>
          <a:lstStyle/>
          <a:p>
            <a:pPr marL="0" indent="0" algn="just">
              <a:buNone/>
            </a:pPr>
            <a:r>
              <a:rPr lang="en-IN" sz="1700" b="1" dirty="0" smtClean="0">
                <a:solidFill>
                  <a:schemeClr val="tx1"/>
                </a:solidFill>
                <a:latin typeface="Arial "/>
              </a:rPr>
              <a:t>Mitigation – reducing the effect or impact of disaster.</a:t>
            </a:r>
          </a:p>
          <a:p>
            <a:pPr marL="0" indent="0" algn="just">
              <a:buNone/>
            </a:pPr>
            <a:endParaRPr lang="en-IN" sz="800" b="1" dirty="0">
              <a:solidFill>
                <a:srgbClr val="FF0000"/>
              </a:solidFill>
              <a:latin typeface="Arial "/>
            </a:endParaRPr>
          </a:p>
          <a:p>
            <a:pPr marL="0" indent="0" algn="just">
              <a:lnSpc>
                <a:spcPct val="130000"/>
              </a:lnSpc>
              <a:buNone/>
            </a:pPr>
            <a:r>
              <a:rPr lang="en-IN" sz="1700" b="1" dirty="0" smtClean="0">
                <a:solidFill>
                  <a:srgbClr val="FF0000"/>
                </a:solidFill>
                <a:latin typeface="Arial "/>
              </a:rPr>
              <a:t>1. Landslide </a:t>
            </a:r>
            <a:r>
              <a:rPr lang="en-IN" sz="1700" b="1" dirty="0">
                <a:solidFill>
                  <a:srgbClr val="FF0000"/>
                </a:solidFill>
                <a:latin typeface="Arial "/>
              </a:rPr>
              <a:t>hazard </a:t>
            </a:r>
            <a:r>
              <a:rPr lang="en-IN" sz="1700" b="1" dirty="0" smtClean="0">
                <a:solidFill>
                  <a:srgbClr val="FF0000"/>
                </a:solidFill>
                <a:latin typeface="Arial "/>
              </a:rPr>
              <a:t>mapping - </a:t>
            </a:r>
            <a:r>
              <a:rPr lang="en-IN" sz="1700" b="1" dirty="0">
                <a:latin typeface="Arial "/>
              </a:rPr>
              <a:t>assessment of the susceptibility of the terrain for a slope </a:t>
            </a:r>
            <a:r>
              <a:rPr lang="en-IN" sz="1700" b="1" dirty="0" smtClean="0">
                <a:latin typeface="Arial "/>
              </a:rPr>
              <a:t>failure; determining soil-water characteristic curves (SWCC), rainfall threshold.</a:t>
            </a:r>
          </a:p>
          <a:p>
            <a:pPr marL="0" indent="0" algn="just">
              <a:buNone/>
            </a:pPr>
            <a:endParaRPr lang="en-IN" sz="500" b="1" dirty="0" smtClean="0">
              <a:solidFill>
                <a:schemeClr val="tx1"/>
              </a:solidFill>
              <a:latin typeface="Arial "/>
            </a:endParaRPr>
          </a:p>
          <a:p>
            <a:pPr marL="0" indent="0" algn="just">
              <a:lnSpc>
                <a:spcPct val="130000"/>
              </a:lnSpc>
              <a:buNone/>
            </a:pPr>
            <a:r>
              <a:rPr lang="en-IN" sz="1700" b="1" dirty="0" smtClean="0">
                <a:solidFill>
                  <a:srgbClr val="FF0000"/>
                </a:solidFill>
                <a:latin typeface="Arial "/>
              </a:rPr>
              <a:t>2. Land use - </a:t>
            </a:r>
            <a:r>
              <a:rPr lang="en-IN" sz="1700" b="1" dirty="0">
                <a:latin typeface="Arial "/>
              </a:rPr>
              <a:t>afforestation, proper study before development activity,  no blockage of existing drainage, relocation of  settlements, etc.</a:t>
            </a:r>
            <a:endParaRPr lang="en-IN" sz="1700" b="1" dirty="0" smtClean="0">
              <a:solidFill>
                <a:schemeClr val="tx1"/>
              </a:solidFill>
              <a:latin typeface="Arial "/>
            </a:endParaRPr>
          </a:p>
          <a:p>
            <a:pPr marL="0" indent="0" algn="just">
              <a:lnSpc>
                <a:spcPct val="130000"/>
              </a:lnSpc>
              <a:buNone/>
            </a:pPr>
            <a:endParaRPr lang="en-IN" sz="500" b="1" dirty="0" smtClean="0">
              <a:solidFill>
                <a:srgbClr val="FF0000"/>
              </a:solidFill>
              <a:latin typeface="Arial "/>
            </a:endParaRPr>
          </a:p>
          <a:p>
            <a:pPr marL="0" indent="0" algn="just">
              <a:lnSpc>
                <a:spcPct val="120000"/>
              </a:lnSpc>
              <a:buNone/>
            </a:pPr>
            <a:r>
              <a:rPr lang="en-IN" sz="1700" b="1" dirty="0" smtClean="0">
                <a:solidFill>
                  <a:srgbClr val="FF0000"/>
                </a:solidFill>
                <a:latin typeface="Arial "/>
              </a:rPr>
              <a:t>3. Increase vegetation cover - </a:t>
            </a:r>
            <a:r>
              <a:rPr lang="en-IN" sz="1700" b="1" dirty="0">
                <a:latin typeface="Arial "/>
              </a:rPr>
              <a:t>to arrest landslides by binding top layer of soil with layers below.</a:t>
            </a:r>
            <a:endParaRPr lang="en-IN" sz="1700" b="1" dirty="0" smtClean="0">
              <a:solidFill>
                <a:schemeClr val="tx1"/>
              </a:solidFill>
              <a:latin typeface="Arial "/>
            </a:endParaRPr>
          </a:p>
          <a:p>
            <a:pPr marL="0" indent="0" algn="just">
              <a:buNone/>
            </a:pPr>
            <a:endParaRPr lang="en-IN" sz="500" b="1" dirty="0">
              <a:latin typeface="Arial "/>
            </a:endParaRPr>
          </a:p>
          <a:p>
            <a:pPr marL="0" indent="0" algn="just">
              <a:buNone/>
            </a:pPr>
            <a:r>
              <a:rPr lang="en-IN" sz="1700" b="1" dirty="0" smtClean="0">
                <a:solidFill>
                  <a:srgbClr val="FF0000"/>
                </a:solidFill>
                <a:latin typeface="Arial "/>
              </a:rPr>
              <a:t>4. Implementation of surface drainage - </a:t>
            </a:r>
            <a:r>
              <a:rPr lang="en-IN" sz="1700" b="1" dirty="0">
                <a:latin typeface="Arial "/>
              </a:rPr>
              <a:t>control works, use of </a:t>
            </a:r>
            <a:r>
              <a:rPr lang="en-IN" sz="1700" b="1" dirty="0" smtClean="0">
                <a:latin typeface="Arial "/>
              </a:rPr>
              <a:t>geotextiles</a:t>
            </a:r>
          </a:p>
          <a:p>
            <a:pPr marL="0" indent="0" algn="just">
              <a:buNone/>
            </a:pPr>
            <a:endParaRPr lang="en-IN" sz="1700" b="1" dirty="0">
              <a:latin typeface="Arial "/>
            </a:endParaRPr>
          </a:p>
          <a:p>
            <a:pPr marL="0" indent="0" algn="just">
              <a:lnSpc>
                <a:spcPct val="120000"/>
              </a:lnSpc>
              <a:buNone/>
            </a:pPr>
            <a:r>
              <a:rPr lang="en-IN" sz="1700" b="1" dirty="0" smtClean="0">
                <a:solidFill>
                  <a:srgbClr val="FF0000"/>
                </a:solidFill>
                <a:latin typeface="Arial "/>
              </a:rPr>
              <a:t>5. Construction of retaining structures - </a:t>
            </a:r>
            <a:r>
              <a:rPr lang="en-IN" sz="1700" b="1" dirty="0">
                <a:latin typeface="Arial "/>
              </a:rPr>
              <a:t>use of </a:t>
            </a:r>
            <a:r>
              <a:rPr lang="en-IN" sz="1700" b="1" dirty="0" err="1">
                <a:latin typeface="Arial "/>
              </a:rPr>
              <a:t>micropiles</a:t>
            </a:r>
            <a:r>
              <a:rPr lang="en-IN" sz="1700" b="1" dirty="0">
                <a:latin typeface="Arial "/>
              </a:rPr>
              <a:t>, </a:t>
            </a:r>
            <a:r>
              <a:rPr lang="en-IN" sz="1700" b="1" dirty="0" smtClean="0">
                <a:latin typeface="Arial "/>
              </a:rPr>
              <a:t>soil nailing, grouting </a:t>
            </a:r>
            <a:r>
              <a:rPr lang="en-IN" sz="1700" b="1" dirty="0">
                <a:latin typeface="Arial "/>
              </a:rPr>
              <a:t>to improve shear strength of soil and decrease permeability, protection or </a:t>
            </a:r>
            <a:r>
              <a:rPr lang="en-IN" sz="1700" b="1" dirty="0" err="1">
                <a:latin typeface="Arial "/>
              </a:rPr>
              <a:t>rockfall</a:t>
            </a:r>
            <a:r>
              <a:rPr lang="en-IN" sz="1700" b="1" dirty="0">
                <a:latin typeface="Arial "/>
              </a:rPr>
              <a:t> (nets), providing mudflow barriers, slope stability measures.</a:t>
            </a:r>
            <a:endParaRPr lang="en-IN" sz="1700" b="1" dirty="0">
              <a:solidFill>
                <a:srgbClr val="FF0000"/>
              </a:solidFill>
              <a:latin typeface="Arial "/>
            </a:endParaRPr>
          </a:p>
          <a:p>
            <a:pPr marL="0" indent="0" algn="just">
              <a:buNone/>
            </a:pPr>
            <a:endParaRPr lang="en-IN" sz="1700" b="1" dirty="0">
              <a:solidFill>
                <a:srgbClr val="FF0000"/>
              </a:solidFill>
              <a:latin typeface="Arial "/>
            </a:endParaRPr>
          </a:p>
        </p:txBody>
      </p:sp>
      <p:sp>
        <p:nvSpPr>
          <p:cNvPr id="6" name="Footer Placeholder 5"/>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553461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IN" sz="3200" b="1" dirty="0" smtClean="0">
                <a:solidFill>
                  <a:srgbClr val="FF0000"/>
                </a:solidFill>
                <a:latin typeface="Arial Black" pitchFamily="34" charset="0"/>
              </a:rPr>
              <a:t/>
            </a:r>
            <a:br>
              <a:rPr lang="en-IN" sz="3200" b="1" dirty="0" smtClean="0">
                <a:solidFill>
                  <a:srgbClr val="FF0000"/>
                </a:solidFill>
                <a:latin typeface="Arial Black" pitchFamily="34" charset="0"/>
              </a:rPr>
            </a:br>
            <a:r>
              <a:rPr lang="en-IN" sz="3200" b="1" dirty="0" smtClean="0">
                <a:solidFill>
                  <a:srgbClr val="FF0000"/>
                </a:solidFill>
                <a:latin typeface="Arial Black" pitchFamily="34" charset="0"/>
              </a:rPr>
              <a:t>Landslides </a:t>
            </a:r>
            <a:r>
              <a:rPr lang="en-IN" sz="3200" b="1" dirty="0" smtClean="0">
                <a:solidFill>
                  <a:srgbClr val="002060"/>
                </a:solidFill>
                <a:latin typeface="Arial Black" pitchFamily="34" charset="0"/>
              </a:rPr>
              <a:t>- Types</a:t>
            </a:r>
            <a:r>
              <a:rPr lang="en-IN" sz="3200" dirty="0">
                <a:solidFill>
                  <a:srgbClr val="FF0000"/>
                </a:solidFill>
                <a:latin typeface="Arial Black" pitchFamily="34" charset="0"/>
              </a:rPr>
              <a:t/>
            </a:r>
            <a:br>
              <a:rPr lang="en-IN" sz="3200" dirty="0">
                <a:solidFill>
                  <a:srgbClr val="FF0000"/>
                </a:solidFill>
                <a:latin typeface="Arial Black" pitchFamily="34" charset="0"/>
              </a:rPr>
            </a:br>
            <a:r>
              <a:rPr lang="en-IN" sz="3200" dirty="0" smtClean="0">
                <a:latin typeface="Arial Black" pitchFamily="34" charset="0"/>
              </a:rPr>
              <a:t/>
            </a:r>
            <a:br>
              <a:rPr lang="en-IN" sz="3200" dirty="0" smtClean="0">
                <a:latin typeface="Arial Black" pitchFamily="34" charset="0"/>
              </a:rPr>
            </a:br>
            <a:endParaRPr lang="en-IN" sz="3200" dirty="0">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3</a:t>
            </a:fld>
            <a:endParaRPr lang="en-IN"/>
          </a:p>
        </p:txBody>
      </p:sp>
      <p:pic>
        <p:nvPicPr>
          <p:cNvPr id="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213" y="1628800"/>
            <a:ext cx="7804235"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a:xfrm>
            <a:off x="609600" y="6376243"/>
            <a:ext cx="5421083" cy="365125"/>
          </a:xfrm>
        </p:spPr>
        <p:txBody>
          <a:bodyPr/>
          <a:lstStyle/>
          <a:p>
            <a:r>
              <a:rPr lang="en-IN" dirty="0" smtClean="0"/>
              <a:t>IGS GOA SYMPOSIUM ON LANDSLIDES MAY 2026</a:t>
            </a:r>
            <a:endParaRPr lang="en-IN" dirty="0"/>
          </a:p>
        </p:txBody>
      </p:sp>
    </p:spTree>
    <p:extLst>
      <p:ext uri="{BB962C8B-B14F-4D97-AF65-F5344CB8AC3E}">
        <p14:creationId xmlns:p14="http://schemas.microsoft.com/office/powerpoint/2010/main" val="34970728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28600"/>
            <a:ext cx="8964488" cy="990600"/>
          </a:xfrm>
        </p:spPr>
        <p:txBody>
          <a:bodyPr>
            <a:noAutofit/>
          </a:bodyPr>
          <a:lstStyle/>
          <a:p>
            <a:r>
              <a:rPr lang="en-IN" sz="3100" dirty="0">
                <a:solidFill>
                  <a:srgbClr val="FF0000"/>
                </a:solidFill>
                <a:latin typeface="Arial Black" pitchFamily="34" charset="0"/>
              </a:rPr>
              <a:t>Soil-Water Characteristic </a:t>
            </a:r>
            <a:r>
              <a:rPr lang="en-IN" sz="3100" dirty="0" smtClean="0">
                <a:solidFill>
                  <a:srgbClr val="FF0000"/>
                </a:solidFill>
                <a:latin typeface="Arial Black" pitchFamily="34" charset="0"/>
              </a:rPr>
              <a:t>Curves (</a:t>
            </a:r>
            <a:r>
              <a:rPr lang="en-IN" sz="3100" dirty="0">
                <a:solidFill>
                  <a:srgbClr val="FF0000"/>
                </a:solidFill>
                <a:latin typeface="Arial Black" pitchFamily="34" charset="0"/>
              </a:rPr>
              <a:t>SWCC)</a:t>
            </a:r>
            <a:endParaRPr lang="en-IN" sz="3100" dirty="0"/>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30</a:t>
            </a:fld>
            <a:endParaRPr lang="en-IN"/>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5644" y="2276872"/>
            <a:ext cx="5310852" cy="3778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139952" y="6091557"/>
            <a:ext cx="4572000" cy="523220"/>
          </a:xfrm>
          <a:prstGeom prst="rect">
            <a:avLst/>
          </a:prstGeom>
        </p:spPr>
        <p:txBody>
          <a:bodyPr>
            <a:spAutoFit/>
          </a:bodyPr>
          <a:lstStyle/>
          <a:p>
            <a:r>
              <a:rPr lang="en-IN" sz="1400" dirty="0">
                <a:solidFill>
                  <a:srgbClr val="0070C0"/>
                </a:solidFill>
                <a:latin typeface="Arial Black" pitchFamily="34" charset="0"/>
              </a:rPr>
              <a:t>Different zones of de-saturation in SWCC (</a:t>
            </a:r>
            <a:r>
              <a:rPr lang="en-IN" sz="1400" dirty="0" err="1">
                <a:solidFill>
                  <a:srgbClr val="0070C0"/>
                </a:solidFill>
                <a:latin typeface="Arial Black" pitchFamily="34" charset="0"/>
              </a:rPr>
              <a:t>Fredlund</a:t>
            </a:r>
            <a:r>
              <a:rPr lang="en-IN" sz="1400" dirty="0">
                <a:solidFill>
                  <a:srgbClr val="0070C0"/>
                </a:solidFill>
                <a:latin typeface="Arial Black" pitchFamily="34" charset="0"/>
              </a:rPr>
              <a:t>, 2006)</a:t>
            </a:r>
            <a:endParaRPr lang="en-IN" sz="1400" dirty="0">
              <a:solidFill>
                <a:srgbClr val="0070C0"/>
              </a:solidFill>
            </a:endParaRPr>
          </a:p>
        </p:txBody>
      </p:sp>
      <p:sp>
        <p:nvSpPr>
          <p:cNvPr id="9" name="Rectangle 8"/>
          <p:cNvSpPr/>
          <p:nvPr/>
        </p:nvSpPr>
        <p:spPr>
          <a:xfrm>
            <a:off x="323528" y="1611308"/>
            <a:ext cx="8208912" cy="523220"/>
          </a:xfrm>
          <a:prstGeom prst="rect">
            <a:avLst/>
          </a:prstGeom>
          <a:solidFill>
            <a:schemeClr val="accent1">
              <a:lumMod val="40000"/>
              <a:lumOff val="60000"/>
            </a:schemeClr>
          </a:solidFill>
        </p:spPr>
        <p:txBody>
          <a:bodyPr wrap="square">
            <a:spAutoFit/>
          </a:bodyPr>
          <a:lstStyle/>
          <a:p>
            <a:pPr algn="just"/>
            <a:r>
              <a:rPr lang="en-IN" sz="1400" b="1" dirty="0">
                <a:solidFill>
                  <a:srgbClr val="0070C0"/>
                </a:solidFill>
                <a:latin typeface="Arial Black" pitchFamily="34" charset="0"/>
              </a:rPr>
              <a:t>SWCC are used to illustrate the engineering behaviour of unsaturated soils, their strength, flow and volume change. </a:t>
            </a:r>
            <a:endParaRPr lang="en-IN" sz="1400" b="1" dirty="0">
              <a:latin typeface="Arial Black" pitchFamily="34" charset="0"/>
            </a:endParaRPr>
          </a:p>
        </p:txBody>
      </p:sp>
      <p:sp>
        <p:nvSpPr>
          <p:cNvPr id="10" name="Rectangle 9"/>
          <p:cNvSpPr/>
          <p:nvPr/>
        </p:nvSpPr>
        <p:spPr>
          <a:xfrm>
            <a:off x="323528" y="2276872"/>
            <a:ext cx="2976623" cy="2139047"/>
          </a:xfrm>
          <a:prstGeom prst="rect">
            <a:avLst/>
          </a:prstGeom>
          <a:solidFill>
            <a:schemeClr val="accent3">
              <a:lumMod val="40000"/>
              <a:lumOff val="60000"/>
            </a:schemeClr>
          </a:solidFill>
        </p:spPr>
        <p:txBody>
          <a:bodyPr wrap="square">
            <a:spAutoFit/>
          </a:bodyPr>
          <a:lstStyle/>
          <a:p>
            <a:pPr algn="just"/>
            <a:r>
              <a:rPr lang="en-IN" sz="1400" dirty="0">
                <a:solidFill>
                  <a:srgbClr val="002060"/>
                </a:solidFill>
                <a:latin typeface="Arial Black" pitchFamily="34" charset="0"/>
              </a:rPr>
              <a:t>Matric suction influences the behaviour of unsaturated  soils in both terms of shear strength and permeability. </a:t>
            </a:r>
          </a:p>
          <a:p>
            <a:pPr algn="just"/>
            <a:endParaRPr lang="en-IN" sz="700" dirty="0">
              <a:latin typeface="Arial Black" pitchFamily="34" charset="0"/>
            </a:endParaRPr>
          </a:p>
          <a:p>
            <a:pPr algn="just"/>
            <a:r>
              <a:rPr lang="en-IN" sz="1400" dirty="0">
                <a:latin typeface="Arial Black" pitchFamily="34" charset="0"/>
              </a:rPr>
              <a:t>Determine the hydraulic and mechanical behaviour of unsaturated </a:t>
            </a:r>
            <a:r>
              <a:rPr lang="en-IN" sz="1400" b="1" dirty="0">
                <a:latin typeface="Arial Black" pitchFamily="34" charset="0"/>
              </a:rPr>
              <a:t>soils</a:t>
            </a:r>
            <a:r>
              <a:rPr lang="en-IN" sz="1400" dirty="0">
                <a:latin typeface="Arial Black" pitchFamily="34" charset="0"/>
              </a:rPr>
              <a:t> and to predict </a:t>
            </a:r>
            <a:r>
              <a:rPr lang="en-IN" sz="1400" b="1" dirty="0">
                <a:latin typeface="Arial Black" pitchFamily="34" charset="0"/>
              </a:rPr>
              <a:t>soil water</a:t>
            </a:r>
            <a:r>
              <a:rPr lang="en-IN" sz="1400" dirty="0">
                <a:latin typeface="Arial Black" pitchFamily="34" charset="0"/>
              </a:rPr>
              <a:t> storage</a:t>
            </a:r>
            <a:endParaRPr lang="en-IN" sz="1400" dirty="0"/>
          </a:p>
        </p:txBody>
      </p:sp>
      <p:sp>
        <p:nvSpPr>
          <p:cNvPr id="11" name="Rectangle 10"/>
          <p:cNvSpPr/>
          <p:nvPr/>
        </p:nvSpPr>
        <p:spPr>
          <a:xfrm>
            <a:off x="201823" y="6245134"/>
            <a:ext cx="3111878" cy="307777"/>
          </a:xfrm>
          <a:prstGeom prst="rect">
            <a:avLst/>
          </a:prstGeom>
        </p:spPr>
        <p:txBody>
          <a:bodyPr wrap="none">
            <a:spAutoFit/>
          </a:bodyPr>
          <a:lstStyle/>
          <a:p>
            <a:r>
              <a:rPr lang="en-IN" sz="1400" dirty="0">
                <a:solidFill>
                  <a:srgbClr val="FF0000"/>
                </a:solidFill>
                <a:latin typeface="Arial Black" pitchFamily="34" charset="0"/>
              </a:rPr>
              <a:t>van </a:t>
            </a:r>
            <a:r>
              <a:rPr lang="en-IN" sz="1400" dirty="0" err="1">
                <a:solidFill>
                  <a:srgbClr val="FF0000"/>
                </a:solidFill>
                <a:latin typeface="Arial Black" pitchFamily="34" charset="0"/>
              </a:rPr>
              <a:t>Genuchten-Mualen</a:t>
            </a:r>
            <a:r>
              <a:rPr lang="en-IN" sz="1400" dirty="0">
                <a:solidFill>
                  <a:srgbClr val="FF0000"/>
                </a:solidFill>
                <a:latin typeface="Arial Black" pitchFamily="34" charset="0"/>
              </a:rPr>
              <a:t> (1980)</a:t>
            </a: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40" y="5051238"/>
            <a:ext cx="4068412" cy="1258082"/>
          </a:xfrm>
          <a:prstGeom prst="rect">
            <a:avLst/>
          </a:prstGeom>
          <a:solidFill>
            <a:srgbClr val="92D050"/>
          </a:solidFill>
          <a:ln>
            <a:noFill/>
          </a:ln>
          <a:effectLst/>
        </p:spPr>
      </p:pic>
      <p:sp>
        <p:nvSpPr>
          <p:cNvPr id="5" name="Footer Placeholder 4"/>
          <p:cNvSpPr>
            <a:spLocks noGrp="1"/>
          </p:cNvSpPr>
          <p:nvPr>
            <p:ph type="ftr" sz="quarter" idx="11"/>
          </p:nvPr>
        </p:nvSpPr>
        <p:spPr>
          <a:xfrm>
            <a:off x="609600" y="6592267"/>
            <a:ext cx="5421083" cy="365125"/>
          </a:xfrm>
        </p:spPr>
        <p:txBody>
          <a:bodyPr/>
          <a:lstStyle/>
          <a:p>
            <a:r>
              <a:rPr lang="en-IN" smtClean="0"/>
              <a:t>IGS GOA SYMPOSIUM ON LANDSLIDES MAY 2026</a:t>
            </a:r>
            <a:endParaRPr lang="en-IN" dirty="0"/>
          </a:p>
        </p:txBody>
      </p:sp>
    </p:spTree>
    <p:extLst>
      <p:ext uri="{BB962C8B-B14F-4D97-AF65-F5344CB8AC3E}">
        <p14:creationId xmlns:p14="http://schemas.microsoft.com/office/powerpoint/2010/main" val="5510778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28600"/>
            <a:ext cx="8496944" cy="990600"/>
          </a:xfrm>
        </p:spPr>
        <p:txBody>
          <a:bodyPr>
            <a:normAutofit fontScale="90000"/>
          </a:bodyPr>
          <a:lstStyle/>
          <a:p>
            <a:r>
              <a:rPr lang="en-IN" sz="3200" dirty="0" smtClean="0">
                <a:solidFill>
                  <a:srgbClr val="FF0000"/>
                </a:solidFill>
                <a:latin typeface="Arial Black" pitchFamily="34" charset="0"/>
              </a:rPr>
              <a:t>Soil-Water Characteristic Curves (SWCC)</a:t>
            </a:r>
            <a:endParaRPr lang="en-IN" sz="3200"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31</a:t>
            </a:fld>
            <a:endParaRPr lang="en-IN"/>
          </a:p>
        </p:txBody>
      </p:sp>
      <p:pic>
        <p:nvPicPr>
          <p:cNvPr id="6"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4915" y="4005064"/>
            <a:ext cx="3575437"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360" y="1512168"/>
            <a:ext cx="1260934" cy="5301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5148064" y="1613699"/>
            <a:ext cx="2664296" cy="2031325"/>
          </a:xfrm>
          <a:prstGeom prst="rect">
            <a:avLst/>
          </a:prstGeom>
          <a:solidFill>
            <a:schemeClr val="accent1">
              <a:lumMod val="40000"/>
              <a:lumOff val="60000"/>
            </a:schemeClr>
          </a:solidFill>
        </p:spPr>
        <p:txBody>
          <a:bodyPr wrap="square">
            <a:spAutoFit/>
          </a:bodyPr>
          <a:lstStyle/>
          <a:p>
            <a:pPr algn="just"/>
            <a:r>
              <a:rPr lang="en-IN" sz="1400" b="1" dirty="0">
                <a:solidFill>
                  <a:srgbClr val="FF0000"/>
                </a:solidFill>
                <a:latin typeface="Arial Black" pitchFamily="34" charset="0"/>
              </a:rPr>
              <a:t>Neutron probes </a:t>
            </a:r>
            <a:r>
              <a:rPr lang="en-IN" sz="1400" b="1" dirty="0">
                <a:latin typeface="Arial Black" pitchFamily="34" charset="0"/>
              </a:rPr>
              <a:t>measure the amount of water present within soil and is widely used across </a:t>
            </a:r>
            <a:r>
              <a:rPr lang="en-IN" sz="1400" b="1" dirty="0" err="1">
                <a:latin typeface="Arial Black" pitchFamily="34" charset="0"/>
              </a:rPr>
              <a:t>geologging</a:t>
            </a:r>
            <a:r>
              <a:rPr lang="en-IN" sz="1400" b="1" dirty="0">
                <a:latin typeface="Arial Black" pitchFamily="34" charset="0"/>
              </a:rPr>
              <a:t> and related industries. A neutron probe contains a pellet containing americium and beryllium.</a:t>
            </a:r>
          </a:p>
        </p:txBody>
      </p:sp>
      <p:pic>
        <p:nvPicPr>
          <p:cNvPr id="9"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111" y="4005064"/>
            <a:ext cx="3833231"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a:extLst>
              <a:ext uri="{FF2B5EF4-FFF2-40B4-BE49-F238E27FC236}">
                <a16:creationId xmlns:a16="http://schemas.microsoft.com/office/drawing/2014/main" xmlns="" id="{97F0A792-7174-4F25-BA2C-6FE4035F78E2}"/>
              </a:ext>
            </a:extLst>
          </p:cNvPr>
          <p:cNvPicPr>
            <a:picLocks noChangeAspect="1"/>
          </p:cNvPicPr>
          <p:nvPr/>
        </p:nvPicPr>
        <p:blipFill rotWithShape="1">
          <a:blip r:embed="rId5"/>
          <a:srcRect t="12255" r="49759"/>
          <a:stretch/>
        </p:blipFill>
        <p:spPr bwMode="auto">
          <a:xfrm>
            <a:off x="35496" y="1512168"/>
            <a:ext cx="3611385" cy="2492896"/>
          </a:xfrm>
          <a:prstGeom prst="rect">
            <a:avLst/>
          </a:prstGeom>
          <a:ln>
            <a:noFill/>
          </a:ln>
          <a:extLst>
            <a:ext uri="{53640926-AAD7-44D8-BBD7-CCE9431645EC}">
              <a14:shadowObscured xmlns:a14="http://schemas.microsoft.com/office/drawing/2010/main"/>
            </a:ext>
          </a:extLst>
        </p:spPr>
      </p:pic>
      <p:sp>
        <p:nvSpPr>
          <p:cNvPr id="11" name="Rectangle 10"/>
          <p:cNvSpPr/>
          <p:nvPr/>
        </p:nvSpPr>
        <p:spPr>
          <a:xfrm>
            <a:off x="899592" y="1512168"/>
            <a:ext cx="2697533" cy="307777"/>
          </a:xfrm>
          <a:prstGeom prst="rect">
            <a:avLst/>
          </a:prstGeom>
        </p:spPr>
        <p:txBody>
          <a:bodyPr wrap="none">
            <a:spAutoFit/>
          </a:bodyPr>
          <a:lstStyle/>
          <a:p>
            <a:r>
              <a:rPr lang="en-IN" sz="1400" b="1" dirty="0" smtClean="0">
                <a:solidFill>
                  <a:srgbClr val="FF0000"/>
                </a:solidFill>
                <a:latin typeface="Arial Black" pitchFamily="34" charset="0"/>
              </a:rPr>
              <a:t>Pressure Plate Apparatus</a:t>
            </a:r>
            <a:endParaRPr lang="en-IN" sz="1400" dirty="0">
              <a:solidFill>
                <a:srgbClr val="FF0000"/>
              </a:solidFill>
            </a:endParaRPr>
          </a:p>
        </p:txBody>
      </p:sp>
      <p:sp>
        <p:nvSpPr>
          <p:cNvPr id="12" name="Rectangle 11"/>
          <p:cNvSpPr/>
          <p:nvPr/>
        </p:nvSpPr>
        <p:spPr>
          <a:xfrm>
            <a:off x="35496" y="4008883"/>
            <a:ext cx="2644057" cy="307777"/>
          </a:xfrm>
          <a:prstGeom prst="rect">
            <a:avLst/>
          </a:prstGeom>
        </p:spPr>
        <p:txBody>
          <a:bodyPr wrap="none">
            <a:spAutoFit/>
          </a:bodyPr>
          <a:lstStyle/>
          <a:p>
            <a:r>
              <a:rPr lang="en-IN" sz="1400" b="1" dirty="0" smtClean="0">
                <a:solidFill>
                  <a:srgbClr val="FF0000"/>
                </a:solidFill>
                <a:latin typeface="Arial Black" pitchFamily="34" charset="0"/>
              </a:rPr>
              <a:t>Dew Point Potentiometer</a:t>
            </a:r>
            <a:endParaRPr lang="en-IN" sz="1400" dirty="0">
              <a:solidFill>
                <a:srgbClr val="FF0000"/>
              </a:solidFill>
            </a:endParaRPr>
          </a:p>
        </p:txBody>
      </p:sp>
      <p:sp>
        <p:nvSpPr>
          <p:cNvPr id="5" name="Footer Placeholder 4"/>
          <p:cNvSpPr>
            <a:spLocks noGrp="1"/>
          </p:cNvSpPr>
          <p:nvPr>
            <p:ph type="ftr" sz="quarter" idx="11"/>
          </p:nvPr>
        </p:nvSpPr>
        <p:spPr>
          <a:xfrm>
            <a:off x="35496" y="6520259"/>
            <a:ext cx="5421083" cy="365125"/>
          </a:xfrm>
        </p:spPr>
        <p:txBody>
          <a:bodyPr/>
          <a:lstStyle/>
          <a:p>
            <a:pPr algn="l"/>
            <a:r>
              <a:rPr lang="en-IN" smtClean="0"/>
              <a:t>IGS GOA SYMPOSIUM ON LANDSLIDES MAY 2026</a:t>
            </a:r>
            <a:endParaRPr lang="en-IN" dirty="0"/>
          </a:p>
        </p:txBody>
      </p:sp>
    </p:spTree>
    <p:extLst>
      <p:ext uri="{BB962C8B-B14F-4D97-AF65-F5344CB8AC3E}">
        <p14:creationId xmlns:p14="http://schemas.microsoft.com/office/powerpoint/2010/main" val="27014721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27384"/>
            <a:ext cx="8291264" cy="1252728"/>
          </a:xfrm>
        </p:spPr>
        <p:txBody>
          <a:bodyPr>
            <a:normAutofit/>
          </a:bodyPr>
          <a:lstStyle/>
          <a:p>
            <a:r>
              <a:rPr lang="en-IN" sz="3200" b="1" dirty="0" smtClean="0">
                <a:solidFill>
                  <a:srgbClr val="FF0000"/>
                </a:solidFill>
                <a:latin typeface="Arial Black" pitchFamily="34" charset="0"/>
              </a:rPr>
              <a:t>Analysis </a:t>
            </a:r>
            <a:r>
              <a:rPr lang="en-IN" sz="3200" b="1" dirty="0">
                <a:solidFill>
                  <a:srgbClr val="FF0000"/>
                </a:solidFill>
                <a:latin typeface="Arial Black" pitchFamily="34" charset="0"/>
              </a:rPr>
              <a:t>of </a:t>
            </a:r>
            <a:r>
              <a:rPr lang="en-IN" sz="3200" b="1" dirty="0" err="1">
                <a:solidFill>
                  <a:srgbClr val="FF0000"/>
                </a:solidFill>
                <a:latin typeface="Arial Black" pitchFamily="34" charset="0"/>
              </a:rPr>
              <a:t>Malin</a:t>
            </a:r>
            <a:r>
              <a:rPr lang="en-IN" sz="3200" b="1" dirty="0">
                <a:solidFill>
                  <a:srgbClr val="FF0000"/>
                </a:solidFill>
                <a:latin typeface="Arial Black" pitchFamily="34" charset="0"/>
              </a:rPr>
              <a:t> (Pune) landslide</a:t>
            </a:r>
            <a:endParaRPr lang="en-IN" sz="3200" dirty="0"/>
          </a:p>
        </p:txBody>
      </p:sp>
      <p:sp>
        <p:nvSpPr>
          <p:cNvPr id="6" name="Slide Number Placeholder 5"/>
          <p:cNvSpPr>
            <a:spLocks noGrp="1"/>
          </p:cNvSpPr>
          <p:nvPr>
            <p:ph type="sldNum" sz="quarter" idx="12"/>
          </p:nvPr>
        </p:nvSpPr>
        <p:spPr/>
        <p:txBody>
          <a:bodyPr>
            <a:normAutofit fontScale="85000" lnSpcReduction="20000"/>
          </a:bodyPr>
          <a:lstStyle/>
          <a:p>
            <a:fld id="{5BD565D2-81D0-4855-A6BA-12D9D8EF1E79}" type="slidenum">
              <a:rPr lang="en-IN" smtClean="0"/>
              <a:t>32</a:t>
            </a:fld>
            <a:endParaRPr lang="en-IN"/>
          </a:p>
        </p:txBody>
      </p:sp>
      <p:sp>
        <p:nvSpPr>
          <p:cNvPr id="5" name="Rectangle 4"/>
          <p:cNvSpPr/>
          <p:nvPr/>
        </p:nvSpPr>
        <p:spPr>
          <a:xfrm>
            <a:off x="182961" y="5770131"/>
            <a:ext cx="3888432" cy="323165"/>
          </a:xfrm>
          <a:prstGeom prst="rect">
            <a:avLst/>
          </a:prstGeom>
        </p:spPr>
        <p:txBody>
          <a:bodyPr wrap="square">
            <a:spAutoFit/>
          </a:bodyPr>
          <a:lstStyle/>
          <a:p>
            <a:pPr lvl="0">
              <a:spcBef>
                <a:spcPct val="20000"/>
              </a:spcBef>
              <a:buClr>
                <a:srgbClr val="31B6FD"/>
              </a:buClr>
              <a:buSzPct val="100000"/>
            </a:pPr>
            <a:r>
              <a:rPr lang="en-IN" sz="1500" dirty="0" err="1">
                <a:solidFill>
                  <a:srgbClr val="073E87"/>
                </a:solidFill>
                <a:latin typeface="Arial Black" pitchFamily="34" charset="0"/>
              </a:rPr>
              <a:t>Ering</a:t>
            </a:r>
            <a:r>
              <a:rPr lang="en-IN" sz="1500" dirty="0">
                <a:solidFill>
                  <a:srgbClr val="073E87"/>
                </a:solidFill>
                <a:latin typeface="Arial Black" pitchFamily="34" charset="0"/>
              </a:rPr>
              <a:t> and Babu (2016)</a:t>
            </a: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3717032"/>
            <a:ext cx="5040560"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79513" y="4293096"/>
            <a:ext cx="3744416" cy="1477328"/>
          </a:xfrm>
          <a:prstGeom prst="rect">
            <a:avLst/>
          </a:prstGeom>
          <a:solidFill>
            <a:schemeClr val="accent1">
              <a:lumMod val="20000"/>
              <a:lumOff val="80000"/>
            </a:schemeClr>
          </a:solidFill>
        </p:spPr>
        <p:txBody>
          <a:bodyPr wrap="square">
            <a:spAutoFit/>
          </a:bodyPr>
          <a:lstStyle/>
          <a:p>
            <a:pPr algn="just"/>
            <a:endParaRPr lang="en-IN" sz="600" dirty="0">
              <a:latin typeface="Arial Black" pitchFamily="34" charset="0"/>
            </a:endParaRPr>
          </a:p>
          <a:p>
            <a:pPr algn="just"/>
            <a:r>
              <a:rPr lang="en-IN" sz="1400" dirty="0" smtClean="0">
                <a:latin typeface="Arial Black" pitchFamily="34" charset="0"/>
              </a:rPr>
              <a:t>Rainfall </a:t>
            </a:r>
            <a:r>
              <a:rPr lang="en-IN" sz="1400" dirty="0">
                <a:latin typeface="Arial Black" pitchFamily="34" charset="0"/>
              </a:rPr>
              <a:t>infiltration in soil </a:t>
            </a:r>
            <a:r>
              <a:rPr lang="en-IN" sz="1400" dirty="0" smtClean="0">
                <a:latin typeface="Arial Black" pitchFamily="34" charset="0"/>
              </a:rPr>
              <a:t>slopes increased </a:t>
            </a:r>
            <a:r>
              <a:rPr lang="en-IN" sz="1400" dirty="0">
                <a:latin typeface="Arial Black" pitchFamily="34" charset="0"/>
              </a:rPr>
              <a:t>saturation and decrease matric suction or negative </a:t>
            </a:r>
            <a:r>
              <a:rPr lang="en-IN" sz="1400" dirty="0" smtClean="0">
                <a:latin typeface="Arial Black" pitchFamily="34" charset="0"/>
              </a:rPr>
              <a:t>pore.  Positive  pore </a:t>
            </a:r>
            <a:r>
              <a:rPr lang="en-IN" sz="1400" dirty="0">
                <a:latin typeface="Arial Black" pitchFamily="34" charset="0"/>
              </a:rPr>
              <a:t>pressures in the soil </a:t>
            </a:r>
            <a:r>
              <a:rPr lang="en-IN" sz="1400" dirty="0" smtClean="0">
                <a:latin typeface="Arial Black" pitchFamily="34" charset="0"/>
              </a:rPr>
              <a:t>layers. SWCC were determined for soil and used in analysis.</a:t>
            </a:r>
            <a:endParaRPr lang="en-IN" sz="1400" dirty="0">
              <a:latin typeface="Arial Black" pitchFamily="34" charset="0"/>
            </a:endParaRPr>
          </a:p>
        </p:txBody>
      </p:sp>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961" y="1552947"/>
            <a:ext cx="5541167" cy="2380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5724128" y="1581821"/>
            <a:ext cx="2425216" cy="523220"/>
          </a:xfrm>
          <a:prstGeom prst="rect">
            <a:avLst/>
          </a:prstGeom>
          <a:solidFill>
            <a:schemeClr val="accent3">
              <a:lumMod val="20000"/>
              <a:lumOff val="80000"/>
            </a:schemeClr>
          </a:solidFill>
        </p:spPr>
        <p:txBody>
          <a:bodyPr wrap="none">
            <a:spAutoFit/>
          </a:bodyPr>
          <a:lstStyle/>
          <a:p>
            <a:r>
              <a:rPr lang="en-IN" sz="1400" dirty="0">
                <a:solidFill>
                  <a:srgbClr val="FF0000"/>
                </a:solidFill>
                <a:latin typeface="Arial Black" pitchFamily="34" charset="0"/>
              </a:rPr>
              <a:t>F</a:t>
            </a:r>
            <a:r>
              <a:rPr lang="en-IN" sz="1400" dirty="0" smtClean="0">
                <a:solidFill>
                  <a:srgbClr val="FF0000"/>
                </a:solidFill>
                <a:latin typeface="Arial Black" pitchFamily="34" charset="0"/>
              </a:rPr>
              <a:t>irst </a:t>
            </a:r>
            <a:r>
              <a:rPr lang="en-IN" sz="1400" dirty="0">
                <a:solidFill>
                  <a:srgbClr val="FF0000"/>
                </a:solidFill>
                <a:latin typeface="Arial Black" pitchFamily="34" charset="0"/>
              </a:rPr>
              <a:t>rainfall </a:t>
            </a:r>
            <a:r>
              <a:rPr lang="en-IN" sz="1400" dirty="0" smtClean="0">
                <a:solidFill>
                  <a:srgbClr val="FF0000"/>
                </a:solidFill>
                <a:latin typeface="Arial Black" pitchFamily="34" charset="0"/>
              </a:rPr>
              <a:t>event</a:t>
            </a:r>
          </a:p>
          <a:p>
            <a:r>
              <a:rPr lang="en-IN" sz="1400" dirty="0" smtClean="0">
                <a:solidFill>
                  <a:srgbClr val="FF0000"/>
                </a:solidFill>
                <a:latin typeface="Arial Black" pitchFamily="34" charset="0"/>
              </a:rPr>
              <a:t>Factor of Safety = 1.46</a:t>
            </a:r>
            <a:endParaRPr lang="en-IN" sz="1400" dirty="0">
              <a:solidFill>
                <a:srgbClr val="FF0000"/>
              </a:solidFill>
            </a:endParaRPr>
          </a:p>
        </p:txBody>
      </p:sp>
      <p:sp>
        <p:nvSpPr>
          <p:cNvPr id="11" name="Rectangle 10"/>
          <p:cNvSpPr/>
          <p:nvPr/>
        </p:nvSpPr>
        <p:spPr>
          <a:xfrm>
            <a:off x="6014340" y="5949280"/>
            <a:ext cx="2425216" cy="523220"/>
          </a:xfrm>
          <a:prstGeom prst="rect">
            <a:avLst/>
          </a:prstGeom>
          <a:solidFill>
            <a:schemeClr val="accent3">
              <a:lumMod val="20000"/>
              <a:lumOff val="80000"/>
            </a:schemeClr>
          </a:solidFill>
        </p:spPr>
        <p:txBody>
          <a:bodyPr wrap="none">
            <a:spAutoFit/>
          </a:bodyPr>
          <a:lstStyle/>
          <a:p>
            <a:r>
              <a:rPr lang="en-IN" sz="1400" dirty="0">
                <a:solidFill>
                  <a:srgbClr val="FF0000"/>
                </a:solidFill>
                <a:latin typeface="Arial Black" pitchFamily="34" charset="0"/>
              </a:rPr>
              <a:t>S</a:t>
            </a:r>
            <a:r>
              <a:rPr lang="en-IN" sz="1400" dirty="0" smtClean="0">
                <a:solidFill>
                  <a:srgbClr val="FF0000"/>
                </a:solidFill>
                <a:latin typeface="Arial Black" pitchFamily="34" charset="0"/>
              </a:rPr>
              <a:t>econd </a:t>
            </a:r>
            <a:r>
              <a:rPr lang="en-IN" sz="1400" dirty="0">
                <a:solidFill>
                  <a:srgbClr val="FF0000"/>
                </a:solidFill>
                <a:latin typeface="Arial Black" pitchFamily="34" charset="0"/>
              </a:rPr>
              <a:t>rainfall </a:t>
            </a:r>
            <a:r>
              <a:rPr lang="en-IN" sz="1400" dirty="0" smtClean="0">
                <a:solidFill>
                  <a:srgbClr val="FF0000"/>
                </a:solidFill>
                <a:latin typeface="Arial Black" pitchFamily="34" charset="0"/>
              </a:rPr>
              <a:t>event</a:t>
            </a:r>
          </a:p>
          <a:p>
            <a:r>
              <a:rPr lang="en-IN" sz="1400" dirty="0">
                <a:solidFill>
                  <a:srgbClr val="FF0000"/>
                </a:solidFill>
                <a:latin typeface="Arial Black" pitchFamily="34" charset="0"/>
              </a:rPr>
              <a:t>Factor of Safety = </a:t>
            </a:r>
            <a:r>
              <a:rPr lang="en-IN" sz="1400" dirty="0" smtClean="0">
                <a:solidFill>
                  <a:srgbClr val="FF0000"/>
                </a:solidFill>
                <a:latin typeface="Arial Black" pitchFamily="34" charset="0"/>
              </a:rPr>
              <a:t>1.00</a:t>
            </a:r>
            <a:endParaRPr lang="en-IN" sz="1400" dirty="0"/>
          </a:p>
        </p:txBody>
      </p:sp>
      <p:sp>
        <p:nvSpPr>
          <p:cNvPr id="2" name="Footer Placeholder 1"/>
          <p:cNvSpPr>
            <a:spLocks noGrp="1"/>
          </p:cNvSpPr>
          <p:nvPr>
            <p:ph type="ftr" sz="quarter" idx="11"/>
          </p:nvPr>
        </p:nvSpPr>
        <p:spPr>
          <a:xfrm>
            <a:off x="179512" y="6376243"/>
            <a:ext cx="5421083" cy="365125"/>
          </a:xfrm>
        </p:spPr>
        <p:txBody>
          <a:bodyPr/>
          <a:lstStyle/>
          <a:p>
            <a:pPr algn="l"/>
            <a:r>
              <a:rPr lang="en-IN" smtClean="0"/>
              <a:t>IGS GOA SYMPOSIUM ON LANDSLIDES MAY 2026</a:t>
            </a:r>
            <a:endParaRPr lang="en-IN" dirty="0"/>
          </a:p>
        </p:txBody>
      </p:sp>
    </p:spTree>
    <p:extLst>
      <p:ext uri="{BB962C8B-B14F-4D97-AF65-F5344CB8AC3E}">
        <p14:creationId xmlns:p14="http://schemas.microsoft.com/office/powerpoint/2010/main" val="8009651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3200" dirty="0" smtClean="0">
                <a:solidFill>
                  <a:srgbClr val="FF0000"/>
                </a:solidFill>
                <a:latin typeface="Arial Black" pitchFamily="34" charset="0"/>
              </a:rPr>
              <a:t>Critical Rainfall Threshold (CRT)</a:t>
            </a:r>
            <a:endParaRPr lang="en-IN" sz="3200"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33</a:t>
            </a:fld>
            <a:endParaRPr lang="en-IN"/>
          </a:p>
        </p:txBody>
      </p:sp>
      <p:sp>
        <p:nvSpPr>
          <p:cNvPr id="6" name="Rectangle 5"/>
          <p:cNvSpPr/>
          <p:nvPr/>
        </p:nvSpPr>
        <p:spPr>
          <a:xfrm>
            <a:off x="539552" y="1700808"/>
            <a:ext cx="7848872" cy="954107"/>
          </a:xfrm>
          <a:prstGeom prst="rect">
            <a:avLst/>
          </a:prstGeom>
          <a:solidFill>
            <a:schemeClr val="accent3">
              <a:lumMod val="40000"/>
              <a:lumOff val="60000"/>
            </a:schemeClr>
          </a:solidFill>
        </p:spPr>
        <p:txBody>
          <a:bodyPr wrap="square">
            <a:spAutoFit/>
          </a:bodyPr>
          <a:lstStyle/>
          <a:p>
            <a:pPr algn="just"/>
            <a:r>
              <a:rPr lang="en-IN" sz="1400" dirty="0">
                <a:latin typeface="Arial Black" pitchFamily="34" charset="0"/>
              </a:rPr>
              <a:t>Simplest  method to determine CRT is to use hourly rainfall intensity and accumulated precipitation which is total sum of rainfall amount for 7 days including that day of rainstorm occurrence for the consideration of antecedent effective rainfall </a:t>
            </a:r>
            <a:r>
              <a:rPr lang="en-IN" sz="1400" dirty="0">
                <a:solidFill>
                  <a:srgbClr val="C00000"/>
                </a:solidFill>
                <a:latin typeface="Arial Black" pitchFamily="34" charset="0"/>
              </a:rPr>
              <a:t>(Huang et al., 2015).</a:t>
            </a:r>
            <a:endParaRPr lang="en-IN" sz="1400"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36912"/>
            <a:ext cx="6962890"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ooter Placeholder 4"/>
          <p:cNvSpPr>
            <a:spLocks noGrp="1"/>
          </p:cNvSpPr>
          <p:nvPr>
            <p:ph type="ftr" sz="quarter" idx="11"/>
          </p:nvPr>
        </p:nvSpPr>
        <p:spPr>
          <a:xfrm>
            <a:off x="3759429" y="6448251"/>
            <a:ext cx="5421083" cy="365125"/>
          </a:xfrm>
        </p:spPr>
        <p:txBody>
          <a:bodyPr/>
          <a:lstStyle/>
          <a:p>
            <a:r>
              <a:rPr lang="en-IN" smtClean="0"/>
              <a:t>IGS GOA SYMPOSIUM ON LANDSLIDES MAY 2026</a:t>
            </a:r>
            <a:endParaRPr lang="en-IN" dirty="0"/>
          </a:p>
        </p:txBody>
      </p:sp>
    </p:spTree>
    <p:extLst>
      <p:ext uri="{BB962C8B-B14F-4D97-AF65-F5344CB8AC3E}">
        <p14:creationId xmlns:p14="http://schemas.microsoft.com/office/powerpoint/2010/main" val="1244380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5BD565D2-81D0-4855-A6BA-12D9D8EF1E79}" type="slidenum">
              <a:rPr lang="en-IN" smtClean="0"/>
              <a:t>34</a:t>
            </a:fld>
            <a:endParaRPr lang="en-IN"/>
          </a:p>
        </p:txBody>
      </p:sp>
      <p:sp>
        <p:nvSpPr>
          <p:cNvPr id="4" name="Title 3"/>
          <p:cNvSpPr>
            <a:spLocks noGrp="1"/>
          </p:cNvSpPr>
          <p:nvPr>
            <p:ph type="title"/>
          </p:nvPr>
        </p:nvSpPr>
        <p:spPr>
          <a:xfrm>
            <a:off x="457200" y="-27384"/>
            <a:ext cx="8229600" cy="1252728"/>
          </a:xfrm>
        </p:spPr>
        <p:txBody>
          <a:bodyPr>
            <a:normAutofit/>
          </a:bodyPr>
          <a:lstStyle/>
          <a:p>
            <a:r>
              <a:rPr lang="en-IN" sz="3200" dirty="0">
                <a:solidFill>
                  <a:srgbClr val="FF0000"/>
                </a:solidFill>
                <a:latin typeface="Arial Black" pitchFamily="34" charset="0"/>
              </a:rPr>
              <a:t>Critical Rainfall Threshold (CRT)</a:t>
            </a:r>
            <a:endParaRPr lang="en-IN" sz="3200"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95" y="1556792"/>
            <a:ext cx="5973665"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4553" y="4155901"/>
            <a:ext cx="3321943"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ooter Placeholder 4"/>
          <p:cNvSpPr>
            <a:spLocks noGrp="1"/>
          </p:cNvSpPr>
          <p:nvPr>
            <p:ph type="ftr" sz="quarter" idx="11"/>
          </p:nvPr>
        </p:nvSpPr>
        <p:spPr>
          <a:xfrm>
            <a:off x="35496" y="6248206"/>
            <a:ext cx="5421083" cy="365125"/>
          </a:xfrm>
        </p:spPr>
        <p:txBody>
          <a:bodyPr/>
          <a:lstStyle/>
          <a:p>
            <a:pPr algn="l"/>
            <a:r>
              <a:rPr lang="en-IN" smtClean="0"/>
              <a:t>IGS GOA SYMPOSIUM ON LANDSLIDES MAY 2026</a:t>
            </a:r>
            <a:endParaRPr lang="en-IN" dirty="0"/>
          </a:p>
        </p:txBody>
      </p:sp>
    </p:spTree>
    <p:extLst>
      <p:ext uri="{BB962C8B-B14F-4D97-AF65-F5344CB8AC3E}">
        <p14:creationId xmlns:p14="http://schemas.microsoft.com/office/powerpoint/2010/main" val="1259268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200" dirty="0" smtClean="0">
                <a:solidFill>
                  <a:srgbClr val="FF0000"/>
                </a:solidFill>
                <a:latin typeface="Arial Black" pitchFamily="34" charset="0"/>
              </a:rPr>
              <a:t>Artificial Intelligence (AI)</a:t>
            </a:r>
            <a:endParaRPr lang="en-IN" sz="3200"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35</a:t>
            </a:fld>
            <a:endParaRPr lang="en-IN"/>
          </a:p>
        </p:txBody>
      </p:sp>
      <p:sp>
        <p:nvSpPr>
          <p:cNvPr id="6" name="Rectangle 5"/>
          <p:cNvSpPr/>
          <p:nvPr/>
        </p:nvSpPr>
        <p:spPr>
          <a:xfrm>
            <a:off x="5940152" y="1700808"/>
            <a:ext cx="3024336" cy="4616648"/>
          </a:xfrm>
          <a:prstGeom prst="rect">
            <a:avLst/>
          </a:prstGeom>
          <a:solidFill>
            <a:schemeClr val="accent3">
              <a:lumMod val="40000"/>
              <a:lumOff val="60000"/>
            </a:schemeClr>
          </a:solidFill>
        </p:spPr>
        <p:txBody>
          <a:bodyPr wrap="square">
            <a:spAutoFit/>
          </a:bodyPr>
          <a:lstStyle/>
          <a:p>
            <a:pPr algn="just"/>
            <a:r>
              <a:rPr lang="en-IN" sz="1400" dirty="0" smtClean="0">
                <a:solidFill>
                  <a:srgbClr val="FF0000"/>
                </a:solidFill>
                <a:latin typeface="Arial Black" pitchFamily="34" charset="0"/>
              </a:rPr>
              <a:t>AI</a:t>
            </a:r>
            <a:r>
              <a:rPr lang="en-IN" sz="1400" dirty="0" smtClean="0">
                <a:latin typeface="Arial Black" pitchFamily="34" charset="0"/>
              </a:rPr>
              <a:t> - Advanced </a:t>
            </a:r>
            <a:r>
              <a:rPr lang="en-IN" sz="1400" dirty="0">
                <a:latin typeface="Arial Black" pitchFamily="34" charset="0"/>
              </a:rPr>
              <a:t>technology aiming to automate intellectual tasks that are normally performed by humans. </a:t>
            </a:r>
            <a:endParaRPr lang="en-IN" sz="1400" dirty="0" smtClean="0">
              <a:latin typeface="Arial Black" pitchFamily="34" charset="0"/>
            </a:endParaRPr>
          </a:p>
          <a:p>
            <a:pPr algn="just"/>
            <a:endParaRPr lang="en-IN" sz="1400" dirty="0">
              <a:latin typeface="Arial Black" pitchFamily="34" charset="0"/>
            </a:endParaRPr>
          </a:p>
          <a:p>
            <a:pPr algn="just"/>
            <a:r>
              <a:rPr lang="en-IN" sz="1400" dirty="0" smtClean="0">
                <a:latin typeface="Arial Black" pitchFamily="34" charset="0"/>
              </a:rPr>
              <a:t>Ability </a:t>
            </a:r>
            <a:r>
              <a:rPr lang="en-IN" sz="1400" dirty="0">
                <a:latin typeface="Arial Black" pitchFamily="34" charset="0"/>
              </a:rPr>
              <a:t>to characterize the inherent </a:t>
            </a:r>
            <a:r>
              <a:rPr lang="en-IN" sz="1400" dirty="0" smtClean="0">
                <a:latin typeface="Arial Black" pitchFamily="34" charset="0"/>
              </a:rPr>
              <a:t>non-linear </a:t>
            </a:r>
            <a:r>
              <a:rPr lang="en-IN" sz="1400" dirty="0">
                <a:latin typeface="Arial Black" pitchFamily="34" charset="0"/>
              </a:rPr>
              <a:t>relationships between big </a:t>
            </a:r>
            <a:r>
              <a:rPr lang="en-IN" sz="1400" dirty="0" smtClean="0">
                <a:latin typeface="Arial Black" pitchFamily="34" charset="0"/>
              </a:rPr>
              <a:t>data.</a:t>
            </a:r>
          </a:p>
          <a:p>
            <a:pPr marL="285750" indent="-285750" algn="just">
              <a:buFont typeface="Arial" pitchFamily="34" charset="0"/>
              <a:buChar char="•"/>
            </a:pPr>
            <a:endParaRPr lang="en-IN" sz="1400" dirty="0">
              <a:latin typeface="Arial Black" pitchFamily="34" charset="0"/>
            </a:endParaRPr>
          </a:p>
          <a:p>
            <a:pPr algn="just"/>
            <a:r>
              <a:rPr lang="en-IN" sz="1400" dirty="0" smtClean="0">
                <a:latin typeface="Arial Black" pitchFamily="34" charset="0"/>
              </a:rPr>
              <a:t>Components like machine </a:t>
            </a:r>
            <a:r>
              <a:rPr lang="en-IN" sz="1400" dirty="0">
                <a:latin typeface="Arial Black" pitchFamily="34" charset="0"/>
              </a:rPr>
              <a:t>learning, natural language processing, cloud </a:t>
            </a:r>
            <a:r>
              <a:rPr lang="en-IN" sz="1400" dirty="0" smtClean="0">
                <a:latin typeface="Arial Black" pitchFamily="34" charset="0"/>
              </a:rPr>
              <a:t>computing.</a:t>
            </a:r>
          </a:p>
          <a:p>
            <a:pPr algn="just"/>
            <a:endParaRPr lang="en-IN" sz="1400" dirty="0">
              <a:latin typeface="Arial Black" pitchFamily="34" charset="0"/>
            </a:endParaRPr>
          </a:p>
          <a:p>
            <a:pPr algn="just"/>
            <a:r>
              <a:rPr lang="en-IN" sz="1400" dirty="0" smtClean="0">
                <a:solidFill>
                  <a:srgbClr val="FF0000"/>
                </a:solidFill>
                <a:latin typeface="Arial Black" pitchFamily="34" charset="0"/>
              </a:rPr>
              <a:t>Primary </a:t>
            </a:r>
            <a:r>
              <a:rPr lang="en-IN" sz="1400" dirty="0">
                <a:solidFill>
                  <a:srgbClr val="FF0000"/>
                </a:solidFill>
                <a:latin typeface="Arial Black" pitchFamily="34" charset="0"/>
              </a:rPr>
              <a:t>focus of AI applications </a:t>
            </a:r>
            <a:r>
              <a:rPr lang="en-IN" sz="1400" dirty="0" smtClean="0">
                <a:solidFill>
                  <a:srgbClr val="FF0000"/>
                </a:solidFill>
                <a:latin typeface="Arial Black" pitchFamily="34" charset="0"/>
              </a:rPr>
              <a:t>in landslide </a:t>
            </a:r>
            <a:r>
              <a:rPr lang="en-IN" sz="1400" dirty="0">
                <a:solidFill>
                  <a:srgbClr val="FF0000"/>
                </a:solidFill>
                <a:latin typeface="Arial Black" pitchFamily="34" charset="0"/>
              </a:rPr>
              <a:t>risk assessment is machine learning (ML) containing </a:t>
            </a:r>
            <a:r>
              <a:rPr lang="en-IN" sz="1400" dirty="0" smtClean="0">
                <a:solidFill>
                  <a:srgbClr val="FF0000"/>
                </a:solidFill>
                <a:latin typeface="Arial Black" pitchFamily="34" charset="0"/>
              </a:rPr>
              <a:t>deep learning </a:t>
            </a:r>
            <a:r>
              <a:rPr lang="en-IN" sz="1400" dirty="0">
                <a:solidFill>
                  <a:srgbClr val="FF0000"/>
                </a:solidFill>
                <a:latin typeface="Arial Black" pitchFamily="34" charset="0"/>
              </a:rPr>
              <a:t>(DL)</a:t>
            </a:r>
          </a:p>
        </p:txBody>
      </p:sp>
      <p:pic>
        <p:nvPicPr>
          <p:cNvPr id="7" name="Picture 4" descr="https://ars.els-cdn.com/content/image/1-s2.0-S277323042400043X-gr2_lr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42976"/>
            <a:ext cx="5712569" cy="5315024"/>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a:xfrm>
            <a:off x="3615413" y="6448251"/>
            <a:ext cx="5421083" cy="365125"/>
          </a:xfrm>
        </p:spPr>
        <p:txBody>
          <a:bodyPr/>
          <a:lstStyle/>
          <a:p>
            <a:r>
              <a:rPr lang="en-IN" smtClean="0"/>
              <a:t>IGS GOA SYMPOSIUM ON LANDSLIDES MAY 2026</a:t>
            </a:r>
            <a:endParaRPr lang="en-IN" dirty="0"/>
          </a:p>
        </p:txBody>
      </p:sp>
      <p:sp>
        <p:nvSpPr>
          <p:cNvPr id="3" name="Rectangle 2"/>
          <p:cNvSpPr/>
          <p:nvPr/>
        </p:nvSpPr>
        <p:spPr>
          <a:xfrm>
            <a:off x="3511452" y="6488668"/>
            <a:ext cx="1693092" cy="307777"/>
          </a:xfrm>
          <a:prstGeom prst="rect">
            <a:avLst/>
          </a:prstGeom>
        </p:spPr>
        <p:txBody>
          <a:bodyPr wrap="none">
            <a:spAutoFit/>
          </a:bodyPr>
          <a:lstStyle/>
          <a:p>
            <a:r>
              <a:rPr lang="en-IN" sz="1400" dirty="0">
                <a:solidFill>
                  <a:srgbClr val="0070C0"/>
                </a:solidFill>
                <a:latin typeface="Arial Black" pitchFamily="34" charset="0"/>
              </a:rPr>
              <a:t>He et al. (2024)</a:t>
            </a:r>
            <a:endParaRPr lang="en-IN" sz="1400" dirty="0"/>
          </a:p>
        </p:txBody>
      </p:sp>
    </p:spTree>
    <p:extLst>
      <p:ext uri="{BB962C8B-B14F-4D97-AF65-F5344CB8AC3E}">
        <p14:creationId xmlns:p14="http://schemas.microsoft.com/office/powerpoint/2010/main" val="10901229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28600"/>
            <a:ext cx="8370512" cy="990600"/>
          </a:xfrm>
        </p:spPr>
        <p:txBody>
          <a:bodyPr>
            <a:normAutofit/>
          </a:bodyPr>
          <a:lstStyle/>
          <a:p>
            <a:pPr algn="ctr"/>
            <a:r>
              <a:rPr lang="en-IN" sz="3200" dirty="0" smtClean="0">
                <a:solidFill>
                  <a:srgbClr val="FF0000"/>
                </a:solidFill>
                <a:latin typeface="Arial Black" pitchFamily="34" charset="0"/>
              </a:rPr>
              <a:t>Machine Learning (ML) Models</a:t>
            </a:r>
            <a:endParaRPr lang="en-IN" sz="3200"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36</a:t>
            </a:fld>
            <a:endParaRPr lang="en-IN"/>
          </a:p>
        </p:txBody>
      </p:sp>
      <p:sp>
        <p:nvSpPr>
          <p:cNvPr id="5" name="Rectangle 4"/>
          <p:cNvSpPr/>
          <p:nvPr/>
        </p:nvSpPr>
        <p:spPr>
          <a:xfrm>
            <a:off x="4999530" y="2955716"/>
            <a:ext cx="3960440" cy="3785652"/>
          </a:xfrm>
          <a:prstGeom prst="rect">
            <a:avLst/>
          </a:prstGeom>
          <a:solidFill>
            <a:schemeClr val="accent3">
              <a:lumMod val="40000"/>
              <a:lumOff val="60000"/>
            </a:schemeClr>
          </a:solidFill>
        </p:spPr>
        <p:txBody>
          <a:bodyPr wrap="square">
            <a:spAutoFit/>
          </a:bodyPr>
          <a:lstStyle/>
          <a:p>
            <a:r>
              <a:rPr lang="en-IN" sz="1300" dirty="0" smtClean="0">
                <a:solidFill>
                  <a:srgbClr val="002060"/>
                </a:solidFill>
                <a:latin typeface="Arial Black" pitchFamily="34" charset="0"/>
              </a:rPr>
              <a:t>ANFIS</a:t>
            </a:r>
            <a:r>
              <a:rPr lang="en-IN" sz="1300" dirty="0" smtClean="0">
                <a:latin typeface="Arial Black" pitchFamily="34" charset="0"/>
              </a:rPr>
              <a:t> - Adaptive </a:t>
            </a:r>
            <a:r>
              <a:rPr lang="en-IN" sz="1300" dirty="0" err="1" smtClean="0">
                <a:latin typeface="Arial Black" pitchFamily="34" charset="0"/>
              </a:rPr>
              <a:t>Neuro</a:t>
            </a:r>
            <a:r>
              <a:rPr lang="en-IN" sz="1300" dirty="0" smtClean="0">
                <a:latin typeface="Arial Black" pitchFamily="34" charset="0"/>
              </a:rPr>
              <a:t>-Fuzzy Inference System </a:t>
            </a:r>
          </a:p>
          <a:p>
            <a:endParaRPr lang="en-IN" sz="500" dirty="0" smtClean="0">
              <a:latin typeface="Arial Black" pitchFamily="34" charset="0"/>
            </a:endParaRPr>
          </a:p>
          <a:p>
            <a:r>
              <a:rPr lang="en-IN" sz="1300" dirty="0" smtClean="0">
                <a:solidFill>
                  <a:srgbClr val="002060"/>
                </a:solidFill>
                <a:latin typeface="Arial Black" pitchFamily="34" charset="0"/>
              </a:rPr>
              <a:t>ANN</a:t>
            </a:r>
            <a:r>
              <a:rPr lang="en-IN" sz="1300" dirty="0" smtClean="0">
                <a:latin typeface="Arial Black" pitchFamily="34" charset="0"/>
              </a:rPr>
              <a:t> - Artificial Neural Network </a:t>
            </a:r>
          </a:p>
          <a:p>
            <a:endParaRPr lang="en-IN" sz="500" dirty="0" smtClean="0">
              <a:latin typeface="Arial Black" pitchFamily="34" charset="0"/>
            </a:endParaRPr>
          </a:p>
          <a:p>
            <a:r>
              <a:rPr lang="en-IN" sz="1300" dirty="0" smtClean="0">
                <a:solidFill>
                  <a:srgbClr val="002060"/>
                </a:solidFill>
                <a:latin typeface="Arial Black" pitchFamily="34" charset="0"/>
              </a:rPr>
              <a:t>ELM</a:t>
            </a:r>
            <a:r>
              <a:rPr lang="en-IN" sz="1300" dirty="0" smtClean="0">
                <a:latin typeface="Arial Black" pitchFamily="34" charset="0"/>
              </a:rPr>
              <a:t> - Extreme Learning Machine</a:t>
            </a:r>
          </a:p>
          <a:p>
            <a:endParaRPr lang="en-IN" sz="500" dirty="0">
              <a:latin typeface="Arial Black" pitchFamily="34" charset="0"/>
            </a:endParaRPr>
          </a:p>
          <a:p>
            <a:r>
              <a:rPr lang="en-IN" sz="1300" dirty="0" smtClean="0">
                <a:solidFill>
                  <a:srgbClr val="002060"/>
                </a:solidFill>
                <a:latin typeface="Arial Black" pitchFamily="34" charset="0"/>
              </a:rPr>
              <a:t>FN</a:t>
            </a:r>
            <a:r>
              <a:rPr lang="en-IN" sz="1300" dirty="0" smtClean="0">
                <a:latin typeface="Arial Black" pitchFamily="34" charset="0"/>
              </a:rPr>
              <a:t> - Functional Network </a:t>
            </a:r>
          </a:p>
          <a:p>
            <a:endParaRPr lang="en-IN" sz="500" dirty="0" smtClean="0">
              <a:solidFill>
                <a:srgbClr val="002060"/>
              </a:solidFill>
              <a:latin typeface="Arial Black" pitchFamily="34" charset="0"/>
            </a:endParaRPr>
          </a:p>
          <a:p>
            <a:r>
              <a:rPr lang="en-IN" sz="1300" dirty="0" smtClean="0">
                <a:solidFill>
                  <a:srgbClr val="002060"/>
                </a:solidFill>
                <a:latin typeface="Arial Black" pitchFamily="34" charset="0"/>
              </a:rPr>
              <a:t>GP</a:t>
            </a:r>
            <a:r>
              <a:rPr lang="en-IN" sz="1300" dirty="0" smtClean="0">
                <a:latin typeface="Arial Black" pitchFamily="34" charset="0"/>
              </a:rPr>
              <a:t> - Genetic Programming </a:t>
            </a:r>
          </a:p>
          <a:p>
            <a:r>
              <a:rPr lang="en-IN" sz="1300" dirty="0">
                <a:solidFill>
                  <a:srgbClr val="002060"/>
                </a:solidFill>
                <a:latin typeface="Arial Black" pitchFamily="34" charset="0"/>
              </a:rPr>
              <a:t>GPR</a:t>
            </a:r>
            <a:r>
              <a:rPr lang="en-IN" sz="1300" dirty="0">
                <a:latin typeface="Arial Black" pitchFamily="34" charset="0"/>
              </a:rPr>
              <a:t> - Gaussian Process Regression </a:t>
            </a:r>
          </a:p>
          <a:p>
            <a:endParaRPr lang="en-IN" sz="500" dirty="0">
              <a:latin typeface="Arial Black" pitchFamily="34" charset="0"/>
            </a:endParaRPr>
          </a:p>
          <a:p>
            <a:r>
              <a:rPr lang="en-IN" sz="1300" dirty="0">
                <a:solidFill>
                  <a:srgbClr val="002060"/>
                </a:solidFill>
                <a:latin typeface="Arial Black" pitchFamily="34" charset="0"/>
              </a:rPr>
              <a:t>LSSVM</a:t>
            </a:r>
            <a:r>
              <a:rPr lang="en-IN" sz="1300" dirty="0">
                <a:latin typeface="Arial Black" pitchFamily="34" charset="0"/>
              </a:rPr>
              <a:t> - Least-Square Support Vector Machine</a:t>
            </a:r>
          </a:p>
          <a:p>
            <a:endParaRPr lang="en-IN" sz="500" dirty="0">
              <a:latin typeface="Arial Black" pitchFamily="34" charset="0"/>
            </a:endParaRPr>
          </a:p>
          <a:p>
            <a:r>
              <a:rPr lang="en-IN" sz="1300" dirty="0">
                <a:solidFill>
                  <a:srgbClr val="002060"/>
                </a:solidFill>
                <a:latin typeface="Arial Black" pitchFamily="34" charset="0"/>
              </a:rPr>
              <a:t>MARS</a:t>
            </a:r>
            <a:r>
              <a:rPr lang="en-IN" sz="1300" dirty="0">
                <a:latin typeface="Arial Black" pitchFamily="34" charset="0"/>
              </a:rPr>
              <a:t> - Multivariate Adaptive Regression Spline </a:t>
            </a:r>
          </a:p>
          <a:p>
            <a:endParaRPr lang="en-IN" sz="500" dirty="0">
              <a:latin typeface="Arial Black" pitchFamily="34" charset="0"/>
            </a:endParaRPr>
          </a:p>
          <a:p>
            <a:r>
              <a:rPr lang="en-IN" sz="1300" dirty="0">
                <a:solidFill>
                  <a:srgbClr val="002060"/>
                </a:solidFill>
                <a:latin typeface="Arial Black" pitchFamily="34" charset="0"/>
              </a:rPr>
              <a:t>MPMR</a:t>
            </a:r>
            <a:r>
              <a:rPr lang="en-IN" sz="1300" dirty="0">
                <a:latin typeface="Arial Black" pitchFamily="34" charset="0"/>
              </a:rPr>
              <a:t> - </a:t>
            </a:r>
            <a:r>
              <a:rPr lang="en-IN" sz="1300" dirty="0" err="1">
                <a:latin typeface="Arial Black" pitchFamily="34" charset="0"/>
              </a:rPr>
              <a:t>Minimax</a:t>
            </a:r>
            <a:r>
              <a:rPr lang="en-IN" sz="1300" dirty="0">
                <a:latin typeface="Arial Black" pitchFamily="34" charset="0"/>
              </a:rPr>
              <a:t> Probability Machine Regression</a:t>
            </a:r>
          </a:p>
          <a:p>
            <a:endParaRPr lang="en-IN" sz="500" dirty="0">
              <a:latin typeface="Arial Black" pitchFamily="34" charset="0"/>
            </a:endParaRPr>
          </a:p>
          <a:p>
            <a:r>
              <a:rPr lang="en-IN" sz="1300" dirty="0">
                <a:solidFill>
                  <a:srgbClr val="002060"/>
                </a:solidFill>
                <a:latin typeface="Arial Black" pitchFamily="34" charset="0"/>
              </a:rPr>
              <a:t>RVM</a:t>
            </a:r>
            <a:r>
              <a:rPr lang="en-IN" sz="1300" dirty="0">
                <a:latin typeface="Arial Black" pitchFamily="34" charset="0"/>
              </a:rPr>
              <a:t> - Relevance Vector Machine</a:t>
            </a:r>
          </a:p>
          <a:p>
            <a:endParaRPr lang="en-IN" sz="500" dirty="0">
              <a:latin typeface="Arial Black" pitchFamily="34" charset="0"/>
            </a:endParaRPr>
          </a:p>
          <a:p>
            <a:r>
              <a:rPr lang="en-IN" sz="1300" dirty="0" smtClean="0">
                <a:solidFill>
                  <a:srgbClr val="002060"/>
                </a:solidFill>
                <a:latin typeface="Arial Black" pitchFamily="34" charset="0"/>
              </a:rPr>
              <a:t>SVR</a:t>
            </a:r>
            <a:r>
              <a:rPr lang="en-IN" sz="1300" dirty="0" smtClean="0">
                <a:latin typeface="Arial Black" pitchFamily="34" charset="0"/>
              </a:rPr>
              <a:t> </a:t>
            </a:r>
            <a:r>
              <a:rPr lang="en-IN" sz="1300" dirty="0">
                <a:latin typeface="Arial Black" pitchFamily="34" charset="0"/>
              </a:rPr>
              <a:t>- Support Vector </a:t>
            </a:r>
            <a:r>
              <a:rPr lang="en-IN" sz="1300" dirty="0" smtClean="0">
                <a:latin typeface="Arial Black" pitchFamily="34" charset="0"/>
              </a:rPr>
              <a:t>Regression</a:t>
            </a:r>
            <a:endParaRPr lang="en-IN" sz="1600" dirty="0">
              <a:latin typeface="Arial Black" pitchFamily="34" charset="0"/>
            </a:endParaRPr>
          </a:p>
        </p:txBody>
      </p:sp>
      <p:sp>
        <p:nvSpPr>
          <p:cNvPr id="6" name="Footer Placeholder 5"/>
          <p:cNvSpPr>
            <a:spLocks noGrp="1"/>
          </p:cNvSpPr>
          <p:nvPr>
            <p:ph type="ftr" sz="quarter" idx="11"/>
          </p:nvPr>
        </p:nvSpPr>
        <p:spPr>
          <a:xfrm>
            <a:off x="107504" y="6520259"/>
            <a:ext cx="5421083" cy="365125"/>
          </a:xfrm>
        </p:spPr>
        <p:txBody>
          <a:bodyPr/>
          <a:lstStyle/>
          <a:p>
            <a:pPr algn="l"/>
            <a:r>
              <a:rPr lang="en-IN" smtClean="0"/>
              <a:t>IGS GOA SYMPOSIUM ON LANDSLIDES MAY 2026</a:t>
            </a:r>
            <a:endParaRPr lang="en-IN" dirty="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924944"/>
            <a:ext cx="4601115"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23528" y="1679843"/>
            <a:ext cx="8640960" cy="338554"/>
          </a:xfrm>
          <a:prstGeom prst="rect">
            <a:avLst/>
          </a:prstGeom>
          <a:solidFill>
            <a:schemeClr val="accent3">
              <a:lumMod val="40000"/>
              <a:lumOff val="60000"/>
            </a:schemeClr>
          </a:solidFill>
        </p:spPr>
        <p:txBody>
          <a:bodyPr wrap="square">
            <a:spAutoFit/>
          </a:bodyPr>
          <a:lstStyle/>
          <a:p>
            <a:pPr lvl="0"/>
            <a:r>
              <a:rPr lang="en-IN" sz="1400" dirty="0">
                <a:solidFill>
                  <a:srgbClr val="FF0000"/>
                </a:solidFill>
                <a:latin typeface="Arial Black" pitchFamily="34" charset="0"/>
              </a:rPr>
              <a:t>ML is a data-driven method combining statistics with </a:t>
            </a:r>
            <a:r>
              <a:rPr lang="en-IN" sz="1400" dirty="0" smtClean="0">
                <a:solidFill>
                  <a:srgbClr val="FF0000"/>
                </a:solidFill>
                <a:latin typeface="Arial Black" pitchFamily="34" charset="0"/>
              </a:rPr>
              <a:t>optimization theory</a:t>
            </a:r>
            <a:r>
              <a:rPr lang="en-IN" sz="1600" dirty="0" smtClean="0">
                <a:solidFill>
                  <a:srgbClr val="FF0000"/>
                </a:solidFill>
                <a:latin typeface="Arial Black" pitchFamily="34" charset="0"/>
              </a:rPr>
              <a:t>.</a:t>
            </a:r>
            <a:endParaRPr lang="en-IN" sz="1600" dirty="0">
              <a:solidFill>
                <a:srgbClr val="FF0000"/>
              </a:solidFill>
              <a:latin typeface="Arial Black" pitchFamily="34" charset="0"/>
            </a:endParaRPr>
          </a:p>
        </p:txBody>
      </p:sp>
      <p:sp>
        <p:nvSpPr>
          <p:cNvPr id="8" name="Rectangle 7"/>
          <p:cNvSpPr/>
          <p:nvPr/>
        </p:nvSpPr>
        <p:spPr>
          <a:xfrm>
            <a:off x="324062" y="2047781"/>
            <a:ext cx="8640425" cy="738664"/>
          </a:xfrm>
          <a:prstGeom prst="rect">
            <a:avLst/>
          </a:prstGeom>
          <a:solidFill>
            <a:schemeClr val="accent1">
              <a:lumMod val="20000"/>
              <a:lumOff val="80000"/>
            </a:schemeClr>
          </a:solidFill>
        </p:spPr>
        <p:txBody>
          <a:bodyPr wrap="square">
            <a:spAutoFit/>
          </a:bodyPr>
          <a:lstStyle/>
          <a:p>
            <a:pPr algn="just"/>
            <a:r>
              <a:rPr lang="en-IN" sz="1400" dirty="0" smtClean="0">
                <a:latin typeface="Arial Black" pitchFamily="34" charset="0"/>
              </a:rPr>
              <a:t>Widely used ML models include Linear Regression, Logistic Regression (LR), Support Vector Machine (SVM), K-nearest </a:t>
            </a:r>
            <a:r>
              <a:rPr lang="en-IN" sz="1400" dirty="0" err="1" smtClean="0">
                <a:latin typeface="Arial Black" pitchFamily="34" charset="0"/>
              </a:rPr>
              <a:t>Neighbors</a:t>
            </a:r>
            <a:r>
              <a:rPr lang="en-IN" sz="1400" dirty="0" smtClean="0">
                <a:latin typeface="Arial Black" pitchFamily="34" charset="0"/>
              </a:rPr>
              <a:t> (KNN), Clustering, Decision Tree (DT), Random Forest (RF), Naive Bayes (NB), etc. </a:t>
            </a:r>
            <a:endParaRPr lang="en-IN" sz="1400" dirty="0">
              <a:latin typeface="Arial Black" pitchFamily="34" charset="0"/>
            </a:endParaRPr>
          </a:p>
        </p:txBody>
      </p:sp>
    </p:spTree>
    <p:extLst>
      <p:ext uri="{BB962C8B-B14F-4D97-AF65-F5344CB8AC3E}">
        <p14:creationId xmlns:p14="http://schemas.microsoft.com/office/powerpoint/2010/main" val="27222364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IN" sz="3200" dirty="0" smtClean="0">
                <a:solidFill>
                  <a:srgbClr val="FF0000"/>
                </a:solidFill>
                <a:latin typeface="Arial Black" pitchFamily="34" charset="0"/>
              </a:rPr>
              <a:t>Deep </a:t>
            </a:r>
            <a:r>
              <a:rPr lang="en-IN" sz="3200" dirty="0">
                <a:solidFill>
                  <a:srgbClr val="FF0000"/>
                </a:solidFill>
                <a:latin typeface="Arial Black" pitchFamily="34" charset="0"/>
              </a:rPr>
              <a:t>Learning </a:t>
            </a:r>
            <a:r>
              <a:rPr lang="en-IN" sz="3200" dirty="0" smtClean="0">
                <a:solidFill>
                  <a:srgbClr val="FF0000"/>
                </a:solidFill>
                <a:latin typeface="Arial Black" pitchFamily="34" charset="0"/>
              </a:rPr>
              <a:t>(DL</a:t>
            </a:r>
            <a:r>
              <a:rPr lang="en-IN" sz="3200" dirty="0">
                <a:solidFill>
                  <a:srgbClr val="FF0000"/>
                </a:solidFill>
                <a:latin typeface="Arial Black" pitchFamily="34" charset="0"/>
              </a:rPr>
              <a:t>) </a:t>
            </a:r>
            <a:r>
              <a:rPr lang="en-IN" sz="3200" dirty="0" smtClean="0">
                <a:solidFill>
                  <a:srgbClr val="FF0000"/>
                </a:solidFill>
                <a:latin typeface="Arial Black" pitchFamily="34" charset="0"/>
              </a:rPr>
              <a:t>Models</a:t>
            </a:r>
            <a:endParaRPr lang="en-IN" sz="3200" dirty="0"/>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37</a:t>
            </a:fld>
            <a:endParaRPr lang="en-IN"/>
          </a:p>
        </p:txBody>
      </p:sp>
      <p:sp>
        <p:nvSpPr>
          <p:cNvPr id="6" name="Footer Placeholder 5"/>
          <p:cNvSpPr>
            <a:spLocks noGrp="1"/>
          </p:cNvSpPr>
          <p:nvPr>
            <p:ph type="ftr" sz="quarter" idx="11"/>
          </p:nvPr>
        </p:nvSpPr>
        <p:spPr>
          <a:xfrm>
            <a:off x="179512" y="6520259"/>
            <a:ext cx="5421083" cy="365125"/>
          </a:xfrm>
        </p:spPr>
        <p:txBody>
          <a:bodyPr/>
          <a:lstStyle/>
          <a:p>
            <a:pPr algn="l"/>
            <a:r>
              <a:rPr lang="en-IN" smtClean="0"/>
              <a:t>IGS GOA SYMPOSIUM ON LANDSLIDES MAY 2026</a:t>
            </a:r>
            <a:endParaRPr lang="en-IN" dirty="0"/>
          </a:p>
        </p:txBody>
      </p:sp>
      <p:sp>
        <p:nvSpPr>
          <p:cNvPr id="8" name="Rectangle 7"/>
          <p:cNvSpPr/>
          <p:nvPr/>
        </p:nvSpPr>
        <p:spPr>
          <a:xfrm>
            <a:off x="35496" y="1556792"/>
            <a:ext cx="5400600" cy="767646"/>
          </a:xfrm>
          <a:prstGeom prst="rect">
            <a:avLst/>
          </a:prstGeom>
          <a:solidFill>
            <a:schemeClr val="accent1">
              <a:lumMod val="40000"/>
              <a:lumOff val="60000"/>
            </a:schemeClr>
          </a:solidFill>
        </p:spPr>
        <p:txBody>
          <a:bodyPr wrap="square">
            <a:spAutoFit/>
          </a:bodyPr>
          <a:lstStyle/>
          <a:p>
            <a:pPr>
              <a:lnSpc>
                <a:spcPts val="1800"/>
              </a:lnSpc>
            </a:pPr>
            <a:r>
              <a:rPr lang="en-IN" sz="1200" dirty="0">
                <a:solidFill>
                  <a:srgbClr val="0070C0"/>
                </a:solidFill>
                <a:latin typeface="Arial Black" pitchFamily="34" charset="0"/>
              </a:rPr>
              <a:t>DL is an advanced ML approach that requires a larger amount of </a:t>
            </a:r>
            <a:r>
              <a:rPr lang="en-IN" sz="1200" dirty="0" smtClean="0">
                <a:solidFill>
                  <a:srgbClr val="0070C0"/>
                </a:solidFill>
                <a:latin typeface="Arial Black" pitchFamily="34" charset="0"/>
              </a:rPr>
              <a:t>data. DL </a:t>
            </a:r>
            <a:r>
              <a:rPr lang="en-IN" sz="1200" dirty="0">
                <a:solidFill>
                  <a:srgbClr val="0070C0"/>
                </a:solidFill>
                <a:latin typeface="Arial Black" pitchFamily="34" charset="0"/>
              </a:rPr>
              <a:t>framework is established with neural </a:t>
            </a:r>
            <a:r>
              <a:rPr lang="en-IN" sz="1200" dirty="0" smtClean="0">
                <a:solidFill>
                  <a:srgbClr val="0070C0"/>
                </a:solidFill>
                <a:latin typeface="Arial Black" pitchFamily="34" charset="0"/>
              </a:rPr>
              <a:t>networks and </a:t>
            </a:r>
            <a:r>
              <a:rPr lang="en-IN" sz="1200" dirty="0">
                <a:solidFill>
                  <a:srgbClr val="0070C0"/>
                </a:solidFill>
                <a:latin typeface="Arial Black" pitchFamily="34" charset="0"/>
              </a:rPr>
              <a:t>there are </a:t>
            </a:r>
            <a:r>
              <a:rPr lang="en-IN" sz="1200" dirty="0" smtClean="0">
                <a:solidFill>
                  <a:srgbClr val="0070C0"/>
                </a:solidFill>
                <a:latin typeface="Arial Black" pitchFamily="34" charset="0"/>
              </a:rPr>
              <a:t>always </a:t>
            </a:r>
            <a:r>
              <a:rPr lang="en-IN" sz="1200" dirty="0">
                <a:solidFill>
                  <a:srgbClr val="0070C0"/>
                </a:solidFill>
                <a:latin typeface="Arial Black" pitchFamily="34" charset="0"/>
              </a:rPr>
              <a:t>more than three neuron layers </a:t>
            </a:r>
            <a:r>
              <a:rPr lang="en-IN" sz="1200" dirty="0" smtClean="0">
                <a:solidFill>
                  <a:srgbClr val="0070C0"/>
                </a:solidFill>
                <a:latin typeface="Arial Black" pitchFamily="34" charset="0"/>
              </a:rPr>
              <a:t>. </a:t>
            </a:r>
            <a:endParaRPr lang="en-IN" sz="1200" dirty="0">
              <a:solidFill>
                <a:srgbClr val="0070C0"/>
              </a:solidFill>
              <a:latin typeface="Arial Black" pitchFamily="34" charset="0"/>
            </a:endParaRPr>
          </a:p>
        </p:txBody>
      </p:sp>
      <p:sp>
        <p:nvSpPr>
          <p:cNvPr id="9" name="Rectangle 8"/>
          <p:cNvSpPr/>
          <p:nvPr/>
        </p:nvSpPr>
        <p:spPr>
          <a:xfrm>
            <a:off x="5220072" y="3720222"/>
            <a:ext cx="3744416" cy="3093154"/>
          </a:xfrm>
          <a:prstGeom prst="rect">
            <a:avLst/>
          </a:prstGeom>
          <a:solidFill>
            <a:schemeClr val="accent4">
              <a:lumMod val="40000"/>
              <a:lumOff val="60000"/>
            </a:schemeClr>
          </a:solidFill>
        </p:spPr>
        <p:txBody>
          <a:bodyPr wrap="square">
            <a:spAutoFit/>
          </a:bodyPr>
          <a:lstStyle/>
          <a:p>
            <a:pPr>
              <a:lnSpc>
                <a:spcPts val="1800"/>
              </a:lnSpc>
            </a:pPr>
            <a:r>
              <a:rPr lang="en-IN" sz="1400" dirty="0" smtClean="0">
                <a:latin typeface="Arial Black" pitchFamily="34" charset="0"/>
              </a:rPr>
              <a:t>   </a:t>
            </a:r>
            <a:r>
              <a:rPr lang="en-IN" sz="1200" dirty="0" smtClean="0">
                <a:solidFill>
                  <a:srgbClr val="FF0000"/>
                </a:solidFill>
                <a:latin typeface="Arial Black" pitchFamily="34" charset="0"/>
              </a:rPr>
              <a:t>DL </a:t>
            </a:r>
            <a:r>
              <a:rPr lang="en-IN" sz="1200" dirty="0">
                <a:solidFill>
                  <a:srgbClr val="FF0000"/>
                </a:solidFill>
                <a:latin typeface="Arial Black" pitchFamily="34" charset="0"/>
              </a:rPr>
              <a:t>mainly has three steps :</a:t>
            </a:r>
          </a:p>
          <a:p>
            <a:pPr marL="442913" indent="-263525" algn="just">
              <a:lnSpc>
                <a:spcPts val="1800"/>
              </a:lnSpc>
              <a:buAutoNum type="arabicPeriod"/>
            </a:pPr>
            <a:r>
              <a:rPr lang="en-IN" sz="1200" dirty="0">
                <a:latin typeface="Arial Black" pitchFamily="34" charset="0"/>
              </a:rPr>
              <a:t>All the input data are subjected to a linear regression operation to obtain a series of results. </a:t>
            </a:r>
          </a:p>
          <a:p>
            <a:pPr marL="442913" indent="-263525" algn="just">
              <a:lnSpc>
                <a:spcPts val="1800"/>
              </a:lnSpc>
              <a:buAutoNum type="arabicPeriod"/>
            </a:pPr>
            <a:r>
              <a:rPr lang="en-IN" sz="1200" dirty="0">
                <a:latin typeface="Arial Black" pitchFamily="34" charset="0"/>
              </a:rPr>
              <a:t>Linear regression results are substituted into an activation function to obtain the outputs.</a:t>
            </a:r>
          </a:p>
          <a:p>
            <a:pPr marL="442913" indent="-263525" algn="just">
              <a:lnSpc>
                <a:spcPts val="1800"/>
              </a:lnSpc>
              <a:buAutoNum type="arabicPeriod"/>
            </a:pPr>
            <a:r>
              <a:rPr lang="en-IN" sz="1200" dirty="0">
                <a:latin typeface="Arial Black" pitchFamily="34" charset="0"/>
              </a:rPr>
              <a:t>The outputs are used as inputs in the next layer of neurons. The calculation process is repeated to eliminate the invalid features, and then the final outputs can be obtained.</a:t>
            </a: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94" y="2462140"/>
            <a:ext cx="5111677" cy="3343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104920" y="5687889"/>
            <a:ext cx="4971136" cy="692497"/>
          </a:xfrm>
          <a:prstGeom prst="rect">
            <a:avLst/>
          </a:prstGeom>
          <a:solidFill>
            <a:schemeClr val="accent5">
              <a:lumMod val="20000"/>
              <a:lumOff val="80000"/>
            </a:schemeClr>
          </a:solidFill>
        </p:spPr>
        <p:txBody>
          <a:bodyPr wrap="square">
            <a:spAutoFit/>
          </a:bodyPr>
          <a:lstStyle/>
          <a:p>
            <a:pPr marL="342900" indent="-342900">
              <a:buAutoNum type="alphaLcParenBoth"/>
            </a:pPr>
            <a:r>
              <a:rPr lang="en-IN" sz="1300" dirty="0" smtClean="0">
                <a:latin typeface="Arial Black" pitchFamily="34" charset="0"/>
              </a:rPr>
              <a:t>deep feed forward </a:t>
            </a:r>
            <a:r>
              <a:rPr lang="en-IN" sz="1300" dirty="0">
                <a:latin typeface="Arial Black" pitchFamily="34" charset="0"/>
              </a:rPr>
              <a:t>network; (b) long short-term memory; (c) recurrent neural network; </a:t>
            </a:r>
            <a:endParaRPr lang="en-IN" sz="1300" dirty="0" smtClean="0">
              <a:latin typeface="Arial Black" pitchFamily="34" charset="0"/>
            </a:endParaRPr>
          </a:p>
          <a:p>
            <a:r>
              <a:rPr lang="en-IN" sz="1300" dirty="0">
                <a:latin typeface="Arial Black" pitchFamily="34" charset="0"/>
              </a:rPr>
              <a:t> </a:t>
            </a:r>
            <a:r>
              <a:rPr lang="en-IN" sz="1300" dirty="0" smtClean="0">
                <a:latin typeface="Arial Black" pitchFamily="34" charset="0"/>
              </a:rPr>
              <a:t>(</a:t>
            </a:r>
            <a:r>
              <a:rPr lang="en-IN" sz="1300" dirty="0">
                <a:latin typeface="Arial Black" pitchFamily="34" charset="0"/>
              </a:rPr>
              <a:t>d) convolutional neural </a:t>
            </a:r>
            <a:r>
              <a:rPr lang="en-IN" sz="1300" dirty="0" smtClean="0">
                <a:latin typeface="Arial Black" pitchFamily="34" charset="0"/>
              </a:rPr>
              <a:t>network.</a:t>
            </a:r>
            <a:endParaRPr lang="en-IN" sz="1300" dirty="0">
              <a:latin typeface="Arial Black" pitchFamily="34" charset="0"/>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8492" y="1556792"/>
            <a:ext cx="3121980" cy="2115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580112" y="1556792"/>
            <a:ext cx="1297150" cy="276999"/>
          </a:xfrm>
          <a:prstGeom prst="rect">
            <a:avLst/>
          </a:prstGeom>
        </p:spPr>
        <p:txBody>
          <a:bodyPr wrap="none">
            <a:spAutoFit/>
          </a:bodyPr>
          <a:lstStyle/>
          <a:p>
            <a:r>
              <a:rPr lang="en-IN" sz="1200" dirty="0" smtClean="0">
                <a:solidFill>
                  <a:srgbClr val="0070C0"/>
                </a:solidFill>
                <a:latin typeface="Arial Black" pitchFamily="34" charset="0"/>
              </a:rPr>
              <a:t>Hybrid model</a:t>
            </a:r>
            <a:endParaRPr lang="en-IN" sz="1200" dirty="0"/>
          </a:p>
        </p:txBody>
      </p:sp>
      <p:sp>
        <p:nvSpPr>
          <p:cNvPr id="5" name="Rectangle 4"/>
          <p:cNvSpPr/>
          <p:nvPr/>
        </p:nvSpPr>
        <p:spPr>
          <a:xfrm>
            <a:off x="3203848" y="6396611"/>
            <a:ext cx="1693092" cy="307777"/>
          </a:xfrm>
          <a:prstGeom prst="rect">
            <a:avLst/>
          </a:prstGeom>
        </p:spPr>
        <p:txBody>
          <a:bodyPr wrap="none">
            <a:spAutoFit/>
          </a:bodyPr>
          <a:lstStyle/>
          <a:p>
            <a:r>
              <a:rPr lang="en-IN" sz="1400" dirty="0" smtClean="0">
                <a:solidFill>
                  <a:srgbClr val="0070C0"/>
                </a:solidFill>
                <a:latin typeface="Arial Black" pitchFamily="34" charset="0"/>
              </a:rPr>
              <a:t>He et al. (2024)</a:t>
            </a:r>
            <a:endParaRPr lang="en-IN" sz="1400" dirty="0"/>
          </a:p>
        </p:txBody>
      </p:sp>
    </p:spTree>
    <p:extLst>
      <p:ext uri="{BB962C8B-B14F-4D97-AF65-F5344CB8AC3E}">
        <p14:creationId xmlns:p14="http://schemas.microsoft.com/office/powerpoint/2010/main" val="27061400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200" dirty="0" smtClean="0">
                <a:solidFill>
                  <a:srgbClr val="FF0000"/>
                </a:solidFill>
                <a:latin typeface="Arial Black" pitchFamily="34" charset="0"/>
              </a:rPr>
              <a:t>Popular AI tools</a:t>
            </a:r>
            <a:endParaRPr lang="en-IN" sz="3200" dirty="0">
              <a:solidFill>
                <a:srgbClr val="FF0000"/>
              </a:solidFill>
              <a:latin typeface="Arial Black" pitchFamily="34" charset="0"/>
            </a:endParaRPr>
          </a:p>
        </p:txBody>
      </p:sp>
      <p:sp>
        <p:nvSpPr>
          <p:cNvPr id="3" name="Footer Placeholder 2"/>
          <p:cNvSpPr>
            <a:spLocks noGrp="1"/>
          </p:cNvSpPr>
          <p:nvPr>
            <p:ph type="ftr" sz="quarter" idx="11"/>
          </p:nvPr>
        </p:nvSpPr>
        <p:spPr>
          <a:xfrm>
            <a:off x="3543406" y="6448506"/>
            <a:ext cx="5421083" cy="365125"/>
          </a:xfrm>
        </p:spPr>
        <p:txBody>
          <a:bodyPr/>
          <a:lstStyle/>
          <a:p>
            <a:r>
              <a:rPr lang="en-IN" dirty="0" smtClean="0"/>
              <a:t>IGS GOA SYMPOSIUM ON LANDSLIDES MAY 2026</a:t>
            </a:r>
            <a:endParaRPr lang="en-IN" dirty="0"/>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38</a:t>
            </a:fld>
            <a:endParaRPr lang="en-IN"/>
          </a:p>
        </p:txBody>
      </p:sp>
      <p:sp>
        <p:nvSpPr>
          <p:cNvPr id="5" name="Content Placeholder 4"/>
          <p:cNvSpPr>
            <a:spLocks noGrp="1"/>
          </p:cNvSpPr>
          <p:nvPr>
            <p:ph sz="quarter" idx="1"/>
          </p:nvPr>
        </p:nvSpPr>
        <p:spPr>
          <a:xfrm>
            <a:off x="274116" y="4221088"/>
            <a:ext cx="5184575" cy="876870"/>
          </a:xfrm>
          <a:solidFill>
            <a:schemeClr val="accent1">
              <a:lumMod val="40000"/>
              <a:lumOff val="60000"/>
            </a:schemeClr>
          </a:solidFill>
        </p:spPr>
        <p:txBody>
          <a:bodyPr>
            <a:normAutofit/>
          </a:bodyPr>
          <a:lstStyle/>
          <a:p>
            <a:pPr marL="0" indent="0" algn="just">
              <a:buNone/>
            </a:pPr>
            <a:r>
              <a:rPr lang="en-IN" sz="1700" dirty="0" smtClean="0">
                <a:solidFill>
                  <a:srgbClr val="0070C0"/>
                </a:solidFill>
                <a:latin typeface="Arial Black" pitchFamily="34" charset="0"/>
              </a:rPr>
              <a:t>DL</a:t>
            </a:r>
            <a:r>
              <a:rPr lang="en-IN" sz="1700" dirty="0" smtClean="0">
                <a:solidFill>
                  <a:srgbClr val="FF0000"/>
                </a:solidFill>
                <a:latin typeface="Arial Black" pitchFamily="34" charset="0"/>
              </a:rPr>
              <a:t> - </a:t>
            </a:r>
            <a:r>
              <a:rPr lang="en-IN" sz="1700" b="1" dirty="0" smtClean="0">
                <a:solidFill>
                  <a:srgbClr val="FF0000"/>
                </a:solidFill>
                <a:latin typeface="Arial Black" pitchFamily="34" charset="0"/>
              </a:rPr>
              <a:t>Multi Layer Perception </a:t>
            </a:r>
            <a:r>
              <a:rPr lang="en-IN" sz="1700" b="1" dirty="0">
                <a:solidFill>
                  <a:srgbClr val="FF0000"/>
                </a:solidFill>
                <a:latin typeface="Arial Black" pitchFamily="34" charset="0"/>
              </a:rPr>
              <a:t>(MLP</a:t>
            </a:r>
            <a:r>
              <a:rPr lang="en-IN" sz="1700" b="1" dirty="0" smtClean="0">
                <a:solidFill>
                  <a:srgbClr val="FF0000"/>
                </a:solidFill>
                <a:latin typeface="Arial Black" pitchFamily="34" charset="0"/>
              </a:rPr>
              <a:t>) </a:t>
            </a:r>
            <a:r>
              <a:rPr lang="en-IN" sz="1700" dirty="0" smtClean="0">
                <a:latin typeface="Arial Black" pitchFamily="34" charset="0"/>
              </a:rPr>
              <a:t>- </a:t>
            </a:r>
            <a:r>
              <a:rPr lang="en-IN" sz="1700" dirty="0">
                <a:latin typeface="Arial Black" pitchFamily="34" charset="0"/>
              </a:rPr>
              <a:t>provide flexibility in capturing complex, non-linear relationships between </a:t>
            </a:r>
            <a:r>
              <a:rPr lang="en-IN" sz="1700" dirty="0" smtClean="0">
                <a:latin typeface="Arial Black" pitchFamily="34" charset="0"/>
              </a:rPr>
              <a:t>factors.</a:t>
            </a:r>
          </a:p>
        </p:txBody>
      </p:sp>
      <p:sp>
        <p:nvSpPr>
          <p:cNvPr id="6" name="Rectangle 5"/>
          <p:cNvSpPr/>
          <p:nvPr/>
        </p:nvSpPr>
        <p:spPr>
          <a:xfrm>
            <a:off x="274114" y="1628800"/>
            <a:ext cx="5184577" cy="877163"/>
          </a:xfrm>
          <a:prstGeom prst="rect">
            <a:avLst/>
          </a:prstGeom>
          <a:solidFill>
            <a:schemeClr val="accent1">
              <a:lumMod val="40000"/>
              <a:lumOff val="60000"/>
            </a:schemeClr>
          </a:solidFill>
        </p:spPr>
        <p:txBody>
          <a:bodyPr wrap="square">
            <a:spAutoFit/>
          </a:bodyPr>
          <a:lstStyle/>
          <a:p>
            <a:pPr lvl="0" algn="just">
              <a:spcBef>
                <a:spcPts val="700"/>
              </a:spcBef>
              <a:buClr>
                <a:srgbClr val="9F2936"/>
              </a:buClr>
              <a:buSzPct val="60000"/>
            </a:pPr>
            <a:r>
              <a:rPr lang="en-IN" sz="1700" b="1" dirty="0">
                <a:solidFill>
                  <a:srgbClr val="0070C0"/>
                </a:solidFill>
                <a:latin typeface="Arial Black" pitchFamily="34" charset="0"/>
              </a:rPr>
              <a:t>ML</a:t>
            </a:r>
            <a:r>
              <a:rPr lang="en-IN" sz="1700" dirty="0">
                <a:solidFill>
                  <a:srgbClr val="FF0000"/>
                </a:solidFill>
                <a:latin typeface="Arial Black" pitchFamily="34" charset="0"/>
              </a:rPr>
              <a:t> - </a:t>
            </a:r>
            <a:r>
              <a:rPr lang="en-IN" sz="1700" b="1" dirty="0">
                <a:solidFill>
                  <a:srgbClr val="FF0000"/>
                </a:solidFill>
                <a:latin typeface="Arial Black" pitchFamily="34" charset="0"/>
              </a:rPr>
              <a:t>Random Forest (RF) </a:t>
            </a:r>
            <a:r>
              <a:rPr lang="en-IN" sz="1700" dirty="0" smtClean="0">
                <a:solidFill>
                  <a:prstClr val="black"/>
                </a:solidFill>
                <a:latin typeface="Arial Black" pitchFamily="34" charset="0"/>
              </a:rPr>
              <a:t>robustness </a:t>
            </a:r>
            <a:r>
              <a:rPr lang="en-IN" sz="1700" dirty="0">
                <a:solidFill>
                  <a:prstClr val="black"/>
                </a:solidFill>
                <a:latin typeface="Arial Black" pitchFamily="34" charset="0"/>
              </a:rPr>
              <a:t>in handling large  datasets and multiple conditioning factors                                    </a:t>
            </a:r>
          </a:p>
        </p:txBody>
      </p:sp>
      <p:sp>
        <p:nvSpPr>
          <p:cNvPr id="7" name="Rectangle 6"/>
          <p:cNvSpPr/>
          <p:nvPr/>
        </p:nvSpPr>
        <p:spPr>
          <a:xfrm>
            <a:off x="274115" y="2562582"/>
            <a:ext cx="5184576" cy="615553"/>
          </a:xfrm>
          <a:prstGeom prst="rect">
            <a:avLst/>
          </a:prstGeom>
          <a:solidFill>
            <a:schemeClr val="accent4">
              <a:lumMod val="40000"/>
              <a:lumOff val="60000"/>
            </a:schemeClr>
          </a:solidFill>
        </p:spPr>
        <p:txBody>
          <a:bodyPr wrap="square">
            <a:spAutoFit/>
          </a:bodyPr>
          <a:lstStyle/>
          <a:p>
            <a:pPr algn="just"/>
            <a:r>
              <a:rPr lang="en-IN" sz="1700" dirty="0">
                <a:solidFill>
                  <a:srgbClr val="0070C0"/>
                </a:solidFill>
                <a:latin typeface="Arial Black" pitchFamily="34" charset="0"/>
              </a:rPr>
              <a:t>ML</a:t>
            </a:r>
            <a:r>
              <a:rPr lang="en-IN" sz="1700" dirty="0">
                <a:solidFill>
                  <a:srgbClr val="FF0000"/>
                </a:solidFill>
                <a:latin typeface="Arial Black" pitchFamily="34" charset="0"/>
              </a:rPr>
              <a:t> - </a:t>
            </a:r>
            <a:r>
              <a:rPr lang="en-IN" sz="1700" b="1" dirty="0" smtClean="0">
                <a:solidFill>
                  <a:srgbClr val="FF0000"/>
                </a:solidFill>
                <a:latin typeface="Arial Black" pitchFamily="34" charset="0"/>
              </a:rPr>
              <a:t>Support </a:t>
            </a:r>
            <a:r>
              <a:rPr lang="en-IN" sz="1700" b="1" dirty="0">
                <a:solidFill>
                  <a:srgbClr val="FF0000"/>
                </a:solidFill>
                <a:latin typeface="Arial Black" pitchFamily="34" charset="0"/>
              </a:rPr>
              <a:t>Vector </a:t>
            </a:r>
            <a:r>
              <a:rPr lang="en-IN" sz="1700" b="1" dirty="0" smtClean="0">
                <a:solidFill>
                  <a:srgbClr val="FF0000"/>
                </a:solidFill>
                <a:latin typeface="Arial Black" pitchFamily="34" charset="0"/>
              </a:rPr>
              <a:t>Machine (SVM</a:t>
            </a:r>
            <a:r>
              <a:rPr lang="en-IN" sz="1700" b="1" dirty="0">
                <a:solidFill>
                  <a:srgbClr val="FF0000"/>
                </a:solidFill>
                <a:latin typeface="Arial Black" pitchFamily="34" charset="0"/>
              </a:rPr>
              <a:t>) </a:t>
            </a:r>
            <a:r>
              <a:rPr lang="en-IN" sz="1700" dirty="0">
                <a:solidFill>
                  <a:prstClr val="black"/>
                </a:solidFill>
                <a:latin typeface="Arial Black" pitchFamily="34" charset="0"/>
              </a:rPr>
              <a:t>high precision in binary </a:t>
            </a:r>
            <a:r>
              <a:rPr lang="en-IN" sz="1700" dirty="0" smtClean="0">
                <a:solidFill>
                  <a:prstClr val="black"/>
                </a:solidFill>
                <a:latin typeface="Arial Black" pitchFamily="34" charset="0"/>
              </a:rPr>
              <a:t> </a:t>
            </a:r>
            <a:r>
              <a:rPr lang="en-IN" sz="1700" dirty="0">
                <a:solidFill>
                  <a:prstClr val="black"/>
                </a:solidFill>
                <a:latin typeface="Arial Black" pitchFamily="34" charset="0"/>
              </a:rPr>
              <a:t>classification</a:t>
            </a:r>
            <a:endParaRPr lang="en-IN" sz="1700" dirty="0">
              <a:latin typeface="Arial Black" pitchFamily="34" charset="0"/>
            </a:endParaRPr>
          </a:p>
        </p:txBody>
      </p:sp>
      <p:sp>
        <p:nvSpPr>
          <p:cNvPr id="8" name="Rectangle 7"/>
          <p:cNvSpPr/>
          <p:nvPr/>
        </p:nvSpPr>
        <p:spPr>
          <a:xfrm>
            <a:off x="274113" y="3262889"/>
            <a:ext cx="5184577" cy="877163"/>
          </a:xfrm>
          <a:prstGeom prst="rect">
            <a:avLst/>
          </a:prstGeom>
          <a:solidFill>
            <a:schemeClr val="accent3">
              <a:lumMod val="40000"/>
              <a:lumOff val="60000"/>
            </a:schemeClr>
          </a:solidFill>
        </p:spPr>
        <p:txBody>
          <a:bodyPr wrap="square">
            <a:spAutoFit/>
          </a:bodyPr>
          <a:lstStyle/>
          <a:p>
            <a:pPr lvl="0" algn="just">
              <a:spcBef>
                <a:spcPts val="700"/>
              </a:spcBef>
              <a:buClr>
                <a:srgbClr val="9F2936"/>
              </a:buClr>
              <a:buSzPct val="60000"/>
            </a:pPr>
            <a:r>
              <a:rPr lang="en-IN" sz="1700" b="1" dirty="0" smtClean="0">
                <a:solidFill>
                  <a:srgbClr val="0070C0"/>
                </a:solidFill>
                <a:latin typeface="Arial Black" pitchFamily="34" charset="0"/>
              </a:rPr>
              <a:t>DL</a:t>
            </a:r>
            <a:r>
              <a:rPr lang="en-IN" sz="1700" b="1" dirty="0" smtClean="0">
                <a:solidFill>
                  <a:srgbClr val="FF0000"/>
                </a:solidFill>
                <a:latin typeface="Arial Black" pitchFamily="34" charset="0"/>
              </a:rPr>
              <a:t> </a:t>
            </a:r>
            <a:r>
              <a:rPr lang="en-IN" sz="1700" dirty="0" smtClean="0">
                <a:solidFill>
                  <a:srgbClr val="FF0000"/>
                </a:solidFill>
                <a:latin typeface="Arial Black" pitchFamily="34" charset="0"/>
              </a:rPr>
              <a:t>- </a:t>
            </a:r>
            <a:r>
              <a:rPr lang="en-IN" sz="1700" b="1" dirty="0">
                <a:solidFill>
                  <a:srgbClr val="FF0000"/>
                </a:solidFill>
                <a:latin typeface="Arial Black" pitchFamily="34" charset="0"/>
              </a:rPr>
              <a:t>Convolutional Neural Networks (CNN) </a:t>
            </a:r>
            <a:r>
              <a:rPr lang="en-IN" sz="1700" dirty="0">
                <a:solidFill>
                  <a:prstClr val="black"/>
                </a:solidFill>
                <a:latin typeface="Arial Black" pitchFamily="34" charset="0"/>
              </a:rPr>
              <a:t>- spatial data processing                                                     through layered feature extraction. </a:t>
            </a:r>
          </a:p>
        </p:txBody>
      </p:sp>
      <p:sp>
        <p:nvSpPr>
          <p:cNvPr id="9" name="Rectangle 8"/>
          <p:cNvSpPr/>
          <p:nvPr/>
        </p:nvSpPr>
        <p:spPr>
          <a:xfrm>
            <a:off x="5796137" y="1700808"/>
            <a:ext cx="3168352" cy="861774"/>
          </a:xfrm>
          <a:prstGeom prst="rect">
            <a:avLst/>
          </a:prstGeom>
          <a:solidFill>
            <a:schemeClr val="accent3">
              <a:lumMod val="40000"/>
              <a:lumOff val="60000"/>
            </a:schemeClr>
          </a:solidFill>
        </p:spPr>
        <p:txBody>
          <a:bodyPr wrap="square">
            <a:spAutoFit/>
          </a:bodyPr>
          <a:lstStyle/>
          <a:p>
            <a:pPr algn="just"/>
            <a:r>
              <a:rPr lang="en-IN" sz="1600" dirty="0" smtClean="0">
                <a:solidFill>
                  <a:srgbClr val="FF0000"/>
                </a:solidFill>
                <a:latin typeface="Arial Black" pitchFamily="34" charset="0"/>
              </a:rPr>
              <a:t>Algeria</a:t>
            </a:r>
            <a:r>
              <a:rPr lang="en-IN" sz="1600" dirty="0" smtClean="0">
                <a:latin typeface="Arial Black" pitchFamily="34" charset="0"/>
              </a:rPr>
              <a:t> - RF</a:t>
            </a:r>
            <a:r>
              <a:rPr lang="en-IN" sz="1600" dirty="0">
                <a:latin typeface="Arial Black" pitchFamily="34" charset="0"/>
              </a:rPr>
              <a:t>, SVM, and </a:t>
            </a:r>
            <a:r>
              <a:rPr lang="en-IN" sz="1600" dirty="0" smtClean="0">
                <a:latin typeface="Arial Black" pitchFamily="34" charset="0"/>
              </a:rPr>
              <a:t>Boosted Regression Tree </a:t>
            </a:r>
            <a:r>
              <a:rPr lang="en-IN" sz="1600" dirty="0">
                <a:latin typeface="Arial Black" pitchFamily="34" charset="0"/>
              </a:rPr>
              <a:t>(BRT</a:t>
            </a:r>
            <a:r>
              <a:rPr lang="en-IN" dirty="0">
                <a:latin typeface="Arial Black" pitchFamily="34" charset="0"/>
              </a:rPr>
              <a:t>)</a:t>
            </a:r>
          </a:p>
        </p:txBody>
      </p:sp>
      <p:sp>
        <p:nvSpPr>
          <p:cNvPr id="10" name="Rectangle 9"/>
          <p:cNvSpPr/>
          <p:nvPr/>
        </p:nvSpPr>
        <p:spPr>
          <a:xfrm>
            <a:off x="5796137" y="2708920"/>
            <a:ext cx="3168352" cy="1077218"/>
          </a:xfrm>
          <a:prstGeom prst="rect">
            <a:avLst/>
          </a:prstGeom>
          <a:solidFill>
            <a:schemeClr val="accent1">
              <a:lumMod val="40000"/>
              <a:lumOff val="60000"/>
            </a:schemeClr>
          </a:solidFill>
        </p:spPr>
        <p:txBody>
          <a:bodyPr wrap="square">
            <a:spAutoFit/>
          </a:bodyPr>
          <a:lstStyle/>
          <a:p>
            <a:pPr algn="just"/>
            <a:r>
              <a:rPr lang="en-IN" sz="1600" dirty="0" smtClean="0">
                <a:solidFill>
                  <a:srgbClr val="FF0000"/>
                </a:solidFill>
                <a:latin typeface="Arial Black" pitchFamily="34" charset="0"/>
              </a:rPr>
              <a:t>China</a:t>
            </a:r>
            <a:r>
              <a:rPr lang="en-IN" sz="1600" dirty="0" smtClean="0">
                <a:latin typeface="Arial Black" pitchFamily="34" charset="0"/>
              </a:rPr>
              <a:t> - Analytic Hierarchy Process </a:t>
            </a:r>
            <a:r>
              <a:rPr lang="en-IN" sz="1600" dirty="0">
                <a:latin typeface="Arial Black" pitchFamily="34" charset="0"/>
              </a:rPr>
              <a:t>(AHP), </a:t>
            </a:r>
            <a:r>
              <a:rPr lang="en-IN" sz="1600" dirty="0" smtClean="0">
                <a:latin typeface="Arial Black" pitchFamily="34" charset="0"/>
              </a:rPr>
              <a:t>Binary Logistic Regression </a:t>
            </a:r>
            <a:r>
              <a:rPr lang="en-IN" sz="1600" dirty="0">
                <a:latin typeface="Arial Black" pitchFamily="34" charset="0"/>
              </a:rPr>
              <a:t>(BLR), MLP</a:t>
            </a:r>
            <a:r>
              <a:rPr lang="en-IN" sz="1600" dirty="0" smtClean="0">
                <a:latin typeface="Arial Black" pitchFamily="34" charset="0"/>
              </a:rPr>
              <a:t>, etc. </a:t>
            </a:r>
            <a:endParaRPr lang="en-IN" sz="1600" dirty="0">
              <a:latin typeface="Arial Black" pitchFamily="34" charset="0"/>
            </a:endParaRPr>
          </a:p>
        </p:txBody>
      </p:sp>
      <p:sp>
        <p:nvSpPr>
          <p:cNvPr id="11" name="Rectangle 10"/>
          <p:cNvSpPr/>
          <p:nvPr/>
        </p:nvSpPr>
        <p:spPr>
          <a:xfrm>
            <a:off x="5773008" y="3933056"/>
            <a:ext cx="3151940" cy="830997"/>
          </a:xfrm>
          <a:prstGeom prst="rect">
            <a:avLst/>
          </a:prstGeom>
          <a:solidFill>
            <a:schemeClr val="accent3">
              <a:lumMod val="40000"/>
              <a:lumOff val="60000"/>
            </a:schemeClr>
          </a:solidFill>
        </p:spPr>
        <p:txBody>
          <a:bodyPr wrap="square">
            <a:spAutoFit/>
          </a:bodyPr>
          <a:lstStyle/>
          <a:p>
            <a:pPr algn="just"/>
            <a:r>
              <a:rPr lang="en-IN" sz="1600" dirty="0" smtClean="0">
                <a:solidFill>
                  <a:srgbClr val="FF0000"/>
                </a:solidFill>
                <a:latin typeface="Arial Black" pitchFamily="34" charset="0"/>
              </a:rPr>
              <a:t>Norway</a:t>
            </a:r>
            <a:r>
              <a:rPr lang="en-IN" sz="1600" dirty="0" smtClean="0">
                <a:latin typeface="Arial Black" pitchFamily="34" charset="0"/>
              </a:rPr>
              <a:t> - RF </a:t>
            </a:r>
            <a:r>
              <a:rPr lang="en-IN" sz="1600" dirty="0">
                <a:latin typeface="Arial Black" pitchFamily="34" charset="0"/>
              </a:rPr>
              <a:t>and </a:t>
            </a:r>
            <a:r>
              <a:rPr lang="en-IN" sz="1600" dirty="0" smtClean="0">
                <a:latin typeface="Arial Black" pitchFamily="34" charset="0"/>
              </a:rPr>
              <a:t>Gradient Boosted Regression Tree </a:t>
            </a:r>
            <a:r>
              <a:rPr lang="en-IN" sz="1600" dirty="0">
                <a:latin typeface="Arial Black" pitchFamily="34" charset="0"/>
              </a:rPr>
              <a:t>(GBRT)</a:t>
            </a:r>
          </a:p>
        </p:txBody>
      </p:sp>
      <p:sp>
        <p:nvSpPr>
          <p:cNvPr id="12" name="Rectangle 11"/>
          <p:cNvSpPr/>
          <p:nvPr/>
        </p:nvSpPr>
        <p:spPr>
          <a:xfrm>
            <a:off x="5773008" y="4869160"/>
            <a:ext cx="3151940" cy="1077218"/>
          </a:xfrm>
          <a:prstGeom prst="rect">
            <a:avLst/>
          </a:prstGeom>
          <a:solidFill>
            <a:schemeClr val="accent1">
              <a:lumMod val="40000"/>
              <a:lumOff val="60000"/>
            </a:schemeClr>
          </a:solidFill>
        </p:spPr>
        <p:txBody>
          <a:bodyPr wrap="square">
            <a:spAutoFit/>
          </a:bodyPr>
          <a:lstStyle/>
          <a:p>
            <a:r>
              <a:rPr lang="en-IN" sz="1600" dirty="0" smtClean="0">
                <a:solidFill>
                  <a:srgbClr val="FF0000"/>
                </a:solidFill>
                <a:latin typeface="Arial Black" pitchFamily="34" charset="0"/>
              </a:rPr>
              <a:t>Sikkim Himalayas </a:t>
            </a:r>
            <a:r>
              <a:rPr lang="en-IN" sz="1600" dirty="0" smtClean="0">
                <a:latin typeface="Arial Black" pitchFamily="34" charset="0"/>
              </a:rPr>
              <a:t>– CNN, </a:t>
            </a:r>
          </a:p>
          <a:p>
            <a:r>
              <a:rPr lang="en-IN" sz="1600" dirty="0" smtClean="0">
                <a:solidFill>
                  <a:srgbClr val="FF0000"/>
                </a:solidFill>
                <a:latin typeface="Arial Black" pitchFamily="34" charset="0"/>
              </a:rPr>
              <a:t>Kashmir</a:t>
            </a:r>
            <a:r>
              <a:rPr lang="en-IN" sz="1600" dirty="0" smtClean="0">
                <a:latin typeface="Arial Black" pitchFamily="34" charset="0"/>
              </a:rPr>
              <a:t> - Deep Multilayer </a:t>
            </a:r>
            <a:r>
              <a:rPr lang="en-IN" sz="1600" dirty="0">
                <a:latin typeface="Arial Black" pitchFamily="34" charset="0"/>
              </a:rPr>
              <a:t>perceptron for LSM (DMLP-LSM)</a:t>
            </a:r>
          </a:p>
        </p:txBody>
      </p:sp>
      <p:sp>
        <p:nvSpPr>
          <p:cNvPr id="13" name="Rectangle 12"/>
          <p:cNvSpPr/>
          <p:nvPr/>
        </p:nvSpPr>
        <p:spPr>
          <a:xfrm>
            <a:off x="5812549" y="6093296"/>
            <a:ext cx="3151940" cy="338554"/>
          </a:xfrm>
          <a:prstGeom prst="rect">
            <a:avLst/>
          </a:prstGeom>
          <a:solidFill>
            <a:schemeClr val="accent3">
              <a:lumMod val="40000"/>
              <a:lumOff val="60000"/>
            </a:schemeClr>
          </a:solidFill>
        </p:spPr>
        <p:txBody>
          <a:bodyPr wrap="square">
            <a:spAutoFit/>
          </a:bodyPr>
          <a:lstStyle/>
          <a:p>
            <a:r>
              <a:rPr lang="en-IN" sz="1600" dirty="0" smtClean="0">
                <a:solidFill>
                  <a:srgbClr val="FF0000"/>
                </a:solidFill>
                <a:latin typeface="Arial Black" pitchFamily="34" charset="0"/>
              </a:rPr>
              <a:t>Iran</a:t>
            </a:r>
            <a:r>
              <a:rPr lang="en-IN" sz="1600" dirty="0" smtClean="0">
                <a:latin typeface="Arial Black" pitchFamily="34" charset="0"/>
              </a:rPr>
              <a:t>- RNN, CNN, </a:t>
            </a:r>
            <a:r>
              <a:rPr lang="en-IN" sz="1600" dirty="0">
                <a:latin typeface="Arial Black" pitchFamily="34" charset="0"/>
              </a:rPr>
              <a:t>CNN–DNN</a:t>
            </a:r>
          </a:p>
        </p:txBody>
      </p:sp>
      <p:sp>
        <p:nvSpPr>
          <p:cNvPr id="14" name="Rectangle 13"/>
          <p:cNvSpPr/>
          <p:nvPr/>
        </p:nvSpPr>
        <p:spPr>
          <a:xfrm>
            <a:off x="979286" y="5085184"/>
            <a:ext cx="3664721" cy="369332"/>
          </a:xfrm>
          <a:prstGeom prst="rect">
            <a:avLst/>
          </a:prstGeom>
          <a:solidFill>
            <a:schemeClr val="accent3">
              <a:lumMod val="40000"/>
              <a:lumOff val="60000"/>
            </a:schemeClr>
          </a:solidFill>
        </p:spPr>
        <p:txBody>
          <a:bodyPr wrap="none">
            <a:spAutoFit/>
          </a:bodyPr>
          <a:lstStyle/>
          <a:p>
            <a:r>
              <a:rPr lang="en-IN" dirty="0" err="1" smtClean="0">
                <a:latin typeface="Arial Black" pitchFamily="34" charset="0"/>
              </a:rPr>
              <a:t>Kudaibergenov</a:t>
            </a:r>
            <a:r>
              <a:rPr lang="en-IN" dirty="0" smtClean="0">
                <a:latin typeface="Arial Black" pitchFamily="34" charset="0"/>
              </a:rPr>
              <a:t> et al. (2025)</a:t>
            </a:r>
            <a:endParaRPr lang="en-IN" dirty="0">
              <a:latin typeface="Arial Black" pitchFamily="34" charset="0"/>
            </a:endParaRPr>
          </a:p>
        </p:txBody>
      </p:sp>
      <p:sp>
        <p:nvSpPr>
          <p:cNvPr id="15" name="Rectangle 14"/>
          <p:cNvSpPr/>
          <p:nvPr/>
        </p:nvSpPr>
        <p:spPr>
          <a:xfrm>
            <a:off x="243134" y="5517232"/>
            <a:ext cx="5438861" cy="1200329"/>
          </a:xfrm>
          <a:prstGeom prst="rect">
            <a:avLst/>
          </a:prstGeom>
          <a:solidFill>
            <a:schemeClr val="accent4">
              <a:lumMod val="40000"/>
              <a:lumOff val="60000"/>
            </a:schemeClr>
          </a:solidFill>
        </p:spPr>
        <p:txBody>
          <a:bodyPr wrap="none">
            <a:spAutoFit/>
          </a:bodyPr>
          <a:lstStyle/>
          <a:p>
            <a:r>
              <a:rPr lang="en-IN" b="1" dirty="0" smtClean="0"/>
              <a:t>ANN - tabular data </a:t>
            </a:r>
            <a:r>
              <a:rPr lang="en-IN" b="1" dirty="0"/>
              <a:t>flows forward from input to </a:t>
            </a:r>
            <a:r>
              <a:rPr lang="en-IN" b="1" dirty="0" smtClean="0"/>
              <a:t>output</a:t>
            </a:r>
          </a:p>
          <a:p>
            <a:r>
              <a:rPr lang="en-IN" b="1" dirty="0" smtClean="0"/>
              <a:t>CNN - </a:t>
            </a:r>
            <a:r>
              <a:rPr lang="en-IN" b="1" dirty="0"/>
              <a:t>process grid-like data such as images or videos</a:t>
            </a:r>
            <a:endParaRPr lang="en-IN" b="1" dirty="0" smtClean="0"/>
          </a:p>
          <a:p>
            <a:r>
              <a:rPr lang="en-IN" b="1" dirty="0" smtClean="0"/>
              <a:t>RNN - </a:t>
            </a:r>
            <a:r>
              <a:rPr lang="en-IN" b="1" dirty="0"/>
              <a:t>designed for sequential data</a:t>
            </a:r>
            <a:endParaRPr lang="en-IN" b="1" dirty="0" smtClean="0"/>
          </a:p>
          <a:p>
            <a:r>
              <a:rPr lang="en-IN" b="1" dirty="0" smtClean="0"/>
              <a:t>DNN – ANN with multiple hidden layers</a:t>
            </a:r>
            <a:endParaRPr lang="en-IN" b="1" dirty="0"/>
          </a:p>
        </p:txBody>
      </p:sp>
    </p:spTree>
    <p:extLst>
      <p:ext uri="{BB962C8B-B14F-4D97-AF65-F5344CB8AC3E}">
        <p14:creationId xmlns:p14="http://schemas.microsoft.com/office/powerpoint/2010/main" val="42730079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200" dirty="0" smtClean="0">
                <a:solidFill>
                  <a:srgbClr val="FF0000"/>
                </a:solidFill>
                <a:latin typeface="Arial Black" pitchFamily="34" charset="0"/>
              </a:rPr>
              <a:t>Mapping landslides in South Korea</a:t>
            </a:r>
            <a:endParaRPr lang="en-IN" sz="3200" dirty="0">
              <a:solidFill>
                <a:srgbClr val="FF0000"/>
              </a:solidFill>
              <a:latin typeface="Arial Black" pitchFamily="34" charset="0"/>
            </a:endParaRPr>
          </a:p>
        </p:txBody>
      </p:sp>
      <p:sp>
        <p:nvSpPr>
          <p:cNvPr id="3" name="Footer Placeholder 2"/>
          <p:cNvSpPr>
            <a:spLocks noGrp="1"/>
          </p:cNvSpPr>
          <p:nvPr>
            <p:ph type="ftr" sz="quarter" idx="11"/>
          </p:nvPr>
        </p:nvSpPr>
        <p:spPr/>
        <p:txBody>
          <a:bodyPr/>
          <a:lstStyle/>
          <a:p>
            <a:r>
              <a:rPr lang="en-IN" smtClean="0"/>
              <a:t>IGS GOA SYMPOSIUM ON LANDSLIDES MAY 2026</a:t>
            </a:r>
            <a:endParaRPr lang="en-IN"/>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39</a:t>
            </a:fld>
            <a:endParaRPr lang="en-IN"/>
          </a:p>
        </p:txBody>
      </p:sp>
      <p:pic>
        <p:nvPicPr>
          <p:cNvPr id="22530" name="Picture 2" descr="Remotesensing 17 00034 g0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628800"/>
            <a:ext cx="7567489" cy="511256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7813874" y="2875002"/>
            <a:ext cx="1313180" cy="369332"/>
          </a:xfrm>
          <a:prstGeom prst="rect">
            <a:avLst/>
          </a:prstGeom>
          <a:solidFill>
            <a:schemeClr val="accent1">
              <a:lumMod val="40000"/>
              <a:lumOff val="60000"/>
            </a:schemeClr>
          </a:solidFill>
        </p:spPr>
        <p:txBody>
          <a:bodyPr wrap="none">
            <a:spAutoFit/>
          </a:bodyPr>
          <a:lstStyle/>
          <a:p>
            <a:r>
              <a:rPr lang="en-IN" dirty="0" smtClean="0">
                <a:solidFill>
                  <a:srgbClr val="FF0000"/>
                </a:solidFill>
                <a:latin typeface="Arial Black" pitchFamily="34" charset="0"/>
              </a:rPr>
              <a:t>DL - CNN</a:t>
            </a:r>
            <a:endParaRPr lang="en-IN" dirty="0"/>
          </a:p>
        </p:txBody>
      </p:sp>
    </p:spTree>
    <p:extLst>
      <p:ext uri="{BB962C8B-B14F-4D97-AF65-F5344CB8AC3E}">
        <p14:creationId xmlns:p14="http://schemas.microsoft.com/office/powerpoint/2010/main" val="462296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5164" y="206152"/>
            <a:ext cx="8153400" cy="990600"/>
          </a:xfrm>
        </p:spPr>
        <p:txBody>
          <a:bodyPr>
            <a:noAutofit/>
          </a:bodyPr>
          <a:lstStyle/>
          <a:p>
            <a:r>
              <a:rPr lang="en-IN" sz="3200" b="1" dirty="0" smtClean="0">
                <a:solidFill>
                  <a:srgbClr val="FF0000"/>
                </a:solidFill>
                <a:latin typeface="Arial Black" pitchFamily="34" charset="0"/>
              </a:rPr>
              <a:t>Landslides </a:t>
            </a:r>
            <a:r>
              <a:rPr lang="en-IN" sz="3200" b="1" dirty="0">
                <a:solidFill>
                  <a:srgbClr val="002060"/>
                </a:solidFill>
                <a:latin typeface="Arial Black" pitchFamily="34" charset="0"/>
              </a:rPr>
              <a:t>- Types</a:t>
            </a:r>
            <a:r>
              <a:rPr lang="en-IN" sz="3200" dirty="0" smtClean="0">
                <a:solidFill>
                  <a:srgbClr val="FF0000"/>
                </a:solidFill>
                <a:latin typeface="Arial Black" pitchFamily="34" charset="0"/>
              </a:rPr>
              <a:t/>
            </a:r>
            <a:br>
              <a:rPr lang="en-IN" sz="3200" dirty="0" smtClean="0">
                <a:solidFill>
                  <a:srgbClr val="FF0000"/>
                </a:solidFill>
                <a:latin typeface="Arial Black" pitchFamily="34" charset="0"/>
              </a:rPr>
            </a:br>
            <a:endParaRPr lang="en-IN" sz="3200" dirty="0">
              <a:solidFill>
                <a:srgbClr val="FF0000"/>
              </a:solidFill>
              <a:latin typeface="Arial Black" pitchFamily="34" charset="0"/>
            </a:endParaRPr>
          </a:p>
        </p:txBody>
      </p:sp>
      <p:sp>
        <p:nvSpPr>
          <p:cNvPr id="2" name="Slide Number Placeholder 1"/>
          <p:cNvSpPr>
            <a:spLocks noGrp="1"/>
          </p:cNvSpPr>
          <p:nvPr>
            <p:ph type="sldNum" sz="quarter" idx="12"/>
          </p:nvPr>
        </p:nvSpPr>
        <p:spPr/>
        <p:txBody>
          <a:bodyPr>
            <a:normAutofit fontScale="85000" lnSpcReduction="20000"/>
          </a:bodyPr>
          <a:lstStyle/>
          <a:p>
            <a:fld id="{F436ABC9-B253-445B-B937-1F4565D900C4}" type="slidenum">
              <a:rPr lang="en-IN" smtClean="0"/>
              <a:t>4</a:t>
            </a:fld>
            <a:endParaRPr lang="en-IN"/>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513880"/>
            <a:ext cx="2430785" cy="199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1607692"/>
            <a:ext cx="2132161" cy="1976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224" y="1673476"/>
            <a:ext cx="1844392" cy="189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3754887"/>
            <a:ext cx="4132343" cy="2721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9992" y="3754887"/>
            <a:ext cx="4248472" cy="2729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11"/>
          </p:nvPr>
        </p:nvSpPr>
        <p:spPr>
          <a:xfrm>
            <a:off x="609600" y="6448251"/>
            <a:ext cx="5421083" cy="365125"/>
          </a:xfrm>
        </p:spPr>
        <p:txBody>
          <a:bodyPr/>
          <a:lstStyle/>
          <a:p>
            <a:r>
              <a:rPr lang="en-IN" dirty="0" smtClean="0"/>
              <a:t>IGS GOA SYMPOSIUM ON LANDSLIDES MAY 2026</a:t>
            </a:r>
            <a:endParaRPr lang="en-IN" dirty="0"/>
          </a:p>
        </p:txBody>
      </p:sp>
    </p:spTree>
    <p:extLst>
      <p:ext uri="{BB962C8B-B14F-4D97-AF65-F5344CB8AC3E}">
        <p14:creationId xmlns:p14="http://schemas.microsoft.com/office/powerpoint/2010/main" val="257888973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solidFill>
                  <a:srgbClr val="FF0000"/>
                </a:solidFill>
                <a:latin typeface="Arial Black" pitchFamily="34" charset="0"/>
              </a:rPr>
              <a:t>Mapping landslides in </a:t>
            </a:r>
            <a:r>
              <a:rPr lang="en-IN" sz="3200" dirty="0" smtClean="0">
                <a:solidFill>
                  <a:srgbClr val="FF0000"/>
                </a:solidFill>
                <a:latin typeface="Arial Black" pitchFamily="34" charset="0"/>
              </a:rPr>
              <a:t>Vietnam</a:t>
            </a:r>
            <a:endParaRPr lang="en-IN" sz="3200" dirty="0"/>
          </a:p>
        </p:txBody>
      </p:sp>
      <p:sp>
        <p:nvSpPr>
          <p:cNvPr id="3" name="Footer Placeholder 2"/>
          <p:cNvSpPr>
            <a:spLocks noGrp="1"/>
          </p:cNvSpPr>
          <p:nvPr>
            <p:ph type="ftr" sz="quarter" idx="11"/>
          </p:nvPr>
        </p:nvSpPr>
        <p:spPr/>
        <p:txBody>
          <a:bodyPr/>
          <a:lstStyle/>
          <a:p>
            <a:r>
              <a:rPr lang="en-IN" smtClean="0"/>
              <a:t>IGS GOA SYMPOSIUM ON LANDSLIDES MAY 2026</a:t>
            </a:r>
            <a:endParaRPr lang="en-IN"/>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40</a:t>
            </a:fld>
            <a:endParaRPr lang="en-IN"/>
          </a:p>
        </p:txBody>
      </p:sp>
      <p:pic>
        <p:nvPicPr>
          <p:cNvPr id="23554" name="Picture 2" descr="Remotesensing 17 00034 g0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556792"/>
            <a:ext cx="6984776" cy="523354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588224" y="2420888"/>
            <a:ext cx="2304256" cy="830997"/>
          </a:xfrm>
          <a:prstGeom prst="rect">
            <a:avLst/>
          </a:prstGeom>
          <a:solidFill>
            <a:schemeClr val="accent3">
              <a:lumMod val="40000"/>
              <a:lumOff val="60000"/>
            </a:schemeClr>
          </a:solidFill>
        </p:spPr>
        <p:txBody>
          <a:bodyPr wrap="square">
            <a:spAutoFit/>
          </a:bodyPr>
          <a:lstStyle/>
          <a:p>
            <a:pPr algn="just"/>
            <a:r>
              <a:rPr lang="en-IN" sz="1600" dirty="0" smtClean="0">
                <a:solidFill>
                  <a:srgbClr val="FF0000"/>
                </a:solidFill>
                <a:latin typeface="Arial Black" pitchFamily="34" charset="0"/>
              </a:rPr>
              <a:t>Radial Basis Function Neural Networks </a:t>
            </a:r>
            <a:r>
              <a:rPr lang="en-IN" sz="1600" dirty="0">
                <a:solidFill>
                  <a:srgbClr val="FF0000"/>
                </a:solidFill>
                <a:latin typeface="Arial Black" pitchFamily="34" charset="0"/>
              </a:rPr>
              <a:t>(RBFN)</a:t>
            </a:r>
          </a:p>
        </p:txBody>
      </p:sp>
    </p:spTree>
    <p:extLst>
      <p:ext uri="{BB962C8B-B14F-4D97-AF65-F5344CB8AC3E}">
        <p14:creationId xmlns:p14="http://schemas.microsoft.com/office/powerpoint/2010/main" val="32366890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smtClean="0">
                <a:solidFill>
                  <a:srgbClr val="FF0000"/>
                </a:solidFill>
                <a:latin typeface="Arial Black" pitchFamily="34" charset="0"/>
              </a:rPr>
              <a:t>Mapping of Landslides in Goa</a:t>
            </a:r>
            <a:endParaRPr lang="en-IN" sz="3200" dirty="0">
              <a:solidFill>
                <a:srgbClr val="FF0000"/>
              </a:solidFill>
              <a:latin typeface="Arial Black" pitchFamily="34" charset="0"/>
            </a:endParaRPr>
          </a:p>
        </p:txBody>
      </p:sp>
      <p:sp>
        <p:nvSpPr>
          <p:cNvPr id="3" name="Footer Placeholder 2"/>
          <p:cNvSpPr>
            <a:spLocks noGrp="1"/>
          </p:cNvSpPr>
          <p:nvPr>
            <p:ph type="ftr" sz="quarter" idx="11"/>
          </p:nvPr>
        </p:nvSpPr>
        <p:spPr>
          <a:xfrm>
            <a:off x="3722917" y="6381328"/>
            <a:ext cx="5421083" cy="365125"/>
          </a:xfrm>
        </p:spPr>
        <p:txBody>
          <a:bodyPr/>
          <a:lstStyle/>
          <a:p>
            <a:r>
              <a:rPr lang="en-IN" dirty="0" smtClean="0"/>
              <a:t>IGS GOA SYMPOSIUM ON LANDSLIDES MAY 2026</a:t>
            </a:r>
            <a:endParaRPr lang="en-IN" dirty="0"/>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41</a:t>
            </a:fld>
            <a:endParaRPr lang="en-IN"/>
          </a:p>
        </p:txBody>
      </p:sp>
      <p:pic>
        <p:nvPicPr>
          <p:cNvPr id="6" name="Picture 5" descr="figure 3"/>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628800"/>
            <a:ext cx="3862695" cy="4824536"/>
          </a:xfrm>
          <a:prstGeom prst="rect">
            <a:avLst/>
          </a:prstGeom>
          <a:noFill/>
          <a:ln>
            <a:noFill/>
          </a:ln>
        </p:spPr>
      </p:pic>
      <p:sp>
        <p:nvSpPr>
          <p:cNvPr id="7" name="Rectangle 6"/>
          <p:cNvSpPr/>
          <p:nvPr/>
        </p:nvSpPr>
        <p:spPr>
          <a:xfrm>
            <a:off x="5148064" y="5733256"/>
            <a:ext cx="2052165" cy="369332"/>
          </a:xfrm>
          <a:prstGeom prst="rect">
            <a:avLst/>
          </a:prstGeom>
        </p:spPr>
        <p:txBody>
          <a:bodyPr wrap="none">
            <a:spAutoFit/>
          </a:bodyPr>
          <a:lstStyle/>
          <a:p>
            <a:r>
              <a:rPr lang="en-US" b="1" dirty="0" err="1"/>
              <a:t>Babitha</a:t>
            </a:r>
            <a:r>
              <a:rPr lang="en-US" b="1" dirty="0"/>
              <a:t> et al., 2023</a:t>
            </a:r>
            <a:endParaRPr lang="en-IN" b="1" dirty="0"/>
          </a:p>
        </p:txBody>
      </p:sp>
    </p:spTree>
    <p:extLst>
      <p:ext uri="{BB962C8B-B14F-4D97-AF65-F5344CB8AC3E}">
        <p14:creationId xmlns:p14="http://schemas.microsoft.com/office/powerpoint/2010/main" val="33795585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3200" dirty="0" err="1" smtClean="0">
                <a:solidFill>
                  <a:srgbClr val="FF0000"/>
                </a:solidFill>
                <a:latin typeface="Arial Black" pitchFamily="34" charset="0"/>
              </a:rPr>
              <a:t>Satelite</a:t>
            </a:r>
            <a:r>
              <a:rPr lang="en-IN" sz="3200" dirty="0" smtClean="0">
                <a:solidFill>
                  <a:srgbClr val="FF0000"/>
                </a:solidFill>
                <a:latin typeface="Arial Black" pitchFamily="34" charset="0"/>
              </a:rPr>
              <a:t>, Airborne and Ground-based </a:t>
            </a:r>
            <a:r>
              <a:rPr lang="en-IN" sz="3200" dirty="0">
                <a:solidFill>
                  <a:srgbClr val="FF0000"/>
                </a:solidFill>
                <a:latin typeface="Arial Black" pitchFamily="34" charset="0"/>
              </a:rPr>
              <a:t>remote sensing techniques </a:t>
            </a: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42</a:t>
            </a:fld>
            <a:endParaRPr lang="en-IN"/>
          </a:p>
        </p:txBody>
      </p:sp>
      <p:sp>
        <p:nvSpPr>
          <p:cNvPr id="5" name="Content Placeholder 4"/>
          <p:cNvSpPr>
            <a:spLocks noGrp="1"/>
          </p:cNvSpPr>
          <p:nvPr>
            <p:ph sz="quarter" idx="1"/>
          </p:nvPr>
        </p:nvSpPr>
        <p:spPr>
          <a:xfrm>
            <a:off x="612648" y="1813520"/>
            <a:ext cx="8153400" cy="4495800"/>
          </a:xfrm>
        </p:spPr>
        <p:txBody>
          <a:bodyPr>
            <a:normAutofit/>
          </a:bodyPr>
          <a:lstStyle/>
          <a:p>
            <a:pPr algn="just"/>
            <a:r>
              <a:rPr lang="en-IN" sz="1600" dirty="0" smtClean="0">
                <a:latin typeface="Arial Black" pitchFamily="34" charset="0"/>
              </a:rPr>
              <a:t>Shuttle </a:t>
            </a:r>
            <a:r>
              <a:rPr lang="en-IN" sz="1600" dirty="0">
                <a:latin typeface="Arial Black" pitchFamily="34" charset="0"/>
              </a:rPr>
              <a:t>Radar Topography Mission (</a:t>
            </a:r>
            <a:r>
              <a:rPr lang="en-IN" sz="1600" dirty="0">
                <a:solidFill>
                  <a:srgbClr val="FF0000"/>
                </a:solidFill>
                <a:latin typeface="Arial Black" pitchFamily="34" charset="0"/>
              </a:rPr>
              <a:t>SRTM</a:t>
            </a:r>
            <a:r>
              <a:rPr lang="en-IN" sz="1600" dirty="0" smtClean="0">
                <a:latin typeface="Arial Black" pitchFamily="34" charset="0"/>
              </a:rPr>
              <a:t>) </a:t>
            </a:r>
          </a:p>
          <a:p>
            <a:pPr algn="just"/>
            <a:endParaRPr lang="en-IN" sz="1600" dirty="0" smtClean="0">
              <a:latin typeface="Arial Black" pitchFamily="34" charset="0"/>
            </a:endParaRPr>
          </a:p>
          <a:p>
            <a:pPr algn="just"/>
            <a:r>
              <a:rPr lang="en-IN" sz="1600" dirty="0" smtClean="0">
                <a:latin typeface="Arial Black" pitchFamily="34" charset="0"/>
              </a:rPr>
              <a:t>Advanced </a:t>
            </a:r>
            <a:r>
              <a:rPr lang="en-IN" sz="1600" dirty="0" err="1">
                <a:latin typeface="Arial Black" pitchFamily="34" charset="0"/>
              </a:rPr>
              <a:t>Spaceborne</a:t>
            </a:r>
            <a:r>
              <a:rPr lang="en-IN" sz="1600" dirty="0">
                <a:latin typeface="Arial Black" pitchFamily="34" charset="0"/>
              </a:rPr>
              <a:t> Thermal Emission and Reflection Radiometer (</a:t>
            </a:r>
            <a:r>
              <a:rPr lang="en-IN" sz="1600" dirty="0">
                <a:solidFill>
                  <a:srgbClr val="FF0000"/>
                </a:solidFill>
                <a:latin typeface="Arial Black" pitchFamily="34" charset="0"/>
              </a:rPr>
              <a:t>ASTER</a:t>
            </a:r>
            <a:r>
              <a:rPr lang="en-IN" sz="1600" dirty="0" smtClean="0">
                <a:latin typeface="Arial Black" pitchFamily="34" charset="0"/>
              </a:rPr>
              <a:t>)</a:t>
            </a:r>
          </a:p>
          <a:p>
            <a:pPr algn="just"/>
            <a:endParaRPr lang="en-IN" sz="1600" dirty="0" smtClean="0">
              <a:latin typeface="Arial Black" pitchFamily="34" charset="0"/>
            </a:endParaRPr>
          </a:p>
          <a:p>
            <a:pPr algn="just"/>
            <a:r>
              <a:rPr lang="en-IN" sz="1600" dirty="0" smtClean="0">
                <a:latin typeface="Arial Black" pitchFamily="34" charset="0"/>
              </a:rPr>
              <a:t>Light </a:t>
            </a:r>
            <a:r>
              <a:rPr lang="en-IN" sz="1600" dirty="0">
                <a:latin typeface="Arial Black" pitchFamily="34" charset="0"/>
              </a:rPr>
              <a:t>Detection And Ranging (</a:t>
            </a:r>
            <a:r>
              <a:rPr lang="en-IN" sz="1600" dirty="0" err="1">
                <a:solidFill>
                  <a:srgbClr val="FF0000"/>
                </a:solidFill>
                <a:latin typeface="Arial Black" pitchFamily="34" charset="0"/>
              </a:rPr>
              <a:t>LiDAR</a:t>
            </a:r>
            <a:r>
              <a:rPr lang="en-IN" sz="1600" dirty="0">
                <a:latin typeface="Arial Black" pitchFamily="34" charset="0"/>
              </a:rPr>
              <a:t>) instruments that characterize terrain morphology. </a:t>
            </a:r>
            <a:endParaRPr lang="en-IN" sz="1600" dirty="0" smtClean="0">
              <a:latin typeface="Arial Black" pitchFamily="34" charset="0"/>
            </a:endParaRPr>
          </a:p>
          <a:p>
            <a:pPr algn="just"/>
            <a:endParaRPr lang="en-IN" sz="1600" dirty="0" smtClean="0">
              <a:latin typeface="Arial Black" pitchFamily="34" charset="0"/>
            </a:endParaRPr>
          </a:p>
          <a:p>
            <a:pPr algn="just"/>
            <a:r>
              <a:rPr lang="en-IN" sz="1600" dirty="0" smtClean="0">
                <a:latin typeface="Arial Black" pitchFamily="34" charset="0"/>
              </a:rPr>
              <a:t>Synthetic </a:t>
            </a:r>
            <a:r>
              <a:rPr lang="en-IN" sz="1600" dirty="0">
                <a:latin typeface="Arial Black" pitchFamily="34" charset="0"/>
              </a:rPr>
              <a:t>Aperture Radar (</a:t>
            </a:r>
            <a:r>
              <a:rPr lang="en-IN" sz="1600" dirty="0">
                <a:solidFill>
                  <a:srgbClr val="FF0000"/>
                </a:solidFill>
                <a:latin typeface="Arial Black" pitchFamily="34" charset="0"/>
              </a:rPr>
              <a:t>SAR</a:t>
            </a:r>
            <a:r>
              <a:rPr lang="en-IN" sz="1600" dirty="0">
                <a:latin typeface="Arial Black" pitchFamily="34" charset="0"/>
              </a:rPr>
              <a:t>) and </a:t>
            </a:r>
            <a:r>
              <a:rPr lang="en-IN" sz="1600" dirty="0" err="1">
                <a:latin typeface="Arial Black" pitchFamily="34" charset="0"/>
              </a:rPr>
              <a:t>Interferometric</a:t>
            </a:r>
            <a:r>
              <a:rPr lang="en-IN" sz="1600" dirty="0">
                <a:latin typeface="Arial Black" pitchFamily="34" charset="0"/>
              </a:rPr>
              <a:t> SAR (</a:t>
            </a:r>
            <a:r>
              <a:rPr lang="en-IN" sz="1600" dirty="0" err="1">
                <a:solidFill>
                  <a:srgbClr val="FF0000"/>
                </a:solidFill>
                <a:latin typeface="Arial Black" pitchFamily="34" charset="0"/>
              </a:rPr>
              <a:t>InSAR</a:t>
            </a:r>
            <a:r>
              <a:rPr lang="en-IN" sz="1600" dirty="0">
                <a:latin typeface="Arial Black" pitchFamily="34" charset="0"/>
              </a:rPr>
              <a:t>) </a:t>
            </a:r>
            <a:r>
              <a:rPr lang="en-IN" sz="1600" dirty="0" smtClean="0">
                <a:latin typeface="Arial Black" pitchFamily="34" charset="0"/>
              </a:rPr>
              <a:t>using Google </a:t>
            </a:r>
            <a:r>
              <a:rPr lang="en-IN" sz="1600" dirty="0">
                <a:latin typeface="Arial Black" pitchFamily="34" charset="0"/>
              </a:rPr>
              <a:t>Earth Engine (</a:t>
            </a:r>
            <a:r>
              <a:rPr lang="en-IN" sz="1600" dirty="0">
                <a:solidFill>
                  <a:srgbClr val="FF0000"/>
                </a:solidFill>
                <a:latin typeface="Arial Black" pitchFamily="34" charset="0"/>
              </a:rPr>
              <a:t>GEE</a:t>
            </a:r>
            <a:r>
              <a:rPr lang="en-IN" sz="1600" dirty="0">
                <a:latin typeface="Arial Black" pitchFamily="34" charset="0"/>
              </a:rPr>
              <a:t>), the United States Geological Survey (</a:t>
            </a:r>
            <a:r>
              <a:rPr lang="en-IN" sz="1600" dirty="0">
                <a:solidFill>
                  <a:srgbClr val="FF0000"/>
                </a:solidFill>
                <a:latin typeface="Arial Black" pitchFamily="34" charset="0"/>
              </a:rPr>
              <a:t>USGS</a:t>
            </a:r>
            <a:r>
              <a:rPr lang="en-IN" sz="1600" dirty="0">
                <a:latin typeface="Arial Black" pitchFamily="34" charset="0"/>
              </a:rPr>
              <a:t>) Earth Explorer and Copernicus.</a:t>
            </a:r>
          </a:p>
        </p:txBody>
      </p:sp>
      <p:sp>
        <p:nvSpPr>
          <p:cNvPr id="6" name="Footer Placeholder 5"/>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382547035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08" y="188640"/>
            <a:ext cx="8964488" cy="990600"/>
          </a:xfrm>
        </p:spPr>
        <p:txBody>
          <a:bodyPr>
            <a:noAutofit/>
          </a:bodyPr>
          <a:lstStyle/>
          <a:p>
            <a:r>
              <a:rPr lang="en-IN" sz="2800" dirty="0" smtClean="0">
                <a:solidFill>
                  <a:srgbClr val="002060"/>
                </a:solidFill>
                <a:latin typeface="Arial Black" pitchFamily="34" charset="0"/>
              </a:rPr>
              <a:t>NASA</a:t>
            </a:r>
            <a:r>
              <a:rPr lang="en-IN" sz="2800" dirty="0" smtClean="0">
                <a:solidFill>
                  <a:srgbClr val="FF0000"/>
                </a:solidFill>
                <a:latin typeface="Arial Black" pitchFamily="34" charset="0"/>
              </a:rPr>
              <a:t> – Global Precipitation Mission (GPM) &amp; Tropical Rainfall Measuring Mission (TRMM)</a:t>
            </a:r>
            <a:endParaRPr lang="en-IN" sz="2800"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43</a:t>
            </a:fld>
            <a:endParaRPr lang="en-IN"/>
          </a:p>
        </p:txBody>
      </p:sp>
      <p:pic>
        <p:nvPicPr>
          <p:cNvPr id="21506" name="Picture 2" descr="Visualization of the GPM Core Observatory in space over a hurricane with constellation satellites in th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9206" y="1628800"/>
            <a:ext cx="4509298" cy="225812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084168" y="3945034"/>
            <a:ext cx="1433406" cy="307777"/>
          </a:xfrm>
          <a:prstGeom prst="rect">
            <a:avLst/>
          </a:prstGeom>
        </p:spPr>
        <p:txBody>
          <a:bodyPr wrap="none">
            <a:spAutoFit/>
          </a:bodyPr>
          <a:lstStyle/>
          <a:p>
            <a:r>
              <a:rPr lang="en-IN" sz="1400" dirty="0" smtClean="0">
                <a:solidFill>
                  <a:srgbClr val="FF0000"/>
                </a:solidFill>
                <a:latin typeface="Arial Black" pitchFamily="34" charset="0"/>
              </a:rPr>
              <a:t>GPM (2014 -)</a:t>
            </a:r>
            <a:endParaRPr lang="en-IN" sz="1400" dirty="0">
              <a:solidFill>
                <a:srgbClr val="FF0000"/>
              </a:solidFill>
            </a:endParaRPr>
          </a:p>
        </p:txBody>
      </p:sp>
      <p:sp>
        <p:nvSpPr>
          <p:cNvPr id="7" name="Rectangle 6"/>
          <p:cNvSpPr/>
          <p:nvPr/>
        </p:nvSpPr>
        <p:spPr>
          <a:xfrm>
            <a:off x="4599206" y="4366415"/>
            <a:ext cx="4472786" cy="1870897"/>
          </a:xfrm>
          <a:prstGeom prst="rect">
            <a:avLst/>
          </a:prstGeom>
          <a:solidFill>
            <a:schemeClr val="accent1">
              <a:lumMod val="40000"/>
              <a:lumOff val="60000"/>
            </a:schemeClr>
          </a:solidFill>
        </p:spPr>
        <p:txBody>
          <a:bodyPr wrap="square">
            <a:spAutoFit/>
          </a:bodyPr>
          <a:lstStyle/>
          <a:p>
            <a:pPr algn="just">
              <a:lnSpc>
                <a:spcPts val="2000"/>
              </a:lnSpc>
            </a:pPr>
            <a:r>
              <a:rPr lang="en-IN" sz="1400" b="1" dirty="0">
                <a:latin typeface="Arial Black" pitchFamily="34" charset="0"/>
              </a:rPr>
              <a:t>GPM </a:t>
            </a:r>
            <a:r>
              <a:rPr lang="en-IN" sz="1400" b="1" dirty="0" smtClean="0">
                <a:latin typeface="Arial Black" pitchFamily="34" charset="0"/>
              </a:rPr>
              <a:t>- Accuracy</a:t>
            </a:r>
            <a:r>
              <a:rPr lang="en-IN" sz="1400" b="1" dirty="0">
                <a:latin typeface="Arial Black" pitchFamily="34" charset="0"/>
              </a:rPr>
              <a:t>, coverage and dynamic range </a:t>
            </a:r>
            <a:r>
              <a:rPr lang="en-IN" sz="1400" b="1" dirty="0" smtClean="0">
                <a:latin typeface="Arial Black" pitchFamily="34" charset="0"/>
              </a:rPr>
              <a:t>of precipitation characteristics</a:t>
            </a:r>
            <a:r>
              <a:rPr lang="en-IN" sz="1400" b="1" dirty="0">
                <a:latin typeface="Arial Black" pitchFamily="34" charset="0"/>
              </a:rPr>
              <a:t> </a:t>
            </a:r>
            <a:r>
              <a:rPr lang="en-IN" sz="1400" b="1" dirty="0" smtClean="0">
                <a:latin typeface="Arial Black" pitchFamily="34" charset="0"/>
              </a:rPr>
              <a:t>(</a:t>
            </a:r>
            <a:r>
              <a:rPr lang="en-IN" sz="1400" b="1" dirty="0">
                <a:latin typeface="Arial Black" pitchFamily="34" charset="0"/>
              </a:rPr>
              <a:t>heavy, moderate and light </a:t>
            </a:r>
            <a:r>
              <a:rPr lang="en-IN" sz="1400" b="1" dirty="0" smtClean="0">
                <a:latin typeface="Arial Black" pitchFamily="34" charset="0"/>
              </a:rPr>
              <a:t>precipitation) using conically-scanning </a:t>
            </a:r>
            <a:r>
              <a:rPr lang="en-IN" sz="1400" b="1" dirty="0">
                <a:latin typeface="Arial Black" pitchFamily="34" charset="0"/>
              </a:rPr>
              <a:t>multi-channel microwave radiometer covering a swath of </a:t>
            </a:r>
            <a:r>
              <a:rPr lang="en-IN" sz="1400" b="1" dirty="0" smtClean="0">
                <a:latin typeface="Arial Black" pitchFamily="34" charset="0"/>
              </a:rPr>
              <a:t>885 km </a:t>
            </a:r>
            <a:r>
              <a:rPr lang="en-IN" sz="1400" b="1" dirty="0">
                <a:latin typeface="Arial Black" pitchFamily="34" charset="0"/>
              </a:rPr>
              <a:t>with </a:t>
            </a:r>
            <a:r>
              <a:rPr lang="en-IN" sz="1400" b="1" dirty="0" smtClean="0">
                <a:latin typeface="Arial Black" pitchFamily="34" charset="0"/>
              </a:rPr>
              <a:t>frequency </a:t>
            </a:r>
            <a:r>
              <a:rPr lang="en-IN" sz="1400" b="1" dirty="0">
                <a:latin typeface="Arial Black" pitchFamily="34" charset="0"/>
              </a:rPr>
              <a:t>from 10 GHz to 183 GHz. </a:t>
            </a:r>
          </a:p>
        </p:txBody>
      </p:sp>
      <p:pic>
        <p:nvPicPr>
          <p:cNvPr id="21508" name="Picture 4" descr="Artists rendering of the TRMM satellite in space.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02" y="1628800"/>
            <a:ext cx="4509298" cy="225812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65758" y="4329266"/>
            <a:ext cx="4290218" cy="2127377"/>
          </a:xfrm>
          <a:prstGeom prst="rect">
            <a:avLst/>
          </a:prstGeom>
          <a:solidFill>
            <a:schemeClr val="accent3">
              <a:lumMod val="40000"/>
              <a:lumOff val="60000"/>
            </a:schemeClr>
          </a:solidFill>
        </p:spPr>
        <p:txBody>
          <a:bodyPr wrap="square">
            <a:spAutoFit/>
          </a:bodyPr>
          <a:lstStyle/>
          <a:p>
            <a:pPr algn="just">
              <a:lnSpc>
                <a:spcPts val="2000"/>
              </a:lnSpc>
            </a:pPr>
            <a:r>
              <a:rPr lang="en-IN" sz="1400" dirty="0" smtClean="0">
                <a:latin typeface="Arial Black" pitchFamily="34" charset="0"/>
              </a:rPr>
              <a:t>TRMM  - critical </a:t>
            </a:r>
            <a:r>
              <a:rPr lang="en-IN" sz="1400" dirty="0">
                <a:latin typeface="Arial Black" pitchFamily="34" charset="0"/>
              </a:rPr>
              <a:t>precipitation </a:t>
            </a:r>
            <a:r>
              <a:rPr lang="en-IN" sz="1400" dirty="0" smtClean="0">
                <a:latin typeface="Arial Black" pitchFamily="34" charset="0"/>
              </a:rPr>
              <a:t>measurements, storm </a:t>
            </a:r>
            <a:r>
              <a:rPr lang="en-IN" sz="1400" dirty="0">
                <a:latin typeface="Arial Black" pitchFamily="34" charset="0"/>
              </a:rPr>
              <a:t>structure and intensification</a:t>
            </a:r>
            <a:r>
              <a:rPr lang="en-IN" sz="1400" dirty="0" smtClean="0">
                <a:latin typeface="Arial Black" pitchFamily="34" charset="0"/>
              </a:rPr>
              <a:t> </a:t>
            </a:r>
            <a:r>
              <a:rPr lang="en-IN" sz="1400" dirty="0">
                <a:latin typeface="Arial Black" pitchFamily="34" charset="0"/>
              </a:rPr>
              <a:t>in the tropical and subtropical regions </a:t>
            </a:r>
            <a:r>
              <a:rPr lang="en-IN" sz="1400" dirty="0" smtClean="0">
                <a:latin typeface="Arial Black" pitchFamily="34" charset="0"/>
              </a:rPr>
              <a:t>using Precipitation Radar.  </a:t>
            </a:r>
            <a:r>
              <a:rPr lang="en-IN" sz="1400" dirty="0">
                <a:latin typeface="Arial Black" pitchFamily="34" charset="0"/>
              </a:rPr>
              <a:t>TRMM </a:t>
            </a:r>
            <a:r>
              <a:rPr lang="en-IN" sz="1400" dirty="0" smtClean="0">
                <a:latin typeface="Arial Black" pitchFamily="34" charset="0"/>
              </a:rPr>
              <a:t>provided  </a:t>
            </a:r>
            <a:r>
              <a:rPr lang="en-IN" sz="1400" dirty="0">
                <a:latin typeface="Arial Black" pitchFamily="34" charset="0"/>
              </a:rPr>
              <a:t>critical inputs to tropical cyclone forecasting, numerical weather prediction, and precipitation </a:t>
            </a:r>
            <a:r>
              <a:rPr lang="en-IN" sz="1400" dirty="0" smtClean="0">
                <a:latin typeface="Arial Black" pitchFamily="34" charset="0"/>
              </a:rPr>
              <a:t>climatology for </a:t>
            </a:r>
            <a:r>
              <a:rPr lang="en-IN" sz="1400" dirty="0">
                <a:latin typeface="Arial Black" pitchFamily="34" charset="0"/>
              </a:rPr>
              <a:t>17 years. </a:t>
            </a:r>
          </a:p>
        </p:txBody>
      </p:sp>
      <p:sp>
        <p:nvSpPr>
          <p:cNvPr id="11" name="Rectangle 10"/>
          <p:cNvSpPr/>
          <p:nvPr/>
        </p:nvSpPr>
        <p:spPr>
          <a:xfrm>
            <a:off x="1187624" y="3945034"/>
            <a:ext cx="2015295" cy="307777"/>
          </a:xfrm>
          <a:prstGeom prst="rect">
            <a:avLst/>
          </a:prstGeom>
        </p:spPr>
        <p:txBody>
          <a:bodyPr wrap="none">
            <a:spAutoFit/>
          </a:bodyPr>
          <a:lstStyle/>
          <a:p>
            <a:r>
              <a:rPr lang="en-IN" sz="1400" dirty="0" smtClean="0">
                <a:solidFill>
                  <a:srgbClr val="FF0000"/>
                </a:solidFill>
                <a:latin typeface="Arial Black" pitchFamily="34" charset="0"/>
              </a:rPr>
              <a:t>TRMM (1997-2015)</a:t>
            </a:r>
            <a:endParaRPr lang="en-IN" sz="1400" dirty="0">
              <a:solidFill>
                <a:srgbClr val="FF0000"/>
              </a:solidFill>
            </a:endParaRPr>
          </a:p>
        </p:txBody>
      </p:sp>
      <p:sp>
        <p:nvSpPr>
          <p:cNvPr id="5" name="Footer Placeholder 4"/>
          <p:cNvSpPr>
            <a:spLocks noGrp="1"/>
          </p:cNvSpPr>
          <p:nvPr>
            <p:ph type="ftr" sz="quarter" idx="11"/>
          </p:nvPr>
        </p:nvSpPr>
        <p:spPr>
          <a:xfrm>
            <a:off x="3615413" y="6520259"/>
            <a:ext cx="5421083" cy="365125"/>
          </a:xfrm>
        </p:spPr>
        <p:txBody>
          <a:bodyPr/>
          <a:lstStyle/>
          <a:p>
            <a:r>
              <a:rPr lang="en-IN" smtClean="0"/>
              <a:t>IGS GOA SYMPOSIUM ON LANDSLIDES MAY 2026</a:t>
            </a:r>
            <a:endParaRPr lang="en-IN" dirty="0"/>
          </a:p>
        </p:txBody>
      </p:sp>
    </p:spTree>
    <p:extLst>
      <p:ext uri="{BB962C8B-B14F-4D97-AF65-F5344CB8AC3E}">
        <p14:creationId xmlns:p14="http://schemas.microsoft.com/office/powerpoint/2010/main" val="28355948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smtClean="0">
                <a:solidFill>
                  <a:srgbClr val="FF0000"/>
                </a:solidFill>
                <a:latin typeface="Arial Black" pitchFamily="34" charset="0"/>
              </a:rPr>
              <a:t>Landslide monitoring set-up</a:t>
            </a:r>
            <a:endParaRPr lang="en-IN" sz="3200"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44</a:t>
            </a:fld>
            <a:endParaRPr lang="en-IN"/>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1617687"/>
            <a:ext cx="8724900" cy="461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ooter Placeholder 4"/>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18313690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071" y="228600"/>
            <a:ext cx="8815429" cy="990600"/>
          </a:xfrm>
        </p:spPr>
        <p:txBody>
          <a:bodyPr>
            <a:normAutofit fontScale="90000"/>
          </a:bodyPr>
          <a:lstStyle/>
          <a:p>
            <a:r>
              <a:rPr lang="en-IN" sz="3200" dirty="0" smtClean="0">
                <a:solidFill>
                  <a:srgbClr val="FF0000"/>
                </a:solidFill>
                <a:latin typeface="Arial Black" pitchFamily="34" charset="0"/>
              </a:rPr>
              <a:t>Field measurements of ground movements</a:t>
            </a:r>
            <a:endParaRPr lang="en-IN" sz="3200"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45</a:t>
            </a:fld>
            <a:endParaRPr lang="en-IN"/>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val="0"/>
              </a:ext>
            </a:extLst>
          </a:blip>
          <a:srcRect l="8823" t="15294" r="5882" b="16470"/>
          <a:stretch>
            <a:fillRect/>
          </a:stretch>
        </p:blipFill>
        <p:spPr bwMode="auto">
          <a:xfrm>
            <a:off x="107504" y="1706686"/>
            <a:ext cx="2344260" cy="17223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7766" y="5124141"/>
            <a:ext cx="1306281" cy="172038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2602" y="1802551"/>
            <a:ext cx="2271445" cy="168781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257072" y="1444134"/>
            <a:ext cx="8815428" cy="369332"/>
          </a:xfrm>
          <a:prstGeom prst="rect">
            <a:avLst/>
          </a:prstGeom>
        </p:spPr>
        <p:txBody>
          <a:bodyPr wrap="square">
            <a:spAutoFit/>
          </a:bodyPr>
          <a:lstStyle/>
          <a:p>
            <a:r>
              <a:rPr lang="en-GB" b="1" dirty="0" smtClean="0"/>
              <a:t> </a:t>
            </a:r>
            <a:r>
              <a:rPr lang="en-GB" sz="1400" b="1" dirty="0">
                <a:solidFill>
                  <a:srgbClr val="0070C0"/>
                </a:solidFill>
                <a:latin typeface="Arial Black" pitchFamily="34" charset="0"/>
              </a:rPr>
              <a:t>Inclinometer </a:t>
            </a:r>
            <a:r>
              <a:rPr lang="en-GB" sz="1400" b="1" dirty="0" smtClean="0">
                <a:solidFill>
                  <a:srgbClr val="0070C0"/>
                </a:solidFill>
                <a:latin typeface="Arial Black" pitchFamily="34" charset="0"/>
              </a:rPr>
              <a:t>sensor               </a:t>
            </a:r>
            <a:r>
              <a:rPr lang="en-GB" sz="1400" b="1" dirty="0" err="1" smtClean="0">
                <a:solidFill>
                  <a:srgbClr val="0070C0"/>
                </a:solidFill>
                <a:latin typeface="Arial Black" pitchFamily="34" charset="0"/>
              </a:rPr>
              <a:t>Tiltmeter</a:t>
            </a:r>
            <a:endParaRPr lang="en-IN" sz="1400" dirty="0">
              <a:solidFill>
                <a:srgbClr val="0070C0"/>
              </a:solidFill>
              <a:latin typeface="Arial Black" pitchFamily="34" charset="0"/>
            </a:endParaRPr>
          </a:p>
        </p:txBody>
      </p:sp>
      <p:sp>
        <p:nvSpPr>
          <p:cNvPr id="12" name="Rectangle 11"/>
          <p:cNvSpPr/>
          <p:nvPr/>
        </p:nvSpPr>
        <p:spPr>
          <a:xfrm>
            <a:off x="5975403" y="3409255"/>
            <a:ext cx="2735877" cy="307777"/>
          </a:xfrm>
          <a:prstGeom prst="rect">
            <a:avLst/>
          </a:prstGeom>
        </p:spPr>
        <p:txBody>
          <a:bodyPr wrap="none">
            <a:spAutoFit/>
          </a:bodyPr>
          <a:lstStyle/>
          <a:p>
            <a:r>
              <a:rPr lang="en-GB" sz="1400" b="1" dirty="0" smtClean="0">
                <a:solidFill>
                  <a:srgbClr val="0070C0"/>
                </a:solidFill>
                <a:latin typeface="Arial Black" pitchFamily="34" charset="0"/>
              </a:rPr>
              <a:t>Vibrating wire piezometer</a:t>
            </a:r>
            <a:endParaRPr lang="en-IN" sz="1400" dirty="0"/>
          </a:p>
        </p:txBody>
      </p:sp>
      <p:sp>
        <p:nvSpPr>
          <p:cNvPr id="13" name="Rectangle 12"/>
          <p:cNvSpPr/>
          <p:nvPr/>
        </p:nvSpPr>
        <p:spPr>
          <a:xfrm>
            <a:off x="257071" y="3535445"/>
            <a:ext cx="4746976" cy="1169551"/>
          </a:xfrm>
          <a:prstGeom prst="rect">
            <a:avLst/>
          </a:prstGeom>
          <a:solidFill>
            <a:schemeClr val="accent4">
              <a:lumMod val="20000"/>
              <a:lumOff val="80000"/>
            </a:schemeClr>
          </a:solidFill>
        </p:spPr>
        <p:txBody>
          <a:bodyPr wrap="square">
            <a:spAutoFit/>
          </a:bodyPr>
          <a:lstStyle/>
          <a:p>
            <a:pPr algn="just"/>
            <a:r>
              <a:rPr lang="en-IN" sz="1400" b="1" dirty="0" smtClean="0">
                <a:solidFill>
                  <a:srgbClr val="FF0000"/>
                </a:solidFill>
                <a:latin typeface="Arial Black" pitchFamily="34" charset="0"/>
              </a:rPr>
              <a:t>Inclinometers :  </a:t>
            </a:r>
            <a:r>
              <a:rPr lang="en-IN" sz="1400" b="1" dirty="0" smtClean="0">
                <a:latin typeface="Arial Black" pitchFamily="34" charset="0"/>
              </a:rPr>
              <a:t>measures the curving of originally straight boreholes, thus identifying any modification in inclination of the borehole casing. It helps in the determination of slip surfaces or zones of movement.</a:t>
            </a:r>
            <a:endParaRPr lang="en-IN" sz="1400" b="1" dirty="0">
              <a:latin typeface="Arial Black" pitchFamily="34" charset="0"/>
            </a:endParaRPr>
          </a:p>
        </p:txBody>
      </p:sp>
      <p:sp>
        <p:nvSpPr>
          <p:cNvPr id="14" name="Rectangle 13"/>
          <p:cNvSpPr/>
          <p:nvPr/>
        </p:nvSpPr>
        <p:spPr>
          <a:xfrm>
            <a:off x="107504" y="5211777"/>
            <a:ext cx="3705880" cy="954107"/>
          </a:xfrm>
          <a:prstGeom prst="rect">
            <a:avLst/>
          </a:prstGeom>
          <a:solidFill>
            <a:schemeClr val="accent1">
              <a:lumMod val="20000"/>
              <a:lumOff val="80000"/>
            </a:schemeClr>
          </a:solidFill>
        </p:spPr>
        <p:txBody>
          <a:bodyPr wrap="square">
            <a:spAutoFit/>
          </a:bodyPr>
          <a:lstStyle/>
          <a:p>
            <a:pPr algn="just"/>
            <a:r>
              <a:rPr lang="en-IN" sz="1400" b="1" dirty="0">
                <a:solidFill>
                  <a:srgbClr val="FF0000"/>
                </a:solidFill>
                <a:latin typeface="Arial Black" pitchFamily="34" charset="0"/>
              </a:rPr>
              <a:t>Geophones: </a:t>
            </a:r>
            <a:r>
              <a:rPr lang="en-IN" sz="1400" b="1" dirty="0">
                <a:latin typeface="Arial Black" pitchFamily="34" charset="0"/>
              </a:rPr>
              <a:t>measure vibration associated with movement. They can detect landslides on the basis of frequency </a:t>
            </a:r>
            <a:r>
              <a:rPr lang="en-IN" sz="1400" b="1" dirty="0" smtClean="0">
                <a:latin typeface="Arial Black" pitchFamily="34" charset="0"/>
              </a:rPr>
              <a:t>composition</a:t>
            </a:r>
            <a:r>
              <a:rPr lang="en-IN" sz="1400" b="1" dirty="0">
                <a:solidFill>
                  <a:srgbClr val="FF0000"/>
                </a:solidFill>
                <a:latin typeface="Arial "/>
              </a:rPr>
              <a:t> </a:t>
            </a:r>
            <a:endParaRPr lang="en-IN" sz="1400" b="1" dirty="0">
              <a:latin typeface="Arial Black" pitchFamily="34" charset="0"/>
            </a:endParaRPr>
          </a:p>
        </p:txBody>
      </p:sp>
      <p:pic>
        <p:nvPicPr>
          <p:cNvPr id="235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4088" y="3733403"/>
            <a:ext cx="3486150"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14"/>
          <p:cNvSpPr/>
          <p:nvPr/>
        </p:nvSpPr>
        <p:spPr>
          <a:xfrm>
            <a:off x="5364088" y="4637454"/>
            <a:ext cx="3486150" cy="1815882"/>
          </a:xfrm>
          <a:prstGeom prst="rect">
            <a:avLst/>
          </a:prstGeom>
          <a:solidFill>
            <a:schemeClr val="accent3">
              <a:lumMod val="20000"/>
              <a:lumOff val="80000"/>
            </a:schemeClr>
          </a:solidFill>
        </p:spPr>
        <p:txBody>
          <a:bodyPr wrap="square">
            <a:spAutoFit/>
          </a:bodyPr>
          <a:lstStyle/>
          <a:p>
            <a:pPr lvl="0" algn="just"/>
            <a:r>
              <a:rPr lang="en-IN" sz="1400" b="1" dirty="0">
                <a:solidFill>
                  <a:srgbClr val="FF0000"/>
                </a:solidFill>
                <a:latin typeface="Arial Black" pitchFamily="34" charset="0"/>
              </a:rPr>
              <a:t>Piezometers: </a:t>
            </a:r>
            <a:r>
              <a:rPr lang="en-IN" sz="1400" b="1" dirty="0">
                <a:solidFill>
                  <a:prstClr val="black"/>
                </a:solidFill>
                <a:latin typeface="Arial Black" pitchFamily="34" charset="0"/>
              </a:rPr>
              <a:t>measure the pore pressure of groundwater within a geological structure and gives an indication of the build-up stresses and </a:t>
            </a:r>
            <a:r>
              <a:rPr lang="en-IN" sz="1400" b="1" dirty="0" smtClean="0">
                <a:solidFill>
                  <a:prstClr val="black"/>
                </a:solidFill>
                <a:latin typeface="Arial Black" pitchFamily="34" charset="0"/>
              </a:rPr>
              <a:t>strains. Here, </a:t>
            </a:r>
            <a:r>
              <a:rPr lang="en-IN" sz="1400" b="1" dirty="0" smtClean="0">
                <a:latin typeface="Arial Black" pitchFamily="34" charset="0"/>
              </a:rPr>
              <a:t>water pressure is converted to </a:t>
            </a:r>
            <a:r>
              <a:rPr lang="en-IN" sz="1400" b="1" dirty="0">
                <a:latin typeface="Arial Black" pitchFamily="34" charset="0"/>
              </a:rPr>
              <a:t>a frequency signal via a diaphragm and a tensioned steel </a:t>
            </a:r>
            <a:r>
              <a:rPr lang="en-IN" sz="1400" b="1" dirty="0" smtClean="0">
                <a:latin typeface="Arial Black" pitchFamily="34" charset="0"/>
              </a:rPr>
              <a:t>wire.</a:t>
            </a:r>
            <a:r>
              <a:rPr lang="en-IN" sz="1400" b="1" dirty="0" smtClean="0">
                <a:solidFill>
                  <a:prstClr val="black"/>
                </a:solidFill>
                <a:latin typeface="Arial Black" pitchFamily="34" charset="0"/>
              </a:rPr>
              <a:t> </a:t>
            </a:r>
            <a:endParaRPr lang="en-IN" sz="1400" b="1" dirty="0">
              <a:solidFill>
                <a:prstClr val="black"/>
              </a:solidFill>
              <a:latin typeface="Arial Black" pitchFamily="34" charset="0"/>
            </a:endParaRPr>
          </a:p>
        </p:txBody>
      </p:sp>
      <p:sp>
        <p:nvSpPr>
          <p:cNvPr id="5" name="Rectangle 4"/>
          <p:cNvSpPr/>
          <p:nvPr/>
        </p:nvSpPr>
        <p:spPr>
          <a:xfrm>
            <a:off x="5033564" y="2053297"/>
            <a:ext cx="3677716" cy="954107"/>
          </a:xfrm>
          <a:prstGeom prst="rect">
            <a:avLst/>
          </a:prstGeom>
          <a:solidFill>
            <a:schemeClr val="accent1">
              <a:lumMod val="20000"/>
              <a:lumOff val="80000"/>
            </a:schemeClr>
          </a:solidFill>
        </p:spPr>
        <p:txBody>
          <a:bodyPr wrap="square">
            <a:spAutoFit/>
          </a:bodyPr>
          <a:lstStyle/>
          <a:p>
            <a:pPr algn="just"/>
            <a:r>
              <a:rPr lang="en-IN" sz="1400" b="1" dirty="0" err="1">
                <a:solidFill>
                  <a:srgbClr val="FF0000"/>
                </a:solidFill>
                <a:latin typeface="Arial Black" pitchFamily="34" charset="0"/>
              </a:rPr>
              <a:t>Tiltmeters</a:t>
            </a:r>
            <a:r>
              <a:rPr lang="en-IN" sz="1400" b="1" dirty="0">
                <a:solidFill>
                  <a:srgbClr val="FF0000"/>
                </a:solidFill>
                <a:latin typeface="Arial Black" pitchFamily="34" charset="0"/>
              </a:rPr>
              <a:t>:  </a:t>
            </a:r>
            <a:r>
              <a:rPr lang="en-IN" sz="1400" b="1" dirty="0">
                <a:latin typeface="Arial Black" pitchFamily="34" charset="0"/>
              </a:rPr>
              <a:t>measure degrees of rotation, and are useful on extremely slow moving rotational failures. </a:t>
            </a:r>
            <a:endParaRPr lang="en-IN" b="1" dirty="0">
              <a:latin typeface="Arial Black" pitchFamily="34" charset="0"/>
            </a:endParaRPr>
          </a:p>
        </p:txBody>
      </p:sp>
      <p:sp>
        <p:nvSpPr>
          <p:cNvPr id="6" name="Footer Placeholder 5"/>
          <p:cNvSpPr>
            <a:spLocks noGrp="1"/>
          </p:cNvSpPr>
          <p:nvPr>
            <p:ph type="ftr" sz="quarter" idx="11"/>
          </p:nvPr>
        </p:nvSpPr>
        <p:spPr>
          <a:xfrm>
            <a:off x="87021" y="6448251"/>
            <a:ext cx="5421083" cy="365125"/>
          </a:xfrm>
        </p:spPr>
        <p:txBody>
          <a:bodyPr/>
          <a:lstStyle/>
          <a:p>
            <a:pPr algn="l"/>
            <a:r>
              <a:rPr lang="en-IN" smtClean="0"/>
              <a:t>IGS GOA SYMPOSIUM ON LANDSLIDES MAY 2026</a:t>
            </a:r>
            <a:endParaRPr lang="en-IN" dirty="0"/>
          </a:p>
        </p:txBody>
      </p:sp>
    </p:spTree>
    <p:extLst>
      <p:ext uri="{BB962C8B-B14F-4D97-AF65-F5344CB8AC3E}">
        <p14:creationId xmlns:p14="http://schemas.microsoft.com/office/powerpoint/2010/main" val="206381439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990600"/>
          </a:xfrm>
        </p:spPr>
        <p:txBody>
          <a:bodyPr>
            <a:noAutofit/>
          </a:bodyPr>
          <a:lstStyle/>
          <a:p>
            <a:r>
              <a:rPr lang="en-IN" sz="3000" dirty="0">
                <a:solidFill>
                  <a:srgbClr val="FF0000"/>
                </a:solidFill>
                <a:latin typeface="Arial Black" pitchFamily="34" charset="0"/>
              </a:rPr>
              <a:t>Field measurements of ground movements</a:t>
            </a:r>
            <a:endParaRPr lang="en-IN" sz="3000" dirty="0"/>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46</a:t>
            </a:fld>
            <a:endParaRPr lang="en-IN"/>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10627"/>
            <a:ext cx="2664296" cy="4066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1556793"/>
            <a:ext cx="6181750"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90105" y="1505688"/>
            <a:ext cx="2492862" cy="307777"/>
          </a:xfrm>
          <a:prstGeom prst="rect">
            <a:avLst/>
          </a:prstGeom>
        </p:spPr>
        <p:txBody>
          <a:bodyPr wrap="none">
            <a:spAutoFit/>
          </a:bodyPr>
          <a:lstStyle/>
          <a:p>
            <a:r>
              <a:rPr lang="en-IN" sz="1400" dirty="0" smtClean="0">
                <a:solidFill>
                  <a:srgbClr val="FF0000"/>
                </a:solidFill>
                <a:latin typeface="Arial Black" pitchFamily="34" charset="0"/>
              </a:rPr>
              <a:t>Borehole extensometer</a:t>
            </a:r>
            <a:endParaRPr lang="en-IN" sz="1400" dirty="0">
              <a:solidFill>
                <a:srgbClr val="FF0000"/>
              </a:solidFill>
            </a:endParaRPr>
          </a:p>
        </p:txBody>
      </p:sp>
      <p:sp>
        <p:nvSpPr>
          <p:cNvPr id="8" name="Rectangle 7"/>
          <p:cNvSpPr/>
          <p:nvPr/>
        </p:nvSpPr>
        <p:spPr>
          <a:xfrm>
            <a:off x="3165599" y="1592805"/>
            <a:ext cx="2152384" cy="307777"/>
          </a:xfrm>
          <a:prstGeom prst="rect">
            <a:avLst/>
          </a:prstGeom>
        </p:spPr>
        <p:txBody>
          <a:bodyPr wrap="none">
            <a:spAutoFit/>
          </a:bodyPr>
          <a:lstStyle/>
          <a:p>
            <a:r>
              <a:rPr lang="en-IN" sz="1400" dirty="0" smtClean="0">
                <a:solidFill>
                  <a:srgbClr val="FF0000"/>
                </a:solidFill>
                <a:latin typeface="Arial Black" pitchFamily="34" charset="0"/>
              </a:rPr>
              <a:t>Tape  extensometer</a:t>
            </a:r>
            <a:endParaRPr lang="en-IN" sz="1400" dirty="0">
              <a:solidFill>
                <a:srgbClr val="FF0000"/>
              </a:solidFill>
            </a:endParaRPr>
          </a:p>
        </p:txBody>
      </p:sp>
      <p:sp>
        <p:nvSpPr>
          <p:cNvPr id="6" name="Rectangle 5"/>
          <p:cNvSpPr/>
          <p:nvPr/>
        </p:nvSpPr>
        <p:spPr>
          <a:xfrm>
            <a:off x="3275856" y="6146720"/>
            <a:ext cx="5677694" cy="738664"/>
          </a:xfrm>
          <a:prstGeom prst="rect">
            <a:avLst/>
          </a:prstGeom>
          <a:solidFill>
            <a:schemeClr val="accent4">
              <a:lumMod val="20000"/>
              <a:lumOff val="80000"/>
            </a:schemeClr>
          </a:solidFill>
        </p:spPr>
        <p:txBody>
          <a:bodyPr wrap="square">
            <a:spAutoFit/>
          </a:bodyPr>
          <a:lstStyle/>
          <a:p>
            <a:pPr algn="just"/>
            <a:r>
              <a:rPr lang="en-IN" sz="1400" b="1" dirty="0">
                <a:solidFill>
                  <a:srgbClr val="FF0000"/>
                </a:solidFill>
                <a:latin typeface="Arial Black" pitchFamily="34" charset="0"/>
              </a:rPr>
              <a:t>Crack meter: </a:t>
            </a:r>
            <a:r>
              <a:rPr lang="en-IN" sz="1400" b="1" dirty="0">
                <a:latin typeface="Arial Black" pitchFamily="34" charset="0"/>
              </a:rPr>
              <a:t>measures the displacement between two </a:t>
            </a:r>
            <a:r>
              <a:rPr lang="en-IN" sz="1400" b="1" dirty="0" smtClean="0">
                <a:latin typeface="Arial Black" pitchFamily="34" charset="0"/>
              </a:rPr>
              <a:t>points, inspects </a:t>
            </a:r>
            <a:r>
              <a:rPr lang="en-IN" sz="1400" b="1" dirty="0">
                <a:latin typeface="Arial Black" pitchFamily="34" charset="0"/>
              </a:rPr>
              <a:t>movement across surface cracks and joints in </a:t>
            </a:r>
            <a:r>
              <a:rPr lang="en-IN" sz="1400" b="1" dirty="0" smtClean="0">
                <a:latin typeface="Arial Black" pitchFamily="34" charset="0"/>
              </a:rPr>
              <a:t>rock</a:t>
            </a:r>
            <a:r>
              <a:rPr lang="en-IN" sz="1400" b="1" dirty="0">
                <a:latin typeface="Arial Black" pitchFamily="34" charset="0"/>
              </a:rPr>
              <a:t>, and soil.</a:t>
            </a:r>
            <a:endParaRPr lang="en-IN" sz="1400" dirty="0">
              <a:latin typeface="Arial Black" pitchFamily="34" charset="0"/>
            </a:endParaRPr>
          </a:p>
        </p:txBody>
      </p:sp>
      <p:sp>
        <p:nvSpPr>
          <p:cNvPr id="7" name="Rectangle 6"/>
          <p:cNvSpPr/>
          <p:nvPr/>
        </p:nvSpPr>
        <p:spPr>
          <a:xfrm>
            <a:off x="2771800" y="3501008"/>
            <a:ext cx="6181750" cy="738664"/>
          </a:xfrm>
          <a:prstGeom prst="rect">
            <a:avLst/>
          </a:prstGeom>
          <a:solidFill>
            <a:schemeClr val="accent3">
              <a:lumMod val="20000"/>
              <a:lumOff val="80000"/>
            </a:schemeClr>
          </a:solidFill>
        </p:spPr>
        <p:txBody>
          <a:bodyPr wrap="square">
            <a:spAutoFit/>
          </a:bodyPr>
          <a:lstStyle/>
          <a:p>
            <a:pPr algn="just"/>
            <a:r>
              <a:rPr lang="en-IN" sz="1400" b="1" dirty="0">
                <a:solidFill>
                  <a:srgbClr val="FF0000"/>
                </a:solidFill>
                <a:latin typeface="Arial Black" pitchFamily="34" charset="0"/>
              </a:rPr>
              <a:t>Extensometers:  </a:t>
            </a:r>
            <a:r>
              <a:rPr lang="en-IN" sz="1400" b="1" dirty="0" smtClean="0">
                <a:latin typeface="Arial Black" pitchFamily="34" charset="0"/>
              </a:rPr>
              <a:t>measures stress-strains, compaction </a:t>
            </a:r>
            <a:r>
              <a:rPr lang="en-IN" sz="1400" b="1" dirty="0">
                <a:latin typeface="Arial Black" pitchFamily="34" charset="0"/>
              </a:rPr>
              <a:t>or upheaval of soil, strain in rocks, and split between rock layers around driven tunnels, slope stability.  </a:t>
            </a:r>
          </a:p>
        </p:txBody>
      </p:sp>
      <p:pic>
        <p:nvPicPr>
          <p:cNvPr id="2253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4365104"/>
            <a:ext cx="4608512" cy="1781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Footer Placeholder 8"/>
          <p:cNvSpPr>
            <a:spLocks noGrp="1"/>
          </p:cNvSpPr>
          <p:nvPr>
            <p:ph type="ftr" sz="quarter" idx="11"/>
          </p:nvPr>
        </p:nvSpPr>
        <p:spPr>
          <a:xfrm>
            <a:off x="179512" y="6448251"/>
            <a:ext cx="5421083" cy="365125"/>
          </a:xfrm>
        </p:spPr>
        <p:txBody>
          <a:bodyPr/>
          <a:lstStyle/>
          <a:p>
            <a:pPr algn="l"/>
            <a:r>
              <a:rPr lang="en-IN" smtClean="0"/>
              <a:t>IGS GOA SYMPOSIUM ON LANDSLIDES MAY 2026</a:t>
            </a:r>
            <a:endParaRPr lang="en-IN" dirty="0"/>
          </a:p>
        </p:txBody>
      </p:sp>
    </p:spTree>
    <p:extLst>
      <p:ext uri="{BB962C8B-B14F-4D97-AF65-F5344CB8AC3E}">
        <p14:creationId xmlns:p14="http://schemas.microsoft.com/office/powerpoint/2010/main" val="394091907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smtClean="0">
                <a:solidFill>
                  <a:srgbClr val="FF0000"/>
                </a:solidFill>
                <a:latin typeface="Arial Black" pitchFamily="34" charset="0"/>
              </a:rPr>
              <a:t>Automatic Weather Stations (AWS)</a:t>
            </a:r>
            <a:endParaRPr lang="en-IN" sz="3200"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47</a:t>
            </a:fld>
            <a:endParaRPr lang="en-IN"/>
          </a:p>
        </p:txBody>
      </p:sp>
      <p:sp>
        <p:nvSpPr>
          <p:cNvPr id="6" name="AutoShape 2" descr="Typical installation of AWS in NIO's ICON networ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AutoShape 4" descr="Typical installation of AWS in NIO's ICON networ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2150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2872" y="1576536"/>
            <a:ext cx="36576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1576537"/>
            <a:ext cx="4336033" cy="3876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515857" y="1585310"/>
            <a:ext cx="1967911" cy="292388"/>
          </a:xfrm>
          <a:prstGeom prst="rect">
            <a:avLst/>
          </a:prstGeom>
        </p:spPr>
        <p:txBody>
          <a:bodyPr wrap="none">
            <a:spAutoFit/>
          </a:bodyPr>
          <a:lstStyle/>
          <a:p>
            <a:r>
              <a:rPr lang="en-GB" sz="1300" b="1" dirty="0" smtClean="0">
                <a:solidFill>
                  <a:srgbClr val="FF0000"/>
                </a:solidFill>
                <a:latin typeface="Arial Black" pitchFamily="34" charset="0"/>
              </a:rPr>
              <a:t>Solar powered AWS</a:t>
            </a:r>
            <a:endParaRPr lang="en-IN" sz="1300" dirty="0">
              <a:solidFill>
                <a:srgbClr val="FF0000"/>
              </a:solidFill>
              <a:latin typeface="Arial Black" pitchFamily="34" charset="0"/>
            </a:endParaRPr>
          </a:p>
        </p:txBody>
      </p:sp>
      <p:sp>
        <p:nvSpPr>
          <p:cNvPr id="9" name="Rectangle 8"/>
          <p:cNvSpPr/>
          <p:nvPr/>
        </p:nvSpPr>
        <p:spPr>
          <a:xfrm>
            <a:off x="251520" y="5452867"/>
            <a:ext cx="4572000" cy="954107"/>
          </a:xfrm>
          <a:prstGeom prst="rect">
            <a:avLst/>
          </a:prstGeom>
        </p:spPr>
        <p:txBody>
          <a:bodyPr>
            <a:spAutoFit/>
          </a:bodyPr>
          <a:lstStyle/>
          <a:p>
            <a:pPr algn="just"/>
            <a:r>
              <a:rPr lang="en-IN" sz="1400" dirty="0" smtClean="0">
                <a:solidFill>
                  <a:srgbClr val="002060"/>
                </a:solidFill>
                <a:latin typeface="Arial Black" pitchFamily="34" charset="0"/>
              </a:rPr>
              <a:t>AWS measures, records and transmits </a:t>
            </a:r>
            <a:r>
              <a:rPr lang="en-IN" sz="1400" dirty="0">
                <a:solidFill>
                  <a:srgbClr val="002060"/>
                </a:solidFill>
                <a:latin typeface="Arial Black" pitchFamily="34" charset="0"/>
              </a:rPr>
              <a:t>weather </a:t>
            </a:r>
            <a:r>
              <a:rPr lang="en-IN" sz="1400" dirty="0" smtClean="0">
                <a:solidFill>
                  <a:srgbClr val="002060"/>
                </a:solidFill>
                <a:latin typeface="Arial Black" pitchFamily="34" charset="0"/>
              </a:rPr>
              <a:t>data </a:t>
            </a:r>
            <a:r>
              <a:rPr lang="en-IN" sz="1400" dirty="0">
                <a:solidFill>
                  <a:srgbClr val="002060"/>
                </a:solidFill>
                <a:latin typeface="Arial Black" pitchFamily="34" charset="0"/>
              </a:rPr>
              <a:t>such as temperature, wind speed and direction, solar </a:t>
            </a:r>
            <a:r>
              <a:rPr lang="en-IN" sz="1400" dirty="0" smtClean="0">
                <a:solidFill>
                  <a:srgbClr val="002060"/>
                </a:solidFill>
                <a:latin typeface="Arial Black" pitchFamily="34" charset="0"/>
              </a:rPr>
              <a:t>radiation </a:t>
            </a:r>
            <a:r>
              <a:rPr lang="en-IN" sz="1400" dirty="0">
                <a:solidFill>
                  <a:srgbClr val="002060"/>
                </a:solidFill>
                <a:latin typeface="Arial Black" pitchFamily="34" charset="0"/>
              </a:rPr>
              <a:t>and </a:t>
            </a:r>
            <a:r>
              <a:rPr lang="en-IN" sz="1400" dirty="0" smtClean="0">
                <a:solidFill>
                  <a:srgbClr val="002060"/>
                </a:solidFill>
                <a:latin typeface="Arial Black" pitchFamily="34" charset="0"/>
              </a:rPr>
              <a:t>precipitation.</a:t>
            </a:r>
            <a:endParaRPr lang="en-IN" sz="1400" dirty="0">
              <a:solidFill>
                <a:srgbClr val="002060"/>
              </a:solidFill>
              <a:latin typeface="Arial Black" pitchFamily="34" charset="0"/>
            </a:endParaRPr>
          </a:p>
        </p:txBody>
      </p:sp>
      <p:sp>
        <p:nvSpPr>
          <p:cNvPr id="10" name="Footer Placeholder 9"/>
          <p:cNvSpPr>
            <a:spLocks noGrp="1"/>
          </p:cNvSpPr>
          <p:nvPr>
            <p:ph type="ftr" sz="quarter" idx="11"/>
          </p:nvPr>
        </p:nvSpPr>
        <p:spPr>
          <a:xfrm>
            <a:off x="107504" y="6520259"/>
            <a:ext cx="5421083" cy="365125"/>
          </a:xfrm>
        </p:spPr>
        <p:txBody>
          <a:bodyPr/>
          <a:lstStyle/>
          <a:p>
            <a:pPr algn="l"/>
            <a:r>
              <a:rPr lang="en-IN" smtClean="0"/>
              <a:t>IGS GOA SYMPOSIUM ON LANDSLIDES MAY 2026</a:t>
            </a:r>
            <a:endParaRPr lang="en-IN" dirty="0"/>
          </a:p>
        </p:txBody>
      </p:sp>
    </p:spTree>
    <p:extLst>
      <p:ext uri="{BB962C8B-B14F-4D97-AF65-F5344CB8AC3E}">
        <p14:creationId xmlns:p14="http://schemas.microsoft.com/office/powerpoint/2010/main" val="372987937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27384"/>
            <a:ext cx="8229600" cy="1252728"/>
          </a:xfrm>
        </p:spPr>
        <p:txBody>
          <a:bodyPr>
            <a:normAutofit/>
          </a:bodyPr>
          <a:lstStyle/>
          <a:p>
            <a:r>
              <a:rPr lang="en-IN" sz="3200" b="1" dirty="0" smtClean="0">
                <a:solidFill>
                  <a:srgbClr val="FF0000"/>
                </a:solidFill>
                <a:latin typeface="Arial Black" pitchFamily="34" charset="0"/>
              </a:rPr>
              <a:t>Parameters affecting landslides</a:t>
            </a:r>
            <a:endParaRPr lang="en-IN" sz="3200" b="1" dirty="0">
              <a:solidFill>
                <a:srgbClr val="FF0000"/>
              </a:solidFill>
              <a:latin typeface="Arial Black" pitchFamily="34" charset="0"/>
            </a:endParaRPr>
          </a:p>
        </p:txBody>
      </p:sp>
      <p:sp>
        <p:nvSpPr>
          <p:cNvPr id="2" name="Slide Number Placeholder 1"/>
          <p:cNvSpPr>
            <a:spLocks noGrp="1"/>
          </p:cNvSpPr>
          <p:nvPr>
            <p:ph type="sldNum" sz="quarter" idx="12"/>
          </p:nvPr>
        </p:nvSpPr>
        <p:spPr/>
        <p:txBody>
          <a:bodyPr>
            <a:normAutofit fontScale="85000" lnSpcReduction="20000"/>
          </a:bodyPr>
          <a:lstStyle/>
          <a:p>
            <a:fld id="{F436ABC9-B253-445B-B937-1F4565D900C4}" type="slidenum">
              <a:rPr lang="en-IN" smtClean="0"/>
              <a:t>48</a:t>
            </a:fld>
            <a:endParaRPr lang="en-IN"/>
          </a:p>
        </p:txBody>
      </p:sp>
      <p:sp>
        <p:nvSpPr>
          <p:cNvPr id="4" name="Rectangle 3"/>
          <p:cNvSpPr/>
          <p:nvPr/>
        </p:nvSpPr>
        <p:spPr>
          <a:xfrm>
            <a:off x="530932" y="1628800"/>
            <a:ext cx="3825044" cy="2769989"/>
          </a:xfrm>
          <a:prstGeom prst="rect">
            <a:avLst/>
          </a:prstGeom>
          <a:solidFill>
            <a:schemeClr val="accent3">
              <a:lumMod val="40000"/>
              <a:lumOff val="60000"/>
            </a:schemeClr>
          </a:solidFill>
        </p:spPr>
        <p:txBody>
          <a:bodyPr wrap="square">
            <a:spAutoFit/>
          </a:bodyPr>
          <a:lstStyle/>
          <a:p>
            <a:pPr>
              <a:lnSpc>
                <a:spcPct val="150000"/>
              </a:lnSpc>
            </a:pPr>
            <a:r>
              <a:rPr lang="en-IN" b="1" dirty="0">
                <a:solidFill>
                  <a:srgbClr val="C00000"/>
                </a:solidFill>
              </a:rPr>
              <a:t> </a:t>
            </a:r>
            <a:r>
              <a:rPr lang="en-IN" sz="1600" b="1" dirty="0" err="1">
                <a:solidFill>
                  <a:srgbClr val="C00000"/>
                </a:solidFill>
                <a:latin typeface="Arial Black" pitchFamily="34" charset="0"/>
              </a:rPr>
              <a:t>Topo</a:t>
            </a:r>
            <a:r>
              <a:rPr lang="en-IN" sz="1600" b="1" dirty="0">
                <a:solidFill>
                  <a:srgbClr val="C00000"/>
                </a:solidFill>
                <a:latin typeface="Arial Black" pitchFamily="34" charset="0"/>
              </a:rPr>
              <a:t>-geomorphological factors:</a:t>
            </a:r>
            <a:endParaRPr lang="en-IN" sz="1600" dirty="0">
              <a:solidFill>
                <a:srgbClr val="C00000"/>
              </a:solidFill>
              <a:latin typeface="Arial Black" pitchFamily="34" charset="0"/>
            </a:endParaRPr>
          </a:p>
          <a:p>
            <a:pPr marL="285750" indent="-285750">
              <a:lnSpc>
                <a:spcPct val="150000"/>
              </a:lnSpc>
              <a:buFont typeface="Arial" pitchFamily="34" charset="0"/>
              <a:buChar char="•"/>
            </a:pPr>
            <a:r>
              <a:rPr lang="en-IN" sz="1400" b="1" dirty="0">
                <a:latin typeface="Arial Black" pitchFamily="34" charset="0"/>
              </a:rPr>
              <a:t>Slope angle (</a:t>
            </a:r>
            <a:r>
              <a:rPr lang="en-IN" sz="1400" b="1" dirty="0" err="1">
                <a:latin typeface="Arial Black" pitchFamily="34" charset="0"/>
              </a:rPr>
              <a:t>Sl</a:t>
            </a:r>
            <a:r>
              <a:rPr lang="en-IN" sz="1400" b="1" dirty="0">
                <a:latin typeface="Arial Black" pitchFamily="34" charset="0"/>
              </a:rPr>
              <a:t>) factor</a:t>
            </a:r>
            <a:endParaRPr lang="en-IN" sz="1400" dirty="0">
              <a:latin typeface="Arial Black" pitchFamily="34" charset="0"/>
            </a:endParaRPr>
          </a:p>
          <a:p>
            <a:pPr marL="285750" indent="-285750">
              <a:lnSpc>
                <a:spcPct val="150000"/>
              </a:lnSpc>
              <a:buFont typeface="Arial" pitchFamily="34" charset="0"/>
              <a:buChar char="•"/>
            </a:pPr>
            <a:r>
              <a:rPr lang="en-IN" sz="1400" b="1" dirty="0">
                <a:latin typeface="Arial Black" pitchFamily="34" charset="0"/>
              </a:rPr>
              <a:t>Altitude (Al) factor</a:t>
            </a:r>
            <a:endParaRPr lang="en-IN" sz="1400" dirty="0">
              <a:latin typeface="Arial Black" pitchFamily="34" charset="0"/>
            </a:endParaRPr>
          </a:p>
          <a:p>
            <a:pPr marL="285750" indent="-285750">
              <a:lnSpc>
                <a:spcPct val="150000"/>
              </a:lnSpc>
              <a:buFont typeface="Arial" pitchFamily="34" charset="0"/>
              <a:buChar char="•"/>
            </a:pPr>
            <a:r>
              <a:rPr lang="en-IN" sz="1400" b="1" dirty="0">
                <a:latin typeface="Arial Black" pitchFamily="34" charset="0"/>
              </a:rPr>
              <a:t>Distance to drainage network (</a:t>
            </a:r>
            <a:r>
              <a:rPr lang="en-IN" sz="1400" b="1" dirty="0" err="1">
                <a:latin typeface="Arial Black" pitchFamily="34" charset="0"/>
              </a:rPr>
              <a:t>Dtd</a:t>
            </a:r>
            <a:r>
              <a:rPr lang="en-IN" sz="1400" b="1" dirty="0">
                <a:latin typeface="Arial Black" pitchFamily="34" charset="0"/>
              </a:rPr>
              <a:t>) factor</a:t>
            </a:r>
            <a:endParaRPr lang="en-IN" sz="1400" dirty="0">
              <a:latin typeface="Arial Black" pitchFamily="34" charset="0"/>
            </a:endParaRPr>
          </a:p>
          <a:p>
            <a:pPr marL="285750" indent="-285750">
              <a:lnSpc>
                <a:spcPct val="150000"/>
              </a:lnSpc>
              <a:buFont typeface="Arial" pitchFamily="34" charset="0"/>
              <a:buChar char="•"/>
            </a:pPr>
            <a:r>
              <a:rPr lang="en-IN" sz="1400" b="1" dirty="0">
                <a:latin typeface="Arial Black" pitchFamily="34" charset="0"/>
              </a:rPr>
              <a:t>Topographic roughness index (TRI) factor</a:t>
            </a:r>
            <a:endParaRPr lang="en-IN" sz="1400" dirty="0">
              <a:latin typeface="Arial Black" pitchFamily="34" charset="0"/>
            </a:endParaRPr>
          </a:p>
          <a:p>
            <a:pPr marL="285750" indent="-285750">
              <a:lnSpc>
                <a:spcPct val="150000"/>
              </a:lnSpc>
              <a:buFont typeface="Arial" pitchFamily="34" charset="0"/>
              <a:buChar char="•"/>
            </a:pPr>
            <a:r>
              <a:rPr lang="en-IN" sz="1400" b="1" dirty="0">
                <a:latin typeface="Arial Black" pitchFamily="34" charset="0"/>
              </a:rPr>
              <a:t>Geomorphology (</a:t>
            </a:r>
            <a:r>
              <a:rPr lang="en-IN" sz="1400" b="1" dirty="0" err="1">
                <a:latin typeface="Arial Black" pitchFamily="34" charset="0"/>
              </a:rPr>
              <a:t>Gm</a:t>
            </a:r>
            <a:r>
              <a:rPr lang="en-IN" sz="1400" b="1" dirty="0">
                <a:latin typeface="Arial Black" pitchFamily="34" charset="0"/>
              </a:rPr>
              <a:t>) factor</a:t>
            </a:r>
            <a:endParaRPr lang="en-IN" sz="1400" dirty="0">
              <a:latin typeface="Arial Black" pitchFamily="34" charset="0"/>
            </a:endParaRPr>
          </a:p>
        </p:txBody>
      </p:sp>
      <p:sp>
        <p:nvSpPr>
          <p:cNvPr id="6" name="Rectangle 5"/>
          <p:cNvSpPr/>
          <p:nvPr/>
        </p:nvSpPr>
        <p:spPr>
          <a:xfrm>
            <a:off x="4716016" y="1628800"/>
            <a:ext cx="4104456" cy="1631216"/>
          </a:xfrm>
          <a:prstGeom prst="rect">
            <a:avLst/>
          </a:prstGeom>
          <a:solidFill>
            <a:srgbClr val="61D6FF"/>
          </a:solidFill>
        </p:spPr>
        <p:txBody>
          <a:bodyPr wrap="square">
            <a:spAutoFit/>
          </a:bodyPr>
          <a:lstStyle/>
          <a:p>
            <a:r>
              <a:rPr lang="en-IN" sz="1600" b="1" dirty="0">
                <a:solidFill>
                  <a:srgbClr val="C00000"/>
                </a:solidFill>
                <a:latin typeface="Arial Black" pitchFamily="34" charset="0"/>
              </a:rPr>
              <a:t>Lithological </a:t>
            </a:r>
            <a:r>
              <a:rPr lang="en-IN" sz="1600" b="1" dirty="0" smtClean="0">
                <a:solidFill>
                  <a:srgbClr val="C00000"/>
                </a:solidFill>
                <a:latin typeface="Arial Black" pitchFamily="34" charset="0"/>
              </a:rPr>
              <a:t>parameters: </a:t>
            </a:r>
            <a:endParaRPr lang="en-IN" sz="1600" dirty="0">
              <a:solidFill>
                <a:srgbClr val="C00000"/>
              </a:solidFill>
              <a:latin typeface="Arial Black" pitchFamily="34" charset="0"/>
            </a:endParaRPr>
          </a:p>
          <a:p>
            <a:pPr marL="285750" indent="-285750">
              <a:lnSpc>
                <a:spcPct val="150000"/>
              </a:lnSpc>
              <a:buFont typeface="Arial" pitchFamily="34" charset="0"/>
              <a:buChar char="•"/>
            </a:pPr>
            <a:r>
              <a:rPr lang="en-IN" sz="1400" b="1" dirty="0">
                <a:latin typeface="Arial Black" pitchFamily="34" charset="0"/>
              </a:rPr>
              <a:t>Lithology (Li) factor</a:t>
            </a:r>
            <a:endParaRPr lang="en-IN" sz="1400" dirty="0">
              <a:latin typeface="Arial Black" pitchFamily="34" charset="0"/>
            </a:endParaRPr>
          </a:p>
          <a:p>
            <a:pPr marL="285750" indent="-285750">
              <a:lnSpc>
                <a:spcPct val="150000"/>
              </a:lnSpc>
              <a:buFont typeface="Arial" pitchFamily="34" charset="0"/>
              <a:buChar char="•"/>
            </a:pPr>
            <a:r>
              <a:rPr lang="en-IN" sz="1400" b="1" dirty="0">
                <a:latin typeface="Arial Black" pitchFamily="34" charset="0"/>
              </a:rPr>
              <a:t>Soil (Si) factor</a:t>
            </a:r>
            <a:endParaRPr lang="en-IN" sz="1400" dirty="0">
              <a:latin typeface="Arial Black" pitchFamily="34" charset="0"/>
            </a:endParaRPr>
          </a:p>
          <a:p>
            <a:pPr marL="285750" indent="-285750">
              <a:lnSpc>
                <a:spcPct val="150000"/>
              </a:lnSpc>
              <a:buFont typeface="Arial" pitchFamily="34" charset="0"/>
              <a:buChar char="•"/>
            </a:pPr>
            <a:r>
              <a:rPr lang="en-IN" sz="1400" b="1" dirty="0">
                <a:latin typeface="Arial Black" pitchFamily="34" charset="0"/>
              </a:rPr>
              <a:t>Gravity anomaly (</a:t>
            </a:r>
            <a:r>
              <a:rPr lang="en-IN" sz="1400" b="1" dirty="0" err="1">
                <a:latin typeface="Arial Black" pitchFamily="34" charset="0"/>
              </a:rPr>
              <a:t>Ga</a:t>
            </a:r>
            <a:r>
              <a:rPr lang="en-IN" sz="1400" b="1" dirty="0">
                <a:latin typeface="Arial Black" pitchFamily="34" charset="0"/>
              </a:rPr>
              <a:t>) factor</a:t>
            </a:r>
            <a:endParaRPr lang="en-IN" sz="1400" dirty="0">
              <a:latin typeface="Arial Black" pitchFamily="34" charset="0"/>
            </a:endParaRPr>
          </a:p>
          <a:p>
            <a:pPr marL="285750" indent="-285750">
              <a:lnSpc>
                <a:spcPct val="150000"/>
              </a:lnSpc>
              <a:buFont typeface="Arial" pitchFamily="34" charset="0"/>
              <a:buChar char="•"/>
            </a:pPr>
            <a:r>
              <a:rPr lang="en-IN" sz="1400" b="1" dirty="0">
                <a:latin typeface="Arial Black" pitchFamily="34" charset="0"/>
              </a:rPr>
              <a:t>Distance to faults (</a:t>
            </a:r>
            <a:r>
              <a:rPr lang="en-IN" sz="1400" b="1" dirty="0" err="1">
                <a:latin typeface="Arial Black" pitchFamily="34" charset="0"/>
              </a:rPr>
              <a:t>Dtf</a:t>
            </a:r>
            <a:r>
              <a:rPr lang="en-IN" sz="1400" b="1" dirty="0">
                <a:latin typeface="Arial Black" pitchFamily="34" charset="0"/>
              </a:rPr>
              <a:t>) factor</a:t>
            </a:r>
            <a:endParaRPr lang="en-IN" sz="1400" dirty="0">
              <a:latin typeface="Arial Black" pitchFamily="34" charset="0"/>
            </a:endParaRPr>
          </a:p>
        </p:txBody>
      </p:sp>
      <p:sp>
        <p:nvSpPr>
          <p:cNvPr id="7" name="Rectangle 6"/>
          <p:cNvSpPr/>
          <p:nvPr/>
        </p:nvSpPr>
        <p:spPr>
          <a:xfrm>
            <a:off x="4716017" y="3356992"/>
            <a:ext cx="4104456" cy="1631216"/>
          </a:xfrm>
          <a:prstGeom prst="rect">
            <a:avLst/>
          </a:prstGeom>
          <a:solidFill>
            <a:schemeClr val="accent1">
              <a:lumMod val="40000"/>
              <a:lumOff val="60000"/>
            </a:schemeClr>
          </a:solidFill>
        </p:spPr>
        <p:txBody>
          <a:bodyPr wrap="square">
            <a:spAutoFit/>
          </a:bodyPr>
          <a:lstStyle/>
          <a:p>
            <a:r>
              <a:rPr lang="en-IN" sz="1600" b="1" dirty="0">
                <a:solidFill>
                  <a:srgbClr val="C00000"/>
                </a:solidFill>
                <a:latin typeface="Arial Black" pitchFamily="34" charset="0"/>
              </a:rPr>
              <a:t>Hydrological </a:t>
            </a:r>
            <a:r>
              <a:rPr lang="en-IN" sz="1600" b="1" dirty="0" smtClean="0">
                <a:solidFill>
                  <a:srgbClr val="C00000"/>
                </a:solidFill>
                <a:latin typeface="Arial Black" pitchFamily="34" charset="0"/>
              </a:rPr>
              <a:t>parameters:</a:t>
            </a:r>
            <a:endParaRPr lang="en-IN" sz="1600" dirty="0">
              <a:solidFill>
                <a:srgbClr val="C00000"/>
              </a:solidFill>
              <a:latin typeface="Arial Black" pitchFamily="34" charset="0"/>
            </a:endParaRPr>
          </a:p>
          <a:p>
            <a:pPr marL="285750" indent="-285750">
              <a:lnSpc>
                <a:spcPct val="150000"/>
              </a:lnSpc>
              <a:buFont typeface="Arial" pitchFamily="34" charset="0"/>
              <a:buChar char="•"/>
            </a:pPr>
            <a:r>
              <a:rPr lang="en-IN" sz="1400" b="1" dirty="0">
                <a:latin typeface="Arial Black" pitchFamily="34" charset="0"/>
              </a:rPr>
              <a:t>Stream transport index (STI) factor</a:t>
            </a:r>
            <a:endParaRPr lang="en-IN" sz="1400" dirty="0">
              <a:latin typeface="Arial Black" pitchFamily="34" charset="0"/>
            </a:endParaRPr>
          </a:p>
          <a:p>
            <a:pPr marL="285750" indent="-285750">
              <a:lnSpc>
                <a:spcPct val="150000"/>
              </a:lnSpc>
              <a:buFont typeface="Arial" pitchFamily="34" charset="0"/>
              <a:buChar char="•"/>
            </a:pPr>
            <a:r>
              <a:rPr lang="en-IN" sz="1400" b="1" dirty="0">
                <a:latin typeface="Arial Black" pitchFamily="34" charset="0"/>
              </a:rPr>
              <a:t>Topographic wetness index (TWI) factor</a:t>
            </a:r>
            <a:endParaRPr lang="en-IN" sz="1400" dirty="0">
              <a:latin typeface="Arial Black" pitchFamily="34" charset="0"/>
            </a:endParaRPr>
          </a:p>
          <a:p>
            <a:pPr marL="285750" indent="-285750">
              <a:lnSpc>
                <a:spcPct val="150000"/>
              </a:lnSpc>
              <a:buFont typeface="Arial" pitchFamily="34" charset="0"/>
              <a:buChar char="•"/>
            </a:pPr>
            <a:r>
              <a:rPr lang="en-IN" sz="1400" b="1" dirty="0">
                <a:latin typeface="Arial Black" pitchFamily="34" charset="0"/>
              </a:rPr>
              <a:t>Stream power index (SPI) factor</a:t>
            </a:r>
            <a:endParaRPr lang="en-IN" sz="1400" dirty="0">
              <a:latin typeface="Arial Black" pitchFamily="34" charset="0"/>
            </a:endParaRPr>
          </a:p>
        </p:txBody>
      </p:sp>
      <p:sp>
        <p:nvSpPr>
          <p:cNvPr id="8" name="Rectangle 7"/>
          <p:cNvSpPr/>
          <p:nvPr/>
        </p:nvSpPr>
        <p:spPr>
          <a:xfrm>
            <a:off x="530933" y="4605516"/>
            <a:ext cx="3825044" cy="1169551"/>
          </a:xfrm>
          <a:prstGeom prst="rect">
            <a:avLst/>
          </a:prstGeom>
          <a:solidFill>
            <a:schemeClr val="accent4">
              <a:lumMod val="60000"/>
              <a:lumOff val="40000"/>
            </a:schemeClr>
          </a:solidFill>
        </p:spPr>
        <p:txBody>
          <a:bodyPr wrap="square">
            <a:spAutoFit/>
          </a:bodyPr>
          <a:lstStyle/>
          <a:p>
            <a:r>
              <a:rPr lang="en-IN" sz="1600" b="1" dirty="0">
                <a:solidFill>
                  <a:srgbClr val="C00000"/>
                </a:solidFill>
                <a:latin typeface="Arial Black" pitchFamily="34" charset="0"/>
              </a:rPr>
              <a:t>Human caused </a:t>
            </a:r>
            <a:r>
              <a:rPr lang="en-IN" sz="1600" b="1" dirty="0" smtClean="0">
                <a:solidFill>
                  <a:srgbClr val="C00000"/>
                </a:solidFill>
                <a:latin typeface="Arial Black" pitchFamily="34" charset="0"/>
              </a:rPr>
              <a:t>parameters:</a:t>
            </a:r>
            <a:endParaRPr lang="en-IN" sz="1600" dirty="0">
              <a:solidFill>
                <a:srgbClr val="C00000"/>
              </a:solidFill>
              <a:latin typeface="Arial Black" pitchFamily="34" charset="0"/>
            </a:endParaRPr>
          </a:p>
          <a:p>
            <a:pPr marL="285750" indent="-285750">
              <a:lnSpc>
                <a:spcPct val="150000"/>
              </a:lnSpc>
              <a:buFont typeface="Arial" pitchFamily="34" charset="0"/>
              <a:buChar char="•"/>
            </a:pPr>
            <a:r>
              <a:rPr lang="en-IN" b="1" dirty="0"/>
              <a:t>Distance to roads (</a:t>
            </a:r>
            <a:r>
              <a:rPr lang="en-IN" b="1" dirty="0" err="1"/>
              <a:t>Dtr</a:t>
            </a:r>
            <a:r>
              <a:rPr lang="en-IN" b="1" dirty="0"/>
              <a:t>) factor</a:t>
            </a:r>
            <a:endParaRPr lang="en-IN" dirty="0"/>
          </a:p>
          <a:p>
            <a:pPr marL="285750" indent="-285750">
              <a:lnSpc>
                <a:spcPct val="150000"/>
              </a:lnSpc>
              <a:buFont typeface="Arial" pitchFamily="34" charset="0"/>
              <a:buChar char="•"/>
            </a:pPr>
            <a:r>
              <a:rPr lang="en-IN" b="1" dirty="0"/>
              <a:t>Land use/land cover (LULC) factor</a:t>
            </a:r>
            <a:endParaRPr lang="en-IN" dirty="0"/>
          </a:p>
        </p:txBody>
      </p:sp>
      <p:sp>
        <p:nvSpPr>
          <p:cNvPr id="9" name="Rectangle 8"/>
          <p:cNvSpPr/>
          <p:nvPr/>
        </p:nvSpPr>
        <p:spPr>
          <a:xfrm>
            <a:off x="4736844" y="5085184"/>
            <a:ext cx="4083629" cy="1754326"/>
          </a:xfrm>
          <a:prstGeom prst="rect">
            <a:avLst/>
          </a:prstGeom>
          <a:solidFill>
            <a:srgbClr val="3399FF"/>
          </a:solidFill>
        </p:spPr>
        <p:txBody>
          <a:bodyPr wrap="square">
            <a:spAutoFit/>
          </a:bodyPr>
          <a:lstStyle/>
          <a:p>
            <a:pPr>
              <a:lnSpc>
                <a:spcPct val="150000"/>
              </a:lnSpc>
            </a:pPr>
            <a:r>
              <a:rPr lang="en-IN" sz="1600" b="1" dirty="0">
                <a:solidFill>
                  <a:srgbClr val="C00000"/>
                </a:solidFill>
                <a:latin typeface="Arial Black" pitchFamily="34" charset="0"/>
              </a:rPr>
              <a:t>Vegetation </a:t>
            </a:r>
            <a:r>
              <a:rPr lang="en-IN" sz="1600" b="1" dirty="0" smtClean="0">
                <a:solidFill>
                  <a:srgbClr val="C00000"/>
                </a:solidFill>
                <a:latin typeface="Arial Black" pitchFamily="34" charset="0"/>
              </a:rPr>
              <a:t>parameter:</a:t>
            </a:r>
            <a:endParaRPr lang="en-IN" sz="1600" dirty="0">
              <a:solidFill>
                <a:srgbClr val="C00000"/>
              </a:solidFill>
              <a:latin typeface="Arial Black" pitchFamily="34" charset="0"/>
            </a:endParaRPr>
          </a:p>
          <a:p>
            <a:pPr marL="285750" indent="-285750" algn="just">
              <a:lnSpc>
                <a:spcPct val="150000"/>
              </a:lnSpc>
              <a:buFont typeface="Arial" pitchFamily="34" charset="0"/>
              <a:buChar char="•"/>
            </a:pPr>
            <a:r>
              <a:rPr lang="en-IN" sz="1400" dirty="0">
                <a:latin typeface="Arial Black" pitchFamily="34" charset="0"/>
              </a:rPr>
              <a:t>G</a:t>
            </a:r>
            <a:r>
              <a:rPr lang="en-IN" sz="1400" dirty="0" smtClean="0">
                <a:latin typeface="Arial Black" pitchFamily="34" charset="0"/>
              </a:rPr>
              <a:t>rowth </a:t>
            </a:r>
            <a:r>
              <a:rPr lang="en-IN" sz="1400" dirty="0">
                <a:latin typeface="Arial Black" pitchFamily="34" charset="0"/>
              </a:rPr>
              <a:t>of vegetation and soil </a:t>
            </a:r>
            <a:r>
              <a:rPr lang="en-IN" sz="1400" dirty="0" smtClean="0">
                <a:latin typeface="Arial Black" pitchFamily="34" charset="0"/>
              </a:rPr>
              <a:t>characteristics.  Normalized Difference Vegetation Index  (</a:t>
            </a:r>
            <a:r>
              <a:rPr lang="en-IN" sz="1400" b="1" dirty="0" smtClean="0">
                <a:latin typeface="Arial Black" pitchFamily="34" charset="0"/>
              </a:rPr>
              <a:t>NDVI) </a:t>
            </a:r>
            <a:r>
              <a:rPr lang="en-IN" sz="1400" b="1" dirty="0">
                <a:latin typeface="Arial Black" pitchFamily="34" charset="0"/>
              </a:rPr>
              <a:t>factor</a:t>
            </a:r>
            <a:endParaRPr lang="en-IN" sz="1400" dirty="0">
              <a:latin typeface="Arial Black" pitchFamily="34" charset="0"/>
            </a:endParaRPr>
          </a:p>
        </p:txBody>
      </p:sp>
      <p:sp>
        <p:nvSpPr>
          <p:cNvPr id="10" name="Footer Placeholder 9"/>
          <p:cNvSpPr>
            <a:spLocks noGrp="1"/>
          </p:cNvSpPr>
          <p:nvPr>
            <p:ph type="ftr" sz="quarter" idx="11"/>
          </p:nvPr>
        </p:nvSpPr>
        <p:spPr>
          <a:xfrm>
            <a:off x="179512" y="6448251"/>
            <a:ext cx="5421083" cy="365125"/>
          </a:xfrm>
        </p:spPr>
        <p:txBody>
          <a:bodyPr/>
          <a:lstStyle/>
          <a:p>
            <a:pPr algn="l"/>
            <a:r>
              <a:rPr lang="en-IN" smtClean="0"/>
              <a:t>IGS GOA SYMPOSIUM ON LANDSLIDES MAY 2026</a:t>
            </a:r>
            <a:endParaRPr lang="en-IN" dirty="0"/>
          </a:p>
        </p:txBody>
      </p:sp>
    </p:spTree>
    <p:extLst>
      <p:ext uri="{BB962C8B-B14F-4D97-AF65-F5344CB8AC3E}">
        <p14:creationId xmlns:p14="http://schemas.microsoft.com/office/powerpoint/2010/main" val="220764328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a:solidFill>
                  <a:srgbClr val="FF0000"/>
                </a:solidFill>
                <a:latin typeface="Arial Black" pitchFamily="34" charset="0"/>
              </a:rPr>
              <a:t>Parameters affecting landslides</a:t>
            </a:r>
            <a:endParaRPr lang="en-IN" sz="3200" dirty="0"/>
          </a:p>
        </p:txBody>
      </p:sp>
      <p:sp>
        <p:nvSpPr>
          <p:cNvPr id="3" name="Footer Placeholder 2"/>
          <p:cNvSpPr>
            <a:spLocks noGrp="1"/>
          </p:cNvSpPr>
          <p:nvPr>
            <p:ph type="ftr" sz="quarter" idx="11"/>
          </p:nvPr>
        </p:nvSpPr>
        <p:spPr/>
        <p:txBody>
          <a:bodyPr/>
          <a:lstStyle/>
          <a:p>
            <a:r>
              <a:rPr lang="en-IN" smtClean="0"/>
              <a:t>IGS GOA SYMPOSIUM ON LANDSLIDES MAY 2026</a:t>
            </a:r>
            <a:endParaRPr lang="en-IN"/>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49</a:t>
            </a:fld>
            <a:endParaRPr lang="en-IN"/>
          </a:p>
        </p:txBody>
      </p:sp>
      <p:pic>
        <p:nvPicPr>
          <p:cNvPr id="21506" name="Picture 2" descr="Topographic Changes, Surface Deformation and Movemen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44824"/>
            <a:ext cx="4881954" cy="394106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23528" y="1491717"/>
            <a:ext cx="4260269" cy="369332"/>
          </a:xfrm>
          <a:prstGeom prst="rect">
            <a:avLst/>
          </a:prstGeom>
        </p:spPr>
        <p:txBody>
          <a:bodyPr wrap="none">
            <a:spAutoFit/>
          </a:bodyPr>
          <a:lstStyle/>
          <a:p>
            <a:r>
              <a:rPr lang="en-IN" b="1" dirty="0" err="1">
                <a:solidFill>
                  <a:srgbClr val="0070C0"/>
                </a:solidFill>
                <a:latin typeface="Arial Black" pitchFamily="34" charset="0"/>
              </a:rPr>
              <a:t>Topo</a:t>
            </a:r>
            <a:r>
              <a:rPr lang="en-IN" b="1" dirty="0">
                <a:solidFill>
                  <a:srgbClr val="0070C0"/>
                </a:solidFill>
                <a:latin typeface="Arial Black" pitchFamily="34" charset="0"/>
              </a:rPr>
              <a:t>-geomorphological </a:t>
            </a:r>
            <a:r>
              <a:rPr lang="en-IN" b="1" dirty="0" smtClean="0">
                <a:solidFill>
                  <a:srgbClr val="0070C0"/>
                </a:solidFill>
                <a:latin typeface="Arial Black" pitchFamily="34" charset="0"/>
              </a:rPr>
              <a:t>factors</a:t>
            </a:r>
            <a:endParaRPr lang="en-IN" dirty="0">
              <a:solidFill>
                <a:srgbClr val="0070C0"/>
              </a:solidFill>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6096" y="1844824"/>
            <a:ext cx="3312368" cy="3941069"/>
          </a:xfrm>
          <a:prstGeom prst="rect">
            <a:avLst/>
          </a:prstGeom>
          <a:noFill/>
          <a:ln>
            <a:noFill/>
          </a:ln>
        </p:spPr>
      </p:pic>
      <p:sp>
        <p:nvSpPr>
          <p:cNvPr id="5" name="Rectangle 4"/>
          <p:cNvSpPr/>
          <p:nvPr/>
        </p:nvSpPr>
        <p:spPr>
          <a:xfrm>
            <a:off x="5508104" y="1506270"/>
            <a:ext cx="3437992" cy="338554"/>
          </a:xfrm>
          <a:prstGeom prst="rect">
            <a:avLst/>
          </a:prstGeom>
        </p:spPr>
        <p:txBody>
          <a:bodyPr wrap="none">
            <a:spAutoFit/>
          </a:bodyPr>
          <a:lstStyle/>
          <a:p>
            <a:r>
              <a:rPr lang="en-IN" sz="1600" b="1" dirty="0" smtClean="0">
                <a:solidFill>
                  <a:srgbClr val="0070C0"/>
                </a:solidFill>
                <a:latin typeface="Arial Black" pitchFamily="34" charset="0"/>
              </a:rPr>
              <a:t>Rainfall </a:t>
            </a:r>
            <a:r>
              <a:rPr lang="en-IN" sz="1600" b="1" dirty="0" err="1" smtClean="0">
                <a:solidFill>
                  <a:srgbClr val="0070C0"/>
                </a:solidFill>
                <a:latin typeface="Arial Black" pitchFamily="34" charset="0"/>
              </a:rPr>
              <a:t>Erosivity</a:t>
            </a:r>
            <a:r>
              <a:rPr lang="en-IN" sz="1600" b="1" dirty="0" smtClean="0">
                <a:solidFill>
                  <a:srgbClr val="0070C0"/>
                </a:solidFill>
                <a:latin typeface="Arial Black" pitchFamily="34" charset="0"/>
              </a:rPr>
              <a:t> Map of Goa</a:t>
            </a:r>
            <a:endParaRPr lang="en-IN" sz="1600" dirty="0">
              <a:solidFill>
                <a:srgbClr val="0070C0"/>
              </a:solidFill>
            </a:endParaRPr>
          </a:p>
        </p:txBody>
      </p:sp>
    </p:spTree>
    <p:extLst>
      <p:ext uri="{BB962C8B-B14F-4D97-AF65-F5344CB8AC3E}">
        <p14:creationId xmlns:p14="http://schemas.microsoft.com/office/powerpoint/2010/main" val="1665969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IN" sz="3200" b="1" dirty="0" smtClean="0">
                <a:solidFill>
                  <a:srgbClr val="FF0000"/>
                </a:solidFill>
                <a:latin typeface="Arial Black" pitchFamily="34" charset="0"/>
              </a:rPr>
              <a:t>Landslides</a:t>
            </a:r>
            <a:r>
              <a:rPr lang="en-IN" b="1" dirty="0" smtClean="0">
                <a:solidFill>
                  <a:srgbClr val="FF0000"/>
                </a:solidFill>
                <a:latin typeface="Arial Black" pitchFamily="34" charset="0"/>
              </a:rPr>
              <a:t> </a:t>
            </a:r>
            <a:r>
              <a:rPr lang="en-IN" b="1" dirty="0" smtClean="0">
                <a:solidFill>
                  <a:srgbClr val="002060"/>
                </a:solidFill>
              </a:rPr>
              <a:t>   </a:t>
            </a:r>
            <a:r>
              <a:rPr lang="en-IN" sz="3200" b="1" dirty="0">
                <a:solidFill>
                  <a:srgbClr val="002060"/>
                </a:solidFill>
                <a:latin typeface="Arial Black" pitchFamily="34" charset="0"/>
              </a:rPr>
              <a:t>- </a:t>
            </a:r>
            <a:r>
              <a:rPr lang="en-IN" sz="3200" b="1" dirty="0" smtClean="0">
                <a:solidFill>
                  <a:srgbClr val="002060"/>
                </a:solidFill>
                <a:latin typeface="Arial Black" pitchFamily="34" charset="0"/>
              </a:rPr>
              <a:t>Classification &amp; causes</a:t>
            </a:r>
            <a:endParaRPr lang="en-IN" sz="3200" dirty="0">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5</a:t>
            </a:fld>
            <a:endParaRPr lang="en-IN"/>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1880956026"/>
              </p:ext>
            </p:extLst>
          </p:nvPr>
        </p:nvGraphicFramePr>
        <p:xfrm>
          <a:off x="323528" y="1988840"/>
          <a:ext cx="3816424" cy="2062480"/>
        </p:xfrm>
        <a:graphic>
          <a:graphicData uri="http://schemas.openxmlformats.org/drawingml/2006/table">
            <a:tbl>
              <a:tblPr firstRow="1" bandRow="1">
                <a:tableStyleId>{5C22544A-7EE6-4342-B048-85BDC9FD1C3A}</a:tableStyleId>
              </a:tblPr>
              <a:tblGrid>
                <a:gridCol w="2016224"/>
                <a:gridCol w="1800200"/>
              </a:tblGrid>
              <a:tr h="370840">
                <a:tc>
                  <a:txBody>
                    <a:bodyPr/>
                    <a:lstStyle/>
                    <a:p>
                      <a:pPr algn="ctr"/>
                      <a:r>
                        <a:rPr lang="en-IN" sz="1600" dirty="0" smtClean="0">
                          <a:latin typeface="Arial "/>
                        </a:rPr>
                        <a:t>Type</a:t>
                      </a:r>
                      <a:endParaRPr lang="en-IN" sz="1600" dirty="0">
                        <a:latin typeface="Arial "/>
                      </a:endParaRPr>
                    </a:p>
                  </a:txBody>
                  <a:tcPr/>
                </a:tc>
                <a:tc>
                  <a:txBody>
                    <a:bodyPr/>
                    <a:lstStyle/>
                    <a:p>
                      <a:pPr algn="ctr"/>
                      <a:r>
                        <a:rPr lang="en-IN" sz="1600" dirty="0" smtClean="0">
                          <a:latin typeface="Arial "/>
                        </a:rPr>
                        <a:t>Max.  Depth of slide</a:t>
                      </a:r>
                      <a:endParaRPr lang="en-IN" sz="1600" dirty="0">
                        <a:latin typeface="Arial "/>
                      </a:endParaRPr>
                    </a:p>
                  </a:txBody>
                  <a:tcPr/>
                </a:tc>
              </a:tr>
              <a:tr h="370840">
                <a:tc>
                  <a:txBody>
                    <a:bodyPr/>
                    <a:lstStyle/>
                    <a:p>
                      <a:pPr algn="ctr"/>
                      <a:r>
                        <a:rPr lang="en-IN" sz="1600" b="1" dirty="0" smtClean="0">
                          <a:latin typeface="Arial "/>
                        </a:rPr>
                        <a:t>1. Surface slide</a:t>
                      </a:r>
                      <a:endParaRPr lang="en-IN" sz="1600" b="1" dirty="0">
                        <a:latin typeface="Arial "/>
                      </a:endParaRPr>
                    </a:p>
                  </a:txBody>
                  <a:tcPr/>
                </a:tc>
                <a:tc>
                  <a:txBody>
                    <a:bodyPr/>
                    <a:lstStyle/>
                    <a:p>
                      <a:pPr algn="ctr"/>
                      <a:r>
                        <a:rPr lang="en-IN" sz="1600" b="1" dirty="0" smtClean="0">
                          <a:latin typeface="Arial "/>
                        </a:rPr>
                        <a:t>&lt; 1.5m</a:t>
                      </a:r>
                      <a:endParaRPr lang="en-IN" sz="1600" b="1" dirty="0">
                        <a:latin typeface="Arial "/>
                      </a:endParaRPr>
                    </a:p>
                  </a:txBody>
                  <a:tcPr/>
                </a:tc>
              </a:tr>
              <a:tr h="370840">
                <a:tc>
                  <a:txBody>
                    <a:bodyPr/>
                    <a:lstStyle/>
                    <a:p>
                      <a:pPr algn="ctr"/>
                      <a:r>
                        <a:rPr lang="en-IN" sz="1600" b="1" dirty="0" smtClean="0">
                          <a:latin typeface="Arial "/>
                        </a:rPr>
                        <a:t>2. Shallow slide</a:t>
                      </a:r>
                      <a:endParaRPr lang="en-IN" sz="1600" b="1" dirty="0">
                        <a:latin typeface="Arial "/>
                      </a:endParaRPr>
                    </a:p>
                  </a:txBody>
                  <a:tcPr/>
                </a:tc>
                <a:tc>
                  <a:txBody>
                    <a:bodyPr/>
                    <a:lstStyle/>
                    <a:p>
                      <a:pPr algn="ctr"/>
                      <a:r>
                        <a:rPr lang="en-IN" sz="1600" b="1" dirty="0" smtClean="0">
                          <a:latin typeface="Arial "/>
                        </a:rPr>
                        <a:t>1.5</a:t>
                      </a:r>
                      <a:r>
                        <a:rPr lang="en-IN" sz="1600" b="1" baseline="0" dirty="0" smtClean="0">
                          <a:latin typeface="Arial "/>
                        </a:rPr>
                        <a:t> – 5m</a:t>
                      </a:r>
                      <a:endParaRPr lang="en-IN" sz="1600" b="1" dirty="0">
                        <a:latin typeface="Arial "/>
                      </a:endParaRPr>
                    </a:p>
                  </a:txBody>
                  <a:tcPr/>
                </a:tc>
              </a:tr>
              <a:tr h="370840">
                <a:tc>
                  <a:txBody>
                    <a:bodyPr/>
                    <a:lstStyle/>
                    <a:p>
                      <a:pPr algn="ctr"/>
                      <a:r>
                        <a:rPr lang="en-IN" sz="1600" b="1" dirty="0" smtClean="0">
                          <a:latin typeface="Arial "/>
                        </a:rPr>
                        <a:t>3. Deep slide</a:t>
                      </a:r>
                      <a:endParaRPr lang="en-IN" sz="1600" b="1" dirty="0">
                        <a:latin typeface="Arial "/>
                      </a:endParaRPr>
                    </a:p>
                  </a:txBody>
                  <a:tcPr/>
                </a:tc>
                <a:tc>
                  <a:txBody>
                    <a:bodyPr/>
                    <a:lstStyle/>
                    <a:p>
                      <a:pPr algn="ctr"/>
                      <a:r>
                        <a:rPr lang="en-IN" sz="1600" b="1" dirty="0" smtClean="0">
                          <a:latin typeface="Arial "/>
                        </a:rPr>
                        <a:t>5 – 20m</a:t>
                      </a:r>
                      <a:endParaRPr lang="en-IN" sz="1600" b="1" dirty="0">
                        <a:latin typeface="Arial "/>
                      </a:endParaRPr>
                    </a:p>
                  </a:txBody>
                  <a:tcPr/>
                </a:tc>
              </a:tr>
              <a:tr h="370840">
                <a:tc>
                  <a:txBody>
                    <a:bodyPr/>
                    <a:lstStyle/>
                    <a:p>
                      <a:pPr algn="ctr"/>
                      <a:r>
                        <a:rPr lang="en-IN" sz="1600" b="1" dirty="0" smtClean="0">
                          <a:latin typeface="Arial "/>
                        </a:rPr>
                        <a:t>4. Very deep slide</a:t>
                      </a:r>
                      <a:endParaRPr lang="en-IN" sz="1600" b="1" dirty="0">
                        <a:latin typeface="Arial "/>
                      </a:endParaRPr>
                    </a:p>
                  </a:txBody>
                  <a:tcPr/>
                </a:tc>
                <a:tc>
                  <a:txBody>
                    <a:bodyPr/>
                    <a:lstStyle/>
                    <a:p>
                      <a:pPr algn="ctr"/>
                      <a:r>
                        <a:rPr lang="en-IN" sz="1600" b="1" dirty="0" smtClean="0">
                          <a:latin typeface="Arial "/>
                        </a:rPr>
                        <a:t>&gt; 20m</a:t>
                      </a:r>
                      <a:endParaRPr lang="en-IN" sz="1600" b="1" dirty="0">
                        <a:latin typeface="Arial "/>
                      </a:endParaRPr>
                    </a:p>
                  </a:txBody>
                  <a:tcPr/>
                </a:tc>
              </a:tr>
            </a:tbl>
          </a:graphicData>
        </a:graphic>
      </p:graphicFrame>
      <p:sp>
        <p:nvSpPr>
          <p:cNvPr id="7" name="Content Placeholder 1"/>
          <p:cNvSpPr txBox="1">
            <a:spLocks/>
          </p:cNvSpPr>
          <p:nvPr/>
        </p:nvSpPr>
        <p:spPr>
          <a:xfrm>
            <a:off x="4499992" y="1772816"/>
            <a:ext cx="4248472" cy="3600400"/>
          </a:xfrm>
          <a:prstGeom prst="rect">
            <a:avLst/>
          </a:prstGeom>
          <a:solidFill>
            <a:schemeClr val="accent1">
              <a:lumMod val="40000"/>
              <a:lumOff val="60000"/>
            </a:schemeClr>
          </a:solidFill>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lgn="just">
              <a:lnSpc>
                <a:spcPct val="120000"/>
              </a:lnSpc>
              <a:buFont typeface="Wingdings"/>
              <a:buNone/>
            </a:pPr>
            <a:r>
              <a:rPr lang="en-IN" sz="1400" b="1" dirty="0" smtClean="0">
                <a:solidFill>
                  <a:srgbClr val="0070C0"/>
                </a:solidFill>
                <a:latin typeface="Arial Black" pitchFamily="34" charset="0"/>
                <a:cs typeface="Arial" pitchFamily="34" charset="0"/>
              </a:rPr>
              <a:t>Causes:</a:t>
            </a:r>
            <a:r>
              <a:rPr lang="en-IN" sz="1400" b="1" dirty="0" smtClean="0">
                <a:latin typeface="Arial Black" pitchFamily="34" charset="0"/>
                <a:cs typeface="Arial" pitchFamily="34" charset="0"/>
              </a:rPr>
              <a:t> rainfall, snowmelt, water level changes, ground water depletion, stream erosion, earthquakes, volcanic activity, disturbance by human activities or a combination of these.  </a:t>
            </a:r>
          </a:p>
          <a:p>
            <a:pPr marL="0" indent="0" algn="just">
              <a:lnSpc>
                <a:spcPct val="120000"/>
              </a:lnSpc>
              <a:buFont typeface="Wingdings"/>
              <a:buNone/>
            </a:pPr>
            <a:r>
              <a:rPr lang="en-IN" sz="1400" b="1" dirty="0" smtClean="0">
                <a:latin typeface="Arial" pitchFamily="34" charset="0"/>
                <a:cs typeface="Arial" pitchFamily="34" charset="0"/>
              </a:rPr>
              <a:t/>
            </a:r>
            <a:br>
              <a:rPr lang="en-IN" sz="1400" b="1" dirty="0" smtClean="0">
                <a:latin typeface="Arial" pitchFamily="34" charset="0"/>
                <a:cs typeface="Arial" pitchFamily="34" charset="0"/>
              </a:rPr>
            </a:br>
            <a:r>
              <a:rPr lang="en-IN" sz="1400" b="1" dirty="0" smtClean="0">
                <a:solidFill>
                  <a:srgbClr val="0070C0"/>
                </a:solidFill>
                <a:latin typeface="Arial Black" pitchFamily="34" charset="0"/>
                <a:cs typeface="Arial" pitchFamily="34" charset="0"/>
              </a:rPr>
              <a:t>Geological causes</a:t>
            </a:r>
            <a:r>
              <a:rPr lang="en-IN" sz="1400" b="1" dirty="0" smtClean="0">
                <a:latin typeface="Arial Black" pitchFamily="34" charset="0"/>
                <a:cs typeface="Arial" pitchFamily="34" charset="0"/>
              </a:rPr>
              <a:t>: weak or sensitive materials, weathered materials, sheared, jointed or fissured materials. Other geological factors range from bedding to </a:t>
            </a:r>
            <a:r>
              <a:rPr lang="en-IN" sz="1400" b="1" dirty="0" err="1" smtClean="0">
                <a:latin typeface="Arial Black" pitchFamily="34" charset="0"/>
                <a:cs typeface="Arial" pitchFamily="34" charset="0"/>
              </a:rPr>
              <a:t>schistosity</a:t>
            </a:r>
            <a:r>
              <a:rPr lang="en-IN" sz="1400" b="1" dirty="0" smtClean="0">
                <a:latin typeface="Arial Black" pitchFamily="34" charset="0"/>
                <a:cs typeface="Arial" pitchFamily="34" charset="0"/>
              </a:rPr>
              <a:t>, fault, unconformity, contact and contrast in permeability/ stiffness of material</a:t>
            </a:r>
            <a:r>
              <a:rPr lang="en-IN" sz="1400" b="1" dirty="0" smtClean="0">
                <a:latin typeface="Arial" pitchFamily="34" charset="0"/>
                <a:cs typeface="Arial" pitchFamily="34" charset="0"/>
              </a:rPr>
              <a:t>.</a:t>
            </a:r>
            <a:endParaRPr lang="en-IN" sz="1400" dirty="0">
              <a:latin typeface="Arial" pitchFamily="34" charset="0"/>
              <a:cs typeface="Arial" pitchFamily="34" charset="0"/>
            </a:endParaRPr>
          </a:p>
        </p:txBody>
      </p:sp>
      <p:sp>
        <p:nvSpPr>
          <p:cNvPr id="2" name="Footer Placeholder 1"/>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39170244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a:solidFill>
                  <a:srgbClr val="FF0000"/>
                </a:solidFill>
                <a:latin typeface="Arial Black" pitchFamily="34" charset="0"/>
              </a:rPr>
              <a:t>Parameters affecting landslides</a:t>
            </a:r>
            <a:endParaRPr lang="en-IN" sz="3200" dirty="0"/>
          </a:p>
        </p:txBody>
      </p:sp>
      <p:sp>
        <p:nvSpPr>
          <p:cNvPr id="3" name="Footer Placeholder 2"/>
          <p:cNvSpPr>
            <a:spLocks noGrp="1"/>
          </p:cNvSpPr>
          <p:nvPr>
            <p:ph type="ftr" sz="quarter" idx="11"/>
          </p:nvPr>
        </p:nvSpPr>
        <p:spPr/>
        <p:txBody>
          <a:bodyPr/>
          <a:lstStyle/>
          <a:p>
            <a:r>
              <a:rPr lang="en-IN" smtClean="0"/>
              <a:t>IGS GOA SYMPOSIUM ON LANDSLIDES MAY 2026</a:t>
            </a:r>
            <a:endParaRPr lang="en-IN"/>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50</a:t>
            </a:fld>
            <a:endParaRPr lang="en-IN"/>
          </a:p>
        </p:txBody>
      </p:sp>
      <p:pic>
        <p:nvPicPr>
          <p:cNvPr id="6" name="Picture 5"/>
          <p:cNvPicPr/>
          <p:nvPr/>
        </p:nvPicPr>
        <p:blipFill>
          <a:blip r:embed="rId2"/>
          <a:stretch>
            <a:fillRect/>
          </a:stretch>
        </p:blipFill>
        <p:spPr bwMode="auto">
          <a:xfrm>
            <a:off x="683568" y="1802765"/>
            <a:ext cx="2522220" cy="3252470"/>
          </a:xfrm>
          <a:prstGeom prst="rect">
            <a:avLst/>
          </a:prstGeom>
          <a:noFill/>
        </p:spPr>
      </p:pic>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7944" y="1802765"/>
            <a:ext cx="3384376" cy="4372039"/>
          </a:xfrm>
          <a:prstGeom prst="rect">
            <a:avLst/>
          </a:prstGeom>
          <a:noFill/>
          <a:ln>
            <a:noFill/>
          </a:ln>
        </p:spPr>
      </p:pic>
    </p:spTree>
    <p:extLst>
      <p:ext uri="{BB962C8B-B14F-4D97-AF65-F5344CB8AC3E}">
        <p14:creationId xmlns:p14="http://schemas.microsoft.com/office/powerpoint/2010/main" val="31855269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a:solidFill>
                  <a:srgbClr val="FF0000"/>
                </a:solidFill>
                <a:latin typeface="Arial Black" pitchFamily="34" charset="0"/>
              </a:rPr>
              <a:t>Landslide hazard mapping</a:t>
            </a:r>
            <a:endParaRPr lang="en-IN" sz="3200" dirty="0">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51</a:t>
            </a:fld>
            <a:endParaRPr lang="en-IN"/>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556792"/>
            <a:ext cx="7992888"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ooter Placeholder 4"/>
          <p:cNvSpPr>
            <a:spLocks noGrp="1"/>
          </p:cNvSpPr>
          <p:nvPr>
            <p:ph type="ftr" sz="quarter" idx="11"/>
          </p:nvPr>
        </p:nvSpPr>
        <p:spPr>
          <a:xfrm>
            <a:off x="179512" y="6448251"/>
            <a:ext cx="5421083" cy="365125"/>
          </a:xfrm>
        </p:spPr>
        <p:txBody>
          <a:bodyPr/>
          <a:lstStyle/>
          <a:p>
            <a:pPr algn="l"/>
            <a:r>
              <a:rPr lang="en-IN" smtClean="0"/>
              <a:t>IGS GOA SYMPOSIUM ON LANDSLIDES MAY 2026</a:t>
            </a:r>
            <a:endParaRPr lang="en-IN"/>
          </a:p>
        </p:txBody>
      </p:sp>
    </p:spTree>
    <p:extLst>
      <p:ext uri="{BB962C8B-B14F-4D97-AF65-F5344CB8AC3E}">
        <p14:creationId xmlns:p14="http://schemas.microsoft.com/office/powerpoint/2010/main" val="165155719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smtClean="0">
                <a:solidFill>
                  <a:srgbClr val="FF0000"/>
                </a:solidFill>
                <a:latin typeface="Arial Black" pitchFamily="34" charset="0"/>
              </a:rPr>
              <a:t>Typical AI landslide model</a:t>
            </a:r>
            <a:endParaRPr lang="en-IN" sz="3200"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52</a:t>
            </a:fld>
            <a:endParaRPr lang="en-IN"/>
          </a:p>
        </p:txBody>
      </p:sp>
      <p:sp>
        <p:nvSpPr>
          <p:cNvPr id="6" name="AutoShape 2" descr="https://nhess.copernicus.org/articles/20/3455/2020/nhess-20-3455-2020-f02-web.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AutoShape 4" descr="https://nhess.copernicus.org/articles/20/3455/2020/nhess-20-3455-2020-f02-web.p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2560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28800"/>
            <a:ext cx="8836025"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ooter Placeholder 4"/>
          <p:cNvSpPr>
            <a:spLocks noGrp="1"/>
          </p:cNvSpPr>
          <p:nvPr>
            <p:ph type="ftr" sz="quarter" idx="11"/>
          </p:nvPr>
        </p:nvSpPr>
        <p:spPr>
          <a:xfrm>
            <a:off x="179512" y="6448251"/>
            <a:ext cx="5421083" cy="365125"/>
          </a:xfrm>
        </p:spPr>
        <p:txBody>
          <a:bodyPr/>
          <a:lstStyle/>
          <a:p>
            <a:pPr algn="l"/>
            <a:r>
              <a:rPr lang="en-IN" smtClean="0"/>
              <a:t>IGS GOA SYMPOSIUM ON LANDSLIDES MAY 2026</a:t>
            </a:r>
            <a:endParaRPr lang="en-IN" dirty="0"/>
          </a:p>
        </p:txBody>
      </p:sp>
    </p:spTree>
    <p:extLst>
      <p:ext uri="{BB962C8B-B14F-4D97-AF65-F5344CB8AC3E}">
        <p14:creationId xmlns:p14="http://schemas.microsoft.com/office/powerpoint/2010/main" val="48654831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44624"/>
            <a:ext cx="8153400" cy="990600"/>
          </a:xfrm>
        </p:spPr>
        <p:txBody>
          <a:bodyPr>
            <a:normAutofit/>
          </a:bodyPr>
          <a:lstStyle/>
          <a:p>
            <a:pPr algn="ctr"/>
            <a:r>
              <a:rPr lang="en-IN" sz="3200" dirty="0" smtClean="0">
                <a:solidFill>
                  <a:srgbClr val="FF0000"/>
                </a:solidFill>
                <a:latin typeface="Arial Black" pitchFamily="34" charset="0"/>
              </a:rPr>
              <a:t>Landslide detection</a:t>
            </a:r>
            <a:endParaRPr lang="en-IN" sz="3200"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53</a:t>
            </a:fld>
            <a:endParaRPr lang="en-IN"/>
          </a:p>
        </p:txBody>
      </p:sp>
      <p:pic>
        <p:nvPicPr>
          <p:cNvPr id="276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1628800"/>
            <a:ext cx="7128792" cy="5075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7092280" y="1565205"/>
            <a:ext cx="1994460" cy="5032147"/>
          </a:xfrm>
          <a:prstGeom prst="rect">
            <a:avLst/>
          </a:prstGeom>
          <a:solidFill>
            <a:schemeClr val="accent3">
              <a:lumMod val="40000"/>
              <a:lumOff val="60000"/>
            </a:schemeClr>
          </a:solidFill>
        </p:spPr>
        <p:txBody>
          <a:bodyPr wrap="square">
            <a:spAutoFit/>
          </a:bodyPr>
          <a:lstStyle/>
          <a:p>
            <a:pPr lvl="0" algn="just">
              <a:buAutoNum type="arabicPeriod"/>
            </a:pPr>
            <a:r>
              <a:rPr lang="en-IN" sz="1700" b="1" dirty="0" smtClean="0"/>
              <a:t>A </a:t>
            </a:r>
            <a:r>
              <a:rPr lang="en-IN" sz="1700" b="1" dirty="0"/>
              <a:t>pixel </a:t>
            </a:r>
            <a:r>
              <a:rPr lang="en-IN" sz="1700" b="1" dirty="0">
                <a:solidFill>
                  <a:srgbClr val="FF0000"/>
                </a:solidFill>
              </a:rPr>
              <a:t>(a)</a:t>
            </a:r>
            <a:r>
              <a:rPr lang="en-IN" sz="1700" b="1" dirty="0"/>
              <a:t> classified </a:t>
            </a:r>
            <a:r>
              <a:rPr lang="en-IN" sz="1700" b="1" dirty="0" smtClean="0"/>
              <a:t>as </a:t>
            </a:r>
            <a:r>
              <a:rPr lang="en-IN" sz="1700" b="1" dirty="0"/>
              <a:t>”landslide” or ”non-landslide”. </a:t>
            </a:r>
            <a:endParaRPr lang="en-IN" sz="1700" b="1" dirty="0" smtClean="0"/>
          </a:p>
          <a:p>
            <a:pPr lvl="0" algn="just"/>
            <a:endParaRPr lang="en-IN" sz="500" b="1" dirty="0"/>
          </a:p>
          <a:p>
            <a:pPr lvl="0" algn="just"/>
            <a:r>
              <a:rPr lang="en-IN" sz="1700" b="1" dirty="0" smtClean="0"/>
              <a:t>2. Segmenting </a:t>
            </a:r>
            <a:r>
              <a:rPr lang="en-IN" sz="1700" b="1" dirty="0"/>
              <a:t>images based  on shape, colour </a:t>
            </a:r>
            <a:r>
              <a:rPr lang="en-IN" sz="1700" b="1" dirty="0">
                <a:solidFill>
                  <a:srgbClr val="FF0000"/>
                </a:solidFill>
              </a:rPr>
              <a:t>(b)</a:t>
            </a:r>
            <a:r>
              <a:rPr lang="en-IN" sz="1700" b="1" dirty="0"/>
              <a:t>, and scale </a:t>
            </a:r>
            <a:r>
              <a:rPr lang="en-IN" sz="1700" b="1" dirty="0">
                <a:solidFill>
                  <a:srgbClr val="FF0000"/>
                </a:solidFill>
              </a:rPr>
              <a:t>(c</a:t>
            </a:r>
            <a:r>
              <a:rPr lang="en-IN" sz="1700" b="1" dirty="0" smtClean="0">
                <a:solidFill>
                  <a:srgbClr val="FF0000"/>
                </a:solidFill>
              </a:rPr>
              <a:t>)</a:t>
            </a:r>
            <a:r>
              <a:rPr lang="en-IN" sz="1700" b="1" dirty="0" smtClean="0"/>
              <a:t>.</a:t>
            </a:r>
          </a:p>
          <a:p>
            <a:pPr lvl="0" algn="just"/>
            <a:endParaRPr lang="en-IN" sz="500" b="1" dirty="0"/>
          </a:p>
          <a:p>
            <a:pPr lvl="0" algn="just"/>
            <a:r>
              <a:rPr lang="en-IN" sz="1700" b="1" dirty="0" smtClean="0"/>
              <a:t>3. Classifying </a:t>
            </a:r>
            <a:r>
              <a:rPr lang="en-IN" sz="1700" b="1" dirty="0"/>
              <a:t>objects  </a:t>
            </a:r>
            <a:r>
              <a:rPr lang="en-IN" sz="1700" b="1" dirty="0">
                <a:solidFill>
                  <a:srgbClr val="FF0000"/>
                </a:solidFill>
              </a:rPr>
              <a:t>(e)</a:t>
            </a:r>
            <a:r>
              <a:rPr lang="en-IN" sz="1700" b="1" dirty="0"/>
              <a:t> and  </a:t>
            </a:r>
            <a:r>
              <a:rPr lang="en-IN" sz="1700" b="1" dirty="0">
                <a:solidFill>
                  <a:srgbClr val="FF0000"/>
                </a:solidFill>
              </a:rPr>
              <a:t>(d)</a:t>
            </a:r>
            <a:r>
              <a:rPr lang="en-IN" sz="1700" b="1" dirty="0"/>
              <a:t>. </a:t>
            </a:r>
            <a:endParaRPr lang="en-IN" sz="1700" b="1" dirty="0" smtClean="0"/>
          </a:p>
          <a:p>
            <a:pPr lvl="0" algn="just"/>
            <a:endParaRPr lang="en-IN" sz="500" b="1" dirty="0"/>
          </a:p>
          <a:p>
            <a:pPr lvl="0" algn="just"/>
            <a:r>
              <a:rPr lang="en-IN" sz="1700" b="1" dirty="0" smtClean="0"/>
              <a:t>4. CNN </a:t>
            </a:r>
            <a:r>
              <a:rPr lang="en-IN" sz="1700" b="1" dirty="0"/>
              <a:t>extracts the contextual features of an image dataset and learn to identify landslide features </a:t>
            </a:r>
            <a:r>
              <a:rPr lang="en-IN" sz="1700" b="1" dirty="0">
                <a:solidFill>
                  <a:srgbClr val="FF0000"/>
                </a:solidFill>
              </a:rPr>
              <a:t>(f)</a:t>
            </a:r>
            <a:r>
              <a:rPr lang="en-IN" sz="1700" b="1" dirty="0"/>
              <a:t> by looking at R, G, B channels </a:t>
            </a:r>
            <a:r>
              <a:rPr lang="en-IN" sz="1700" b="1" dirty="0">
                <a:solidFill>
                  <a:srgbClr val="FF0000"/>
                </a:solidFill>
              </a:rPr>
              <a:t>(g</a:t>
            </a:r>
            <a:r>
              <a:rPr lang="en-IN" sz="1700" b="1" dirty="0" smtClean="0">
                <a:solidFill>
                  <a:srgbClr val="FF0000"/>
                </a:solidFill>
              </a:rPr>
              <a:t>).</a:t>
            </a:r>
            <a:endParaRPr lang="en-IN" sz="1700" b="1" dirty="0">
              <a:solidFill>
                <a:srgbClr val="FF0000"/>
              </a:solidFill>
            </a:endParaRPr>
          </a:p>
        </p:txBody>
      </p:sp>
      <p:sp>
        <p:nvSpPr>
          <p:cNvPr id="5" name="Footer Placeholder 4"/>
          <p:cNvSpPr>
            <a:spLocks noGrp="1"/>
          </p:cNvSpPr>
          <p:nvPr>
            <p:ph type="ftr" sz="quarter" idx="11"/>
          </p:nvPr>
        </p:nvSpPr>
        <p:spPr>
          <a:xfrm>
            <a:off x="3687421" y="6592267"/>
            <a:ext cx="5421083" cy="365125"/>
          </a:xfrm>
        </p:spPr>
        <p:txBody>
          <a:bodyPr/>
          <a:lstStyle/>
          <a:p>
            <a:r>
              <a:rPr lang="en-IN" smtClean="0"/>
              <a:t>IGS GOA SYMPOSIUM ON LANDSLIDES MAY 2026</a:t>
            </a:r>
            <a:endParaRPr lang="en-IN" dirty="0"/>
          </a:p>
        </p:txBody>
      </p:sp>
      <p:sp>
        <p:nvSpPr>
          <p:cNvPr id="3" name="Rectangle 2"/>
          <p:cNvSpPr/>
          <p:nvPr/>
        </p:nvSpPr>
        <p:spPr>
          <a:xfrm>
            <a:off x="4211960" y="6488668"/>
            <a:ext cx="1693092" cy="307777"/>
          </a:xfrm>
          <a:prstGeom prst="rect">
            <a:avLst/>
          </a:prstGeom>
        </p:spPr>
        <p:txBody>
          <a:bodyPr wrap="none">
            <a:spAutoFit/>
          </a:bodyPr>
          <a:lstStyle/>
          <a:p>
            <a:r>
              <a:rPr lang="en-IN" sz="1400" dirty="0">
                <a:solidFill>
                  <a:srgbClr val="0070C0"/>
                </a:solidFill>
                <a:latin typeface="Arial Black" pitchFamily="34" charset="0"/>
              </a:rPr>
              <a:t>He et al. (2024)</a:t>
            </a:r>
            <a:endParaRPr lang="en-IN" sz="1400" dirty="0"/>
          </a:p>
        </p:txBody>
      </p:sp>
    </p:spTree>
    <p:extLst>
      <p:ext uri="{BB962C8B-B14F-4D97-AF65-F5344CB8AC3E}">
        <p14:creationId xmlns:p14="http://schemas.microsoft.com/office/powerpoint/2010/main" val="17498210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smtClean="0">
                <a:solidFill>
                  <a:srgbClr val="FF0000"/>
                </a:solidFill>
                <a:latin typeface="Arial Black" pitchFamily="34" charset="0"/>
              </a:rPr>
              <a:t>Applications of AI in landslides</a:t>
            </a:r>
            <a:endParaRPr lang="en-IN" sz="3200"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54</a:t>
            </a:fld>
            <a:endParaRPr lang="en-IN"/>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1628800"/>
            <a:ext cx="5040560"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6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9756" y="1556792"/>
            <a:ext cx="3072724" cy="202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112" y="3652152"/>
            <a:ext cx="3528392" cy="3161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592" y="3212976"/>
            <a:ext cx="3456384" cy="2791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0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5977069"/>
            <a:ext cx="4824536" cy="836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7666740" y="1556792"/>
            <a:ext cx="1322798" cy="646331"/>
          </a:xfrm>
          <a:prstGeom prst="rect">
            <a:avLst/>
          </a:prstGeom>
          <a:solidFill>
            <a:schemeClr val="accent3">
              <a:lumMod val="40000"/>
              <a:lumOff val="60000"/>
            </a:schemeClr>
          </a:solidFill>
        </p:spPr>
        <p:txBody>
          <a:bodyPr wrap="none">
            <a:spAutoFit/>
          </a:bodyPr>
          <a:lstStyle/>
          <a:p>
            <a:r>
              <a:rPr lang="en-IN" sz="1200" dirty="0" smtClean="0">
                <a:solidFill>
                  <a:srgbClr val="FF0000"/>
                </a:solidFill>
                <a:latin typeface="Arial Black" pitchFamily="34" charset="0"/>
              </a:rPr>
              <a:t>Landslide </a:t>
            </a:r>
          </a:p>
          <a:p>
            <a:r>
              <a:rPr lang="en-IN" sz="1200" dirty="0" smtClean="0">
                <a:solidFill>
                  <a:srgbClr val="FF0000"/>
                </a:solidFill>
                <a:latin typeface="Arial Black" pitchFamily="34" charset="0"/>
              </a:rPr>
              <a:t>displacement</a:t>
            </a:r>
          </a:p>
          <a:p>
            <a:r>
              <a:rPr lang="en-IN" sz="1200" dirty="0" smtClean="0">
                <a:solidFill>
                  <a:srgbClr val="0070C0"/>
                </a:solidFill>
                <a:latin typeface="Arial Black" pitchFamily="34" charset="0"/>
              </a:rPr>
              <a:t>Baishuihe</a:t>
            </a:r>
            <a:endParaRPr lang="en-IN" sz="1200" dirty="0">
              <a:solidFill>
                <a:srgbClr val="0070C0"/>
              </a:solidFill>
              <a:latin typeface="Arial Black" pitchFamily="34" charset="0"/>
            </a:endParaRPr>
          </a:p>
        </p:txBody>
      </p:sp>
      <p:sp>
        <p:nvSpPr>
          <p:cNvPr id="7" name="Rectangle 6"/>
          <p:cNvSpPr/>
          <p:nvPr/>
        </p:nvSpPr>
        <p:spPr>
          <a:xfrm>
            <a:off x="36601" y="4423999"/>
            <a:ext cx="1007007" cy="646331"/>
          </a:xfrm>
          <a:prstGeom prst="rect">
            <a:avLst/>
          </a:prstGeom>
          <a:solidFill>
            <a:schemeClr val="accent3">
              <a:lumMod val="40000"/>
              <a:lumOff val="60000"/>
            </a:schemeClr>
          </a:solidFill>
        </p:spPr>
        <p:txBody>
          <a:bodyPr wrap="none">
            <a:spAutoFit/>
          </a:bodyPr>
          <a:lstStyle/>
          <a:p>
            <a:r>
              <a:rPr lang="en-IN" sz="1200" dirty="0" smtClean="0">
                <a:solidFill>
                  <a:srgbClr val="FF0000"/>
                </a:solidFill>
                <a:latin typeface="Arial Black" pitchFamily="34" charset="0"/>
              </a:rPr>
              <a:t>Landslide</a:t>
            </a:r>
          </a:p>
          <a:p>
            <a:r>
              <a:rPr lang="en-IN" sz="1200" dirty="0" smtClean="0">
                <a:solidFill>
                  <a:srgbClr val="FF0000"/>
                </a:solidFill>
                <a:latin typeface="Arial Black" pitchFamily="34" charset="0"/>
              </a:rPr>
              <a:t>Detection</a:t>
            </a:r>
          </a:p>
          <a:p>
            <a:r>
              <a:rPr lang="en-IN" sz="1200" dirty="0" smtClean="0">
                <a:solidFill>
                  <a:srgbClr val="0070C0"/>
                </a:solidFill>
                <a:latin typeface="Arial Black" pitchFamily="34" charset="0"/>
              </a:rPr>
              <a:t>Italy</a:t>
            </a:r>
            <a:r>
              <a:rPr lang="en-IN" sz="1200" dirty="0" smtClean="0">
                <a:solidFill>
                  <a:srgbClr val="FF0000"/>
                </a:solidFill>
                <a:latin typeface="Arial Black" pitchFamily="34" charset="0"/>
              </a:rPr>
              <a:t> </a:t>
            </a:r>
            <a:endParaRPr lang="en-IN" sz="1200" dirty="0">
              <a:solidFill>
                <a:srgbClr val="FF0000"/>
              </a:solidFill>
              <a:latin typeface="Arial Black" pitchFamily="34" charset="0"/>
            </a:endParaRPr>
          </a:p>
        </p:txBody>
      </p:sp>
      <p:sp>
        <p:nvSpPr>
          <p:cNvPr id="8" name="Rectangle 7"/>
          <p:cNvSpPr/>
          <p:nvPr/>
        </p:nvSpPr>
        <p:spPr>
          <a:xfrm>
            <a:off x="4355976" y="4249374"/>
            <a:ext cx="1391728" cy="830997"/>
          </a:xfrm>
          <a:prstGeom prst="rect">
            <a:avLst/>
          </a:prstGeom>
          <a:solidFill>
            <a:schemeClr val="accent3">
              <a:lumMod val="40000"/>
              <a:lumOff val="60000"/>
            </a:schemeClr>
          </a:solidFill>
        </p:spPr>
        <p:txBody>
          <a:bodyPr wrap="none">
            <a:spAutoFit/>
          </a:bodyPr>
          <a:lstStyle/>
          <a:p>
            <a:r>
              <a:rPr lang="en-IN" sz="1200" dirty="0" smtClean="0">
                <a:solidFill>
                  <a:srgbClr val="FF0000"/>
                </a:solidFill>
                <a:latin typeface="Arial Black" pitchFamily="34" charset="0"/>
              </a:rPr>
              <a:t>Landslide</a:t>
            </a:r>
          </a:p>
          <a:p>
            <a:r>
              <a:rPr lang="en-IN" sz="1200" dirty="0" smtClean="0">
                <a:solidFill>
                  <a:srgbClr val="FF0000"/>
                </a:solidFill>
                <a:latin typeface="Arial Black" pitchFamily="34" charset="0"/>
              </a:rPr>
              <a:t>Susceptibility </a:t>
            </a:r>
          </a:p>
          <a:p>
            <a:r>
              <a:rPr lang="en-IN" sz="1200" dirty="0" smtClean="0">
                <a:solidFill>
                  <a:srgbClr val="FF0000"/>
                </a:solidFill>
                <a:latin typeface="Arial Black" pitchFamily="34" charset="0"/>
              </a:rPr>
              <a:t>mapping</a:t>
            </a:r>
          </a:p>
          <a:p>
            <a:r>
              <a:rPr lang="en-IN" sz="1200" dirty="0" smtClean="0">
                <a:solidFill>
                  <a:srgbClr val="0070C0"/>
                </a:solidFill>
                <a:latin typeface="Arial Black" pitchFamily="34" charset="0"/>
              </a:rPr>
              <a:t>Algeria</a:t>
            </a:r>
            <a:endParaRPr lang="en-IN" sz="1200" dirty="0">
              <a:solidFill>
                <a:srgbClr val="0070C0"/>
              </a:solidFill>
              <a:latin typeface="Arial Black" pitchFamily="34" charset="0"/>
            </a:endParaRPr>
          </a:p>
        </p:txBody>
      </p:sp>
      <p:sp>
        <p:nvSpPr>
          <p:cNvPr id="3" name="Rectangle 2"/>
          <p:cNvSpPr/>
          <p:nvPr/>
        </p:nvSpPr>
        <p:spPr>
          <a:xfrm>
            <a:off x="4031036" y="6577607"/>
            <a:ext cx="1693092" cy="307777"/>
          </a:xfrm>
          <a:prstGeom prst="rect">
            <a:avLst/>
          </a:prstGeom>
        </p:spPr>
        <p:txBody>
          <a:bodyPr wrap="none">
            <a:spAutoFit/>
          </a:bodyPr>
          <a:lstStyle/>
          <a:p>
            <a:r>
              <a:rPr lang="en-IN" sz="1400" dirty="0">
                <a:solidFill>
                  <a:srgbClr val="0070C0"/>
                </a:solidFill>
                <a:latin typeface="Arial Black" pitchFamily="34" charset="0"/>
              </a:rPr>
              <a:t>He et al. (2024)</a:t>
            </a:r>
            <a:endParaRPr lang="en-IN" sz="1400" dirty="0"/>
          </a:p>
        </p:txBody>
      </p:sp>
      <p:sp>
        <p:nvSpPr>
          <p:cNvPr id="5" name="Footer Placeholder 4"/>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6015575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smtClean="0">
                <a:solidFill>
                  <a:srgbClr val="FF0000"/>
                </a:solidFill>
                <a:latin typeface="Arial Black" pitchFamily="34" charset="0"/>
              </a:rPr>
              <a:t>Los Angeles Landslide 2024</a:t>
            </a:r>
            <a:endParaRPr lang="en-IN" sz="3200"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55</a:t>
            </a:fld>
            <a:endParaRPr lang="en-IN"/>
          </a:p>
        </p:txBody>
      </p:sp>
      <p:pic>
        <p:nvPicPr>
          <p:cNvPr id="1026" name="Picture 2" descr="NASA Los Angeles landslid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700808"/>
            <a:ext cx="6383468" cy="478269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634988" y="2060848"/>
            <a:ext cx="2329500" cy="2677656"/>
          </a:xfrm>
          <a:prstGeom prst="rect">
            <a:avLst/>
          </a:prstGeom>
        </p:spPr>
        <p:txBody>
          <a:bodyPr wrap="square">
            <a:spAutoFit/>
          </a:bodyPr>
          <a:lstStyle/>
          <a:p>
            <a:pPr marL="285750" indent="-285750" algn="just" fontAlgn="base">
              <a:buFont typeface="Courier New" pitchFamily="49" charset="0"/>
              <a:buChar char="o"/>
            </a:pPr>
            <a:r>
              <a:rPr lang="en-IN" sz="1400" dirty="0">
                <a:latin typeface="Arial Black" pitchFamily="34" charset="0"/>
              </a:rPr>
              <a:t>Data from NASA's UAVSAR was used to map the </a:t>
            </a:r>
            <a:r>
              <a:rPr lang="en-IN" sz="1400" dirty="0" smtClean="0">
                <a:latin typeface="Arial Black" pitchFamily="34" charset="0"/>
              </a:rPr>
              <a:t>slow-moving </a:t>
            </a:r>
            <a:r>
              <a:rPr lang="en-IN" sz="1400" dirty="0">
                <a:latin typeface="Arial Black" pitchFamily="34" charset="0"/>
              </a:rPr>
              <a:t>landslides on Los Angeles County's Palos Verdes Peninsula </a:t>
            </a:r>
            <a:endParaRPr lang="en-IN" sz="1400" dirty="0" smtClean="0">
              <a:latin typeface="Arial Black" pitchFamily="34" charset="0"/>
            </a:endParaRPr>
          </a:p>
          <a:p>
            <a:pPr algn="just" fontAlgn="base"/>
            <a:endParaRPr lang="en-IN" sz="1400" dirty="0" smtClean="0">
              <a:latin typeface="Arial Black" pitchFamily="34" charset="0"/>
            </a:endParaRPr>
          </a:p>
          <a:p>
            <a:pPr marL="285750" indent="-285750" algn="just" fontAlgn="base">
              <a:buFont typeface="Courier New" pitchFamily="49" charset="0"/>
              <a:buChar char="o"/>
            </a:pPr>
            <a:r>
              <a:rPr lang="en-IN" sz="1400" dirty="0" smtClean="0">
                <a:latin typeface="Arial Black" pitchFamily="34" charset="0"/>
              </a:rPr>
              <a:t>Moved 10 cm/week due to record </a:t>
            </a:r>
            <a:r>
              <a:rPr lang="en-IN" sz="1400" dirty="0">
                <a:latin typeface="Arial Black" pitchFamily="34" charset="0"/>
              </a:rPr>
              <a:t>rainfall. </a:t>
            </a:r>
            <a:br>
              <a:rPr lang="en-IN" sz="1400" dirty="0">
                <a:latin typeface="Arial Black" pitchFamily="34" charset="0"/>
              </a:rPr>
            </a:br>
            <a:endParaRPr lang="en-IN" sz="1400" dirty="0">
              <a:latin typeface="Arial Black" pitchFamily="34" charset="0"/>
            </a:endParaRPr>
          </a:p>
        </p:txBody>
      </p:sp>
      <p:sp>
        <p:nvSpPr>
          <p:cNvPr id="5" name="Footer Placeholder 4"/>
          <p:cNvSpPr>
            <a:spLocks noGrp="1"/>
          </p:cNvSpPr>
          <p:nvPr>
            <p:ph type="ftr" sz="quarter" idx="11"/>
          </p:nvPr>
        </p:nvSpPr>
        <p:spPr>
          <a:xfrm>
            <a:off x="107504" y="6520259"/>
            <a:ext cx="5421083" cy="365125"/>
          </a:xfrm>
        </p:spPr>
        <p:txBody>
          <a:bodyPr/>
          <a:lstStyle/>
          <a:p>
            <a:pPr algn="l"/>
            <a:r>
              <a:rPr lang="en-IN" smtClean="0"/>
              <a:t>IGS GOA SYMPOSIUM ON LANDSLIDES MAY 2026</a:t>
            </a:r>
            <a:endParaRPr lang="en-IN" dirty="0"/>
          </a:p>
        </p:txBody>
      </p:sp>
    </p:spTree>
    <p:extLst>
      <p:ext uri="{BB962C8B-B14F-4D97-AF65-F5344CB8AC3E}">
        <p14:creationId xmlns:p14="http://schemas.microsoft.com/office/powerpoint/2010/main" val="292506928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200" dirty="0" smtClean="0">
                <a:solidFill>
                  <a:srgbClr val="FF0000"/>
                </a:solidFill>
                <a:latin typeface="Arial Black" pitchFamily="34" charset="0"/>
              </a:rPr>
              <a:t>Application of AI for monitoring 3000 landslides in UK</a:t>
            </a:r>
            <a:endParaRPr lang="en-IN" sz="3200" dirty="0">
              <a:solidFill>
                <a:srgbClr val="FF0000"/>
              </a:solidFill>
              <a:latin typeface="Arial Black" pitchFamily="34" charset="0"/>
            </a:endParaRPr>
          </a:p>
        </p:txBody>
      </p:sp>
      <p:sp>
        <p:nvSpPr>
          <p:cNvPr id="3" name="Footer Placeholder 2"/>
          <p:cNvSpPr>
            <a:spLocks noGrp="1"/>
          </p:cNvSpPr>
          <p:nvPr>
            <p:ph type="ftr" sz="quarter" idx="11"/>
          </p:nvPr>
        </p:nvSpPr>
        <p:spPr/>
        <p:txBody>
          <a:bodyPr/>
          <a:lstStyle/>
          <a:p>
            <a:r>
              <a:rPr lang="en-IN" smtClean="0"/>
              <a:t>IGS GOA SYMPOSIUM ON LANDSLIDES MAY 2026</a:t>
            </a:r>
            <a:endParaRPr lang="en-IN"/>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56</a:t>
            </a:fld>
            <a:endParaRPr lang="en-IN"/>
          </a:p>
        </p:txBody>
      </p:sp>
      <p:pic>
        <p:nvPicPr>
          <p:cNvPr id="21506" name="Picture 2" descr="InSAR landslide inventory map with associated matrix and the InSAR landslide classes bar chart. Additionally, three zooms of the map from (a) Scotland; (b) England; (c) Wales. NLD: BGS National Landslide Database. © Medici et al. (20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628800"/>
            <a:ext cx="6192688" cy="51931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588224" y="1658926"/>
            <a:ext cx="2304256" cy="4247317"/>
          </a:xfrm>
          <a:prstGeom prst="rect">
            <a:avLst/>
          </a:prstGeom>
        </p:spPr>
        <p:txBody>
          <a:bodyPr wrap="square">
            <a:spAutoFit/>
          </a:bodyPr>
          <a:lstStyle/>
          <a:p>
            <a:pPr marL="285750" indent="-285750" algn="just">
              <a:buFont typeface="Arial" pitchFamily="34" charset="0"/>
              <a:buChar char="•"/>
            </a:pPr>
            <a:r>
              <a:rPr lang="en-IN" b="1" dirty="0">
                <a:latin typeface="Arial  black "/>
              </a:rPr>
              <a:t>BGS has used </a:t>
            </a:r>
            <a:r>
              <a:rPr lang="en-IN" b="1" dirty="0" err="1" smtClean="0">
                <a:latin typeface="Arial  black "/>
              </a:rPr>
              <a:t>Interferometric</a:t>
            </a:r>
            <a:r>
              <a:rPr lang="en-IN" b="1" dirty="0" smtClean="0">
                <a:latin typeface="Arial  black "/>
              </a:rPr>
              <a:t> Synthetic Aperture Radar (</a:t>
            </a:r>
            <a:r>
              <a:rPr lang="en-IN" b="1" dirty="0" err="1" smtClean="0">
                <a:latin typeface="Arial  black "/>
              </a:rPr>
              <a:t>InSAR</a:t>
            </a:r>
            <a:r>
              <a:rPr lang="en-IN" b="1" dirty="0" smtClean="0">
                <a:latin typeface="Arial  black "/>
              </a:rPr>
              <a:t>)</a:t>
            </a:r>
          </a:p>
          <a:p>
            <a:pPr algn="just"/>
            <a:endParaRPr lang="en-IN" b="1" dirty="0" smtClean="0">
              <a:latin typeface="Arial  black "/>
            </a:endParaRPr>
          </a:p>
          <a:p>
            <a:pPr marL="285750" indent="-285750" algn="just">
              <a:buFont typeface="Arial" pitchFamily="34" charset="0"/>
              <a:buChar char="•"/>
            </a:pPr>
            <a:r>
              <a:rPr lang="en-IN" b="1" dirty="0" smtClean="0">
                <a:latin typeface="Arial  black "/>
              </a:rPr>
              <a:t>Involves large data processing.</a:t>
            </a:r>
          </a:p>
          <a:p>
            <a:pPr algn="just"/>
            <a:endParaRPr lang="en-IN" b="1" dirty="0" smtClean="0">
              <a:latin typeface="Arial  black "/>
            </a:endParaRPr>
          </a:p>
          <a:p>
            <a:pPr marL="285750" indent="-285750" algn="just">
              <a:buFont typeface="Arial" pitchFamily="34" charset="0"/>
              <a:buChar char="•"/>
            </a:pPr>
            <a:r>
              <a:rPr lang="en-IN" b="1" dirty="0" smtClean="0">
                <a:latin typeface="Arial  black "/>
              </a:rPr>
              <a:t>A </a:t>
            </a:r>
            <a:r>
              <a:rPr lang="en-IN" b="1" dirty="0">
                <a:latin typeface="Arial  black "/>
              </a:rPr>
              <a:t>semi-automated </a:t>
            </a:r>
            <a:r>
              <a:rPr lang="en-IN" b="1" dirty="0" smtClean="0">
                <a:latin typeface="Arial  black "/>
              </a:rPr>
              <a:t>method - Machine Learning </a:t>
            </a:r>
            <a:r>
              <a:rPr lang="en-IN" b="1" dirty="0">
                <a:latin typeface="Arial  black "/>
              </a:rPr>
              <a:t>with </a:t>
            </a:r>
            <a:r>
              <a:rPr lang="en-IN" b="1" dirty="0" smtClean="0">
                <a:latin typeface="Arial  black "/>
              </a:rPr>
              <a:t>Clustering Tools</a:t>
            </a:r>
            <a:endParaRPr lang="en-IN" b="1" dirty="0">
              <a:latin typeface="Arial  black "/>
            </a:endParaRPr>
          </a:p>
        </p:txBody>
      </p:sp>
    </p:spTree>
    <p:extLst>
      <p:ext uri="{BB962C8B-B14F-4D97-AF65-F5344CB8AC3E}">
        <p14:creationId xmlns:p14="http://schemas.microsoft.com/office/powerpoint/2010/main" val="198590097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4624"/>
            <a:ext cx="8435280" cy="1252728"/>
          </a:xfrm>
        </p:spPr>
        <p:txBody>
          <a:bodyPr>
            <a:normAutofit/>
          </a:bodyPr>
          <a:lstStyle/>
          <a:p>
            <a:r>
              <a:rPr lang="en-IN" sz="3200" b="1" dirty="0" smtClean="0">
                <a:solidFill>
                  <a:srgbClr val="FF0000"/>
                </a:solidFill>
                <a:latin typeface="Arial Black" pitchFamily="34" charset="0"/>
              </a:rPr>
              <a:t>Landslide Hazard </a:t>
            </a:r>
            <a:r>
              <a:rPr lang="en-IN" sz="3200" b="1" dirty="0" smtClean="0">
                <a:solidFill>
                  <a:srgbClr val="002060"/>
                </a:solidFill>
                <a:latin typeface="Arial Black" pitchFamily="34" charset="0"/>
              </a:rPr>
              <a:t>– </a:t>
            </a:r>
            <a:r>
              <a:rPr lang="en-IN" sz="3200" b="1" dirty="0" err="1" smtClean="0">
                <a:solidFill>
                  <a:srgbClr val="002060"/>
                </a:solidFill>
                <a:latin typeface="Arial Black" pitchFamily="34" charset="0"/>
              </a:rPr>
              <a:t>Microzonation</a:t>
            </a:r>
            <a:r>
              <a:rPr lang="en-IN" sz="3200" b="1" dirty="0" smtClean="0">
                <a:solidFill>
                  <a:srgbClr val="002060"/>
                </a:solidFill>
                <a:latin typeface="Arial Black" pitchFamily="34" charset="0"/>
              </a:rPr>
              <a:t> (ISRO)</a:t>
            </a:r>
            <a:endParaRPr lang="en-IN" sz="3200" dirty="0">
              <a:solidFill>
                <a:srgbClr val="002060"/>
              </a:solidFill>
              <a:latin typeface="Arial Black" pitchFamily="34" charset="0"/>
            </a:endParaRPr>
          </a:p>
        </p:txBody>
      </p:sp>
      <p:sp>
        <p:nvSpPr>
          <p:cNvPr id="2" name="Slide Number Placeholder 1"/>
          <p:cNvSpPr>
            <a:spLocks noGrp="1"/>
          </p:cNvSpPr>
          <p:nvPr>
            <p:ph type="sldNum" sz="quarter" idx="12"/>
          </p:nvPr>
        </p:nvSpPr>
        <p:spPr/>
        <p:txBody>
          <a:bodyPr>
            <a:normAutofit fontScale="85000" lnSpcReduction="20000"/>
          </a:bodyPr>
          <a:lstStyle/>
          <a:p>
            <a:fld id="{F436ABC9-B253-445B-B937-1F4565D900C4}" type="slidenum">
              <a:rPr lang="en-IN" smtClean="0"/>
              <a:t>57</a:t>
            </a:fld>
            <a:endParaRPr lang="en-IN"/>
          </a:p>
        </p:txBody>
      </p:sp>
      <p:pic>
        <p:nvPicPr>
          <p:cNvPr id="12290" name="Picture 2" descr="ISRO releases Landslide Atlas of India - Civilsdail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1551193"/>
            <a:ext cx="5040560" cy="5334191"/>
          </a:xfrm>
          <a:prstGeom prst="rect">
            <a:avLst/>
          </a:prstGeom>
          <a:noFill/>
          <a:extLst>
            <a:ext uri="{909E8E84-426E-40DD-AFC4-6F175D3DCCD1}">
              <a14:hiddenFill xmlns:a14="http://schemas.microsoft.com/office/drawing/2010/main">
                <a:solidFill>
                  <a:srgbClr val="FFFFFF"/>
                </a:solidFill>
              </a14:hiddenFill>
            </a:ext>
          </a:extLst>
        </p:spPr>
      </p:pic>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628800"/>
            <a:ext cx="4023682"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001" y="5085184"/>
            <a:ext cx="2111176" cy="1304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11"/>
          </p:nvPr>
        </p:nvSpPr>
        <p:spPr>
          <a:xfrm>
            <a:off x="35496" y="6520259"/>
            <a:ext cx="5421083" cy="365125"/>
          </a:xfrm>
        </p:spPr>
        <p:txBody>
          <a:bodyPr/>
          <a:lstStyle/>
          <a:p>
            <a:pPr algn="l"/>
            <a:r>
              <a:rPr lang="en-IN" smtClean="0"/>
              <a:t>IGS GOA SYMPOSIUM ON LANDSLIDES MAY 2026</a:t>
            </a:r>
            <a:endParaRPr lang="en-IN" dirty="0"/>
          </a:p>
        </p:txBody>
      </p:sp>
    </p:spTree>
    <p:extLst>
      <p:ext uri="{BB962C8B-B14F-4D97-AF65-F5344CB8AC3E}">
        <p14:creationId xmlns:p14="http://schemas.microsoft.com/office/powerpoint/2010/main" val="254106997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3200" dirty="0" smtClean="0">
                <a:solidFill>
                  <a:srgbClr val="FF0000"/>
                </a:solidFill>
                <a:latin typeface="Arial Black" pitchFamily="34" charset="0"/>
              </a:rPr>
              <a:t>Database of fatal landslides (NASA)</a:t>
            </a:r>
            <a:endParaRPr lang="en-IN" sz="3200"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58</a:t>
            </a:fld>
            <a:endParaRPr lang="en-IN"/>
          </a:p>
        </p:txBody>
      </p:sp>
      <p:pic>
        <p:nvPicPr>
          <p:cNvPr id="22530" name="Picture 2" descr="Fig.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628800"/>
            <a:ext cx="7719634" cy="453650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51520" y="6194490"/>
            <a:ext cx="3067828" cy="369332"/>
          </a:xfrm>
          <a:prstGeom prst="rect">
            <a:avLst/>
          </a:prstGeom>
        </p:spPr>
        <p:txBody>
          <a:bodyPr wrap="none">
            <a:spAutoFit/>
          </a:bodyPr>
          <a:lstStyle/>
          <a:p>
            <a:r>
              <a:rPr lang="en-IN" dirty="0">
                <a:hlinkClick r:id="rId3"/>
              </a:rPr>
              <a:t>https://svs.gsfc.nasa.gov/4710</a:t>
            </a:r>
            <a:endParaRPr lang="en-IN" dirty="0"/>
          </a:p>
        </p:txBody>
      </p:sp>
      <p:sp>
        <p:nvSpPr>
          <p:cNvPr id="5" name="Footer Placeholder 4"/>
          <p:cNvSpPr>
            <a:spLocks noGrp="1"/>
          </p:cNvSpPr>
          <p:nvPr>
            <p:ph type="ftr" sz="quarter" idx="11"/>
          </p:nvPr>
        </p:nvSpPr>
        <p:spPr>
          <a:xfrm>
            <a:off x="3615413" y="6448251"/>
            <a:ext cx="5421083" cy="365125"/>
          </a:xfrm>
        </p:spPr>
        <p:txBody>
          <a:bodyPr/>
          <a:lstStyle/>
          <a:p>
            <a:r>
              <a:rPr lang="en-IN" smtClean="0"/>
              <a:t>IGS GOA SYMPOSIUM ON LANDSLIDES MAY 2026</a:t>
            </a:r>
            <a:endParaRPr lang="en-IN" dirty="0"/>
          </a:p>
        </p:txBody>
      </p:sp>
    </p:spTree>
    <p:extLst>
      <p:ext uri="{BB962C8B-B14F-4D97-AF65-F5344CB8AC3E}">
        <p14:creationId xmlns:p14="http://schemas.microsoft.com/office/powerpoint/2010/main" val="6175498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smtClean="0">
                <a:solidFill>
                  <a:srgbClr val="FF0000"/>
                </a:solidFill>
                <a:latin typeface="Arial Black" pitchFamily="34" charset="0"/>
              </a:rPr>
              <a:t>AI in Landslides </a:t>
            </a:r>
            <a:r>
              <a:rPr lang="en-IN" sz="3200" dirty="0" smtClean="0">
                <a:solidFill>
                  <a:srgbClr val="0070C0"/>
                </a:solidFill>
                <a:latin typeface="Arial Black" pitchFamily="34" charset="0"/>
              </a:rPr>
              <a:t>– Current practices</a:t>
            </a:r>
            <a:endParaRPr lang="en-IN" sz="3200" dirty="0">
              <a:solidFill>
                <a:srgbClr val="0070C0"/>
              </a:solidFill>
              <a:latin typeface="Arial Black" pitchFamily="34" charset="0"/>
            </a:endParaRPr>
          </a:p>
        </p:txBody>
      </p:sp>
      <p:sp>
        <p:nvSpPr>
          <p:cNvPr id="3" name="Footer Placeholder 2"/>
          <p:cNvSpPr>
            <a:spLocks noGrp="1"/>
          </p:cNvSpPr>
          <p:nvPr>
            <p:ph type="ftr" sz="quarter" idx="11"/>
          </p:nvPr>
        </p:nvSpPr>
        <p:spPr>
          <a:xfrm>
            <a:off x="3543405" y="6592267"/>
            <a:ext cx="5421083" cy="365125"/>
          </a:xfrm>
        </p:spPr>
        <p:txBody>
          <a:bodyPr/>
          <a:lstStyle/>
          <a:p>
            <a:r>
              <a:rPr lang="en-IN" smtClean="0"/>
              <a:t>IGS GOA SYMPOSIUM ON LANDSLIDES MAY 2026</a:t>
            </a:r>
            <a:endParaRPr lang="en-IN" dirty="0"/>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59</a:t>
            </a:fld>
            <a:endParaRPr lang="en-IN"/>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556792"/>
            <a:ext cx="8712968"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23528" y="6300028"/>
            <a:ext cx="1693092" cy="307777"/>
          </a:xfrm>
          <a:prstGeom prst="rect">
            <a:avLst/>
          </a:prstGeom>
        </p:spPr>
        <p:txBody>
          <a:bodyPr wrap="none">
            <a:spAutoFit/>
          </a:bodyPr>
          <a:lstStyle/>
          <a:p>
            <a:r>
              <a:rPr lang="en-IN" sz="1400" dirty="0">
                <a:solidFill>
                  <a:srgbClr val="0070C0"/>
                </a:solidFill>
                <a:latin typeface="Arial Black" pitchFamily="34" charset="0"/>
              </a:rPr>
              <a:t>He et al. (2024)</a:t>
            </a:r>
            <a:endParaRPr lang="en-IN" sz="1400" dirty="0"/>
          </a:p>
        </p:txBody>
      </p:sp>
    </p:spTree>
    <p:extLst>
      <p:ext uri="{BB962C8B-B14F-4D97-AF65-F5344CB8AC3E}">
        <p14:creationId xmlns:p14="http://schemas.microsoft.com/office/powerpoint/2010/main" val="479764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IN" sz="3600" b="1" dirty="0" smtClean="0">
                <a:solidFill>
                  <a:srgbClr val="FF0000"/>
                </a:solidFill>
                <a:latin typeface="Arial Black" pitchFamily="34" charset="0"/>
              </a:rPr>
              <a:t/>
            </a:r>
            <a:br>
              <a:rPr lang="en-IN" sz="3600" b="1" dirty="0" smtClean="0">
                <a:solidFill>
                  <a:srgbClr val="FF0000"/>
                </a:solidFill>
                <a:latin typeface="Arial Black" pitchFamily="34" charset="0"/>
              </a:rPr>
            </a:br>
            <a:r>
              <a:rPr lang="en-IN" sz="3600" b="1" dirty="0" smtClean="0">
                <a:solidFill>
                  <a:srgbClr val="FF0000"/>
                </a:solidFill>
                <a:latin typeface="Arial Black" pitchFamily="34" charset="0"/>
              </a:rPr>
              <a:t>Landslides </a:t>
            </a:r>
            <a:r>
              <a:rPr lang="en-IN" b="1" dirty="0" smtClean="0">
                <a:solidFill>
                  <a:srgbClr val="002060"/>
                </a:solidFill>
              </a:rPr>
              <a:t>   </a:t>
            </a:r>
            <a:r>
              <a:rPr lang="en-IN" sz="3600" b="1" dirty="0">
                <a:solidFill>
                  <a:srgbClr val="002060"/>
                </a:solidFill>
                <a:latin typeface="Arial Black" pitchFamily="34" charset="0"/>
              </a:rPr>
              <a:t>- </a:t>
            </a:r>
            <a:r>
              <a:rPr lang="en-IN" sz="3600" b="1" dirty="0" smtClean="0">
                <a:solidFill>
                  <a:srgbClr val="002060"/>
                </a:solidFill>
                <a:latin typeface="Arial Black" pitchFamily="34" charset="0"/>
              </a:rPr>
              <a:t>Causes</a:t>
            </a:r>
            <a:r>
              <a:rPr lang="en-IN" b="1" dirty="0"/>
              <a:t/>
            </a:r>
            <a:br>
              <a:rPr lang="en-IN" b="1" dirty="0"/>
            </a:br>
            <a:endParaRPr lang="en-IN" b="1" dirty="0"/>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6</a:t>
            </a:fld>
            <a:endParaRPr lang="en-IN"/>
          </a:p>
        </p:txBody>
      </p:sp>
      <p:sp>
        <p:nvSpPr>
          <p:cNvPr id="8" name="Content Placeholder 1"/>
          <p:cNvSpPr>
            <a:spLocks noGrp="1"/>
          </p:cNvSpPr>
          <p:nvPr>
            <p:ph sz="quarter" idx="1"/>
          </p:nvPr>
        </p:nvSpPr>
        <p:spPr>
          <a:xfrm>
            <a:off x="611560" y="1628800"/>
            <a:ext cx="8064896" cy="4824536"/>
          </a:xfrm>
          <a:solidFill>
            <a:schemeClr val="accent1">
              <a:lumMod val="40000"/>
              <a:lumOff val="60000"/>
            </a:schemeClr>
          </a:solidFill>
        </p:spPr>
        <p:txBody>
          <a:bodyPr>
            <a:normAutofit fontScale="25000" lnSpcReduction="20000"/>
          </a:bodyPr>
          <a:lstStyle/>
          <a:p>
            <a:pPr marL="0" indent="0" algn="just">
              <a:buNone/>
            </a:pPr>
            <a:r>
              <a:rPr lang="en-IN" sz="6400" b="1" dirty="0" smtClean="0">
                <a:solidFill>
                  <a:srgbClr val="0070C0"/>
                </a:solidFill>
                <a:latin typeface="Arial Black" pitchFamily="34" charset="0"/>
                <a:cs typeface="Arial" pitchFamily="34" charset="0"/>
              </a:rPr>
              <a:t>Morphological causes: </a:t>
            </a:r>
          </a:p>
          <a:p>
            <a:pPr marL="1254125" indent="0" algn="just">
              <a:lnSpc>
                <a:spcPct val="130000"/>
              </a:lnSpc>
              <a:buNone/>
            </a:pPr>
            <a:r>
              <a:rPr lang="en-IN" sz="6400" b="1" dirty="0">
                <a:latin typeface="Arial Black" pitchFamily="34" charset="0"/>
              </a:rPr>
              <a:t>Tectonic or volcanic uplift, </a:t>
            </a:r>
            <a:r>
              <a:rPr lang="en-IN" sz="6400" dirty="0">
                <a:latin typeface="Arial Black" pitchFamily="34" charset="0"/>
              </a:rPr>
              <a:t>wind and water erosion, d</a:t>
            </a:r>
            <a:r>
              <a:rPr lang="en-IN" sz="6400" b="1" dirty="0">
                <a:latin typeface="Arial Black" pitchFamily="34" charset="0"/>
              </a:rPr>
              <a:t>eposition on </a:t>
            </a:r>
            <a:r>
              <a:rPr lang="en-IN" sz="6400" dirty="0">
                <a:latin typeface="Arial Black" pitchFamily="34" charset="0"/>
              </a:rPr>
              <a:t>slope or its crest, v</a:t>
            </a:r>
            <a:r>
              <a:rPr lang="en-IN" sz="6400" b="1" dirty="0">
                <a:latin typeface="Arial Black" pitchFamily="34" charset="0"/>
              </a:rPr>
              <a:t>egetation removal, steep slopes, soil moisture</a:t>
            </a:r>
            <a:endParaRPr lang="en-IN" sz="6400" dirty="0">
              <a:latin typeface="Arial Black" pitchFamily="34" charset="0"/>
            </a:endParaRPr>
          </a:p>
          <a:p>
            <a:pPr marL="0" indent="0" algn="just">
              <a:buNone/>
            </a:pPr>
            <a:endParaRPr lang="en-IN" sz="6400" b="1" dirty="0" smtClean="0">
              <a:solidFill>
                <a:srgbClr val="0070C0"/>
              </a:solidFill>
              <a:latin typeface="Arial Black" pitchFamily="34" charset="0"/>
              <a:cs typeface="Arial" pitchFamily="34" charset="0"/>
            </a:endParaRPr>
          </a:p>
          <a:p>
            <a:pPr marL="0" indent="0" algn="just">
              <a:buNone/>
            </a:pPr>
            <a:r>
              <a:rPr lang="en-IN" sz="6400" b="1" dirty="0" smtClean="0">
                <a:solidFill>
                  <a:srgbClr val="0070C0"/>
                </a:solidFill>
                <a:latin typeface="Arial Black" pitchFamily="34" charset="0"/>
                <a:cs typeface="Arial" pitchFamily="34" charset="0"/>
              </a:rPr>
              <a:t>Human causes:</a:t>
            </a:r>
          </a:p>
          <a:p>
            <a:pPr marL="0" indent="0">
              <a:lnSpc>
                <a:spcPct val="130000"/>
              </a:lnSpc>
              <a:buNone/>
            </a:pPr>
            <a:r>
              <a:rPr lang="en-IN" sz="6400" b="1" dirty="0">
                <a:latin typeface="Arial Black" pitchFamily="34" charset="0"/>
                <a:cs typeface="Arial" pitchFamily="34" charset="0"/>
              </a:rPr>
              <a:t> </a:t>
            </a:r>
            <a:r>
              <a:rPr lang="en-IN" sz="6400" b="1" dirty="0" smtClean="0">
                <a:latin typeface="Arial Black" pitchFamily="34" charset="0"/>
                <a:cs typeface="Arial" pitchFamily="34" charset="0"/>
              </a:rPr>
              <a:t>                 </a:t>
            </a:r>
            <a:r>
              <a:rPr lang="en-IN" sz="6400" b="1" dirty="0">
                <a:latin typeface="Arial Black" pitchFamily="34" charset="0"/>
                <a:cs typeface="Arial" pitchFamily="34" charset="0"/>
              </a:rPr>
              <a:t>W</a:t>
            </a:r>
            <a:r>
              <a:rPr lang="en-IN" sz="6400" b="1" dirty="0" smtClean="0">
                <a:solidFill>
                  <a:schemeClr val="tx1"/>
                </a:solidFill>
                <a:latin typeface="Arial Black" pitchFamily="34" charset="0"/>
                <a:cs typeface="Arial" pitchFamily="34" charset="0"/>
              </a:rPr>
              <a:t>ater </a:t>
            </a:r>
            <a:r>
              <a:rPr lang="en-IN" sz="6400" b="1" dirty="0">
                <a:solidFill>
                  <a:schemeClr val="tx1"/>
                </a:solidFill>
                <a:latin typeface="Arial Black" pitchFamily="34" charset="0"/>
                <a:cs typeface="Arial" pitchFamily="34" charset="0"/>
              </a:rPr>
              <a:t>leakage from utilities, excavation of slope or its </a:t>
            </a:r>
            <a:r>
              <a:rPr lang="en-IN" sz="6400" b="1" dirty="0">
                <a:latin typeface="Arial Black" pitchFamily="34" charset="0"/>
                <a:cs typeface="Arial" pitchFamily="34" charset="0"/>
              </a:rPr>
              <a:t> </a:t>
            </a:r>
            <a:r>
              <a:rPr lang="en-IN" sz="6400" b="1" dirty="0" smtClean="0">
                <a:latin typeface="Arial Black" pitchFamily="34" charset="0"/>
                <a:cs typeface="Arial" pitchFamily="34" charset="0"/>
              </a:rPr>
              <a:t>             </a:t>
            </a:r>
          </a:p>
          <a:p>
            <a:pPr marL="0" indent="0">
              <a:lnSpc>
                <a:spcPct val="130000"/>
              </a:lnSpc>
              <a:buNone/>
            </a:pPr>
            <a:r>
              <a:rPr lang="en-IN" sz="6400" b="1" dirty="0">
                <a:solidFill>
                  <a:schemeClr val="tx1"/>
                </a:solidFill>
                <a:latin typeface="Arial Black" pitchFamily="34" charset="0"/>
                <a:cs typeface="Arial" pitchFamily="34" charset="0"/>
              </a:rPr>
              <a:t> </a:t>
            </a:r>
            <a:r>
              <a:rPr lang="en-IN" sz="6400" b="1" dirty="0" smtClean="0">
                <a:solidFill>
                  <a:schemeClr val="tx1"/>
                </a:solidFill>
                <a:latin typeface="Arial Black" pitchFamily="34" charset="0"/>
                <a:cs typeface="Arial" pitchFamily="34" charset="0"/>
              </a:rPr>
              <a:t>                 toe, loading </a:t>
            </a:r>
            <a:r>
              <a:rPr lang="en-IN" sz="6400" b="1" dirty="0">
                <a:solidFill>
                  <a:schemeClr val="tx1"/>
                </a:solidFill>
                <a:latin typeface="Arial Black" pitchFamily="34" charset="0"/>
                <a:cs typeface="Arial" pitchFamily="34" charset="0"/>
              </a:rPr>
              <a:t>of slope or its crest, drawdown of reservoirs, </a:t>
            </a:r>
            <a:endParaRPr lang="en-IN" sz="6400" b="1" dirty="0" smtClean="0">
              <a:solidFill>
                <a:schemeClr val="tx1"/>
              </a:solidFill>
              <a:latin typeface="Arial Black" pitchFamily="34" charset="0"/>
              <a:cs typeface="Arial" pitchFamily="34" charset="0"/>
            </a:endParaRPr>
          </a:p>
          <a:p>
            <a:pPr marL="0" indent="0">
              <a:lnSpc>
                <a:spcPct val="130000"/>
              </a:lnSpc>
              <a:buNone/>
            </a:pPr>
            <a:r>
              <a:rPr lang="en-IN" sz="6400" b="1" dirty="0">
                <a:solidFill>
                  <a:schemeClr val="tx1"/>
                </a:solidFill>
                <a:latin typeface="Arial Black" pitchFamily="34" charset="0"/>
                <a:cs typeface="Arial" pitchFamily="34" charset="0"/>
              </a:rPr>
              <a:t> </a:t>
            </a:r>
            <a:r>
              <a:rPr lang="en-IN" sz="6400" b="1" dirty="0" smtClean="0">
                <a:solidFill>
                  <a:schemeClr val="tx1"/>
                </a:solidFill>
                <a:latin typeface="Arial Black" pitchFamily="34" charset="0"/>
                <a:cs typeface="Arial" pitchFamily="34" charset="0"/>
              </a:rPr>
              <a:t>                 irrigation</a:t>
            </a:r>
            <a:r>
              <a:rPr lang="en-IN" sz="6400" b="1" dirty="0">
                <a:solidFill>
                  <a:schemeClr val="tx1"/>
                </a:solidFill>
                <a:latin typeface="Arial Black" pitchFamily="34" charset="0"/>
                <a:cs typeface="Arial" pitchFamily="34" charset="0"/>
              </a:rPr>
              <a:t>, mining, artificial vibration and deforestation</a:t>
            </a:r>
            <a:r>
              <a:rPr lang="en-IN" sz="6400" b="1" dirty="0">
                <a:latin typeface="Arial Black" pitchFamily="34" charset="0"/>
                <a:cs typeface="Arial" pitchFamily="34" charset="0"/>
              </a:rPr>
              <a:t>. </a:t>
            </a:r>
            <a:endParaRPr lang="en-IN" sz="6400" b="1" dirty="0" smtClean="0">
              <a:latin typeface="Arial Black" pitchFamily="34" charset="0"/>
              <a:cs typeface="Arial" pitchFamily="34" charset="0"/>
            </a:endParaRPr>
          </a:p>
          <a:p>
            <a:pPr marL="0" indent="0">
              <a:buNone/>
            </a:pPr>
            <a:r>
              <a:rPr lang="en-IN" sz="6400" b="1" dirty="0">
                <a:latin typeface="Arial Black" pitchFamily="34" charset="0"/>
                <a:cs typeface="Arial" pitchFamily="34" charset="0"/>
              </a:rPr>
              <a:t/>
            </a:r>
            <a:br>
              <a:rPr lang="en-IN" sz="6400" b="1" dirty="0">
                <a:latin typeface="Arial Black" pitchFamily="34" charset="0"/>
                <a:cs typeface="Arial" pitchFamily="34" charset="0"/>
              </a:rPr>
            </a:br>
            <a:r>
              <a:rPr lang="en-IN" sz="6400" b="1" dirty="0" smtClean="0">
                <a:solidFill>
                  <a:srgbClr val="0070C0"/>
                </a:solidFill>
                <a:latin typeface="Arial Black" pitchFamily="34" charset="0"/>
                <a:cs typeface="Arial" pitchFamily="34" charset="0"/>
              </a:rPr>
              <a:t>Slope </a:t>
            </a:r>
            <a:r>
              <a:rPr lang="en-IN" sz="6400" b="1" dirty="0">
                <a:solidFill>
                  <a:srgbClr val="0070C0"/>
                </a:solidFill>
                <a:latin typeface="Arial Black" pitchFamily="34" charset="0"/>
                <a:cs typeface="Arial" pitchFamily="34" charset="0"/>
              </a:rPr>
              <a:t>saturation by </a:t>
            </a:r>
            <a:r>
              <a:rPr lang="en-IN" sz="6400" b="1" dirty="0" smtClean="0">
                <a:solidFill>
                  <a:srgbClr val="0070C0"/>
                </a:solidFill>
                <a:latin typeface="Arial Black" pitchFamily="34" charset="0"/>
                <a:cs typeface="Arial" pitchFamily="34" charset="0"/>
              </a:rPr>
              <a:t>water:</a:t>
            </a:r>
          </a:p>
          <a:p>
            <a:pPr marL="0" indent="0" algn="just">
              <a:lnSpc>
                <a:spcPct val="120000"/>
              </a:lnSpc>
              <a:buNone/>
            </a:pPr>
            <a:r>
              <a:rPr lang="en-IN" sz="6400" b="1" dirty="0">
                <a:latin typeface="Arial Black" pitchFamily="34" charset="0"/>
                <a:cs typeface="Arial" pitchFamily="34" charset="0"/>
              </a:rPr>
              <a:t> </a:t>
            </a:r>
            <a:r>
              <a:rPr lang="en-IN" sz="6400" b="1" dirty="0" smtClean="0">
                <a:latin typeface="Arial Black" pitchFamily="34" charset="0"/>
                <a:cs typeface="Arial" pitchFamily="34" charset="0"/>
              </a:rPr>
              <a:t>                 </a:t>
            </a:r>
            <a:r>
              <a:rPr lang="en-IN" sz="6400" b="1" dirty="0">
                <a:latin typeface="Arial Black" pitchFamily="34" charset="0"/>
                <a:cs typeface="Arial" pitchFamily="34" charset="0"/>
              </a:rPr>
              <a:t>F</a:t>
            </a:r>
            <a:r>
              <a:rPr lang="en-IN" sz="6400" b="1" dirty="0" smtClean="0">
                <a:solidFill>
                  <a:schemeClr val="tx1"/>
                </a:solidFill>
                <a:latin typeface="Arial Black" pitchFamily="34" charset="0"/>
                <a:cs typeface="Arial" pitchFamily="34" charset="0"/>
              </a:rPr>
              <a:t>looding</a:t>
            </a:r>
            <a:r>
              <a:rPr lang="en-IN" sz="6400" b="1" dirty="0">
                <a:solidFill>
                  <a:schemeClr val="tx1"/>
                </a:solidFill>
                <a:latin typeface="Arial Black" pitchFamily="34" charset="0"/>
                <a:cs typeface="Arial" pitchFamily="34" charset="0"/>
              </a:rPr>
              <a:t>, rainfall, snowmelt, ground water </a:t>
            </a:r>
            <a:r>
              <a:rPr lang="en-IN" sz="6400" b="1" dirty="0" smtClean="0">
                <a:solidFill>
                  <a:schemeClr val="tx1"/>
                </a:solidFill>
                <a:latin typeface="Arial Black" pitchFamily="34" charset="0"/>
                <a:cs typeface="Arial" pitchFamily="34" charset="0"/>
              </a:rPr>
              <a:t>depletion,</a:t>
            </a:r>
          </a:p>
          <a:p>
            <a:pPr marL="0" indent="0" algn="just">
              <a:lnSpc>
                <a:spcPct val="120000"/>
              </a:lnSpc>
              <a:buNone/>
            </a:pPr>
            <a:r>
              <a:rPr lang="en-IN" sz="6400" b="1" dirty="0">
                <a:solidFill>
                  <a:schemeClr val="tx1"/>
                </a:solidFill>
                <a:latin typeface="Arial Black" pitchFamily="34" charset="0"/>
                <a:cs typeface="Arial" pitchFamily="34" charset="0"/>
              </a:rPr>
              <a:t> </a:t>
            </a:r>
            <a:r>
              <a:rPr lang="en-IN" sz="6400" b="1" dirty="0" smtClean="0">
                <a:solidFill>
                  <a:schemeClr val="tx1"/>
                </a:solidFill>
                <a:latin typeface="Arial Black" pitchFamily="34" charset="0"/>
                <a:cs typeface="Arial" pitchFamily="34" charset="0"/>
              </a:rPr>
              <a:t>                 water </a:t>
            </a:r>
            <a:r>
              <a:rPr lang="en-IN" sz="6400" b="1" dirty="0">
                <a:solidFill>
                  <a:schemeClr val="tx1"/>
                </a:solidFill>
                <a:latin typeface="Arial Black" pitchFamily="34" charset="0"/>
                <a:cs typeface="Arial" pitchFamily="34" charset="0"/>
              </a:rPr>
              <a:t>level changes across dams, lakes, reservoirs, </a:t>
            </a:r>
            <a:endParaRPr lang="en-IN" sz="6400" b="1" dirty="0" smtClean="0">
              <a:solidFill>
                <a:schemeClr val="tx1"/>
              </a:solidFill>
              <a:latin typeface="Arial Black" pitchFamily="34" charset="0"/>
              <a:cs typeface="Arial" pitchFamily="34" charset="0"/>
            </a:endParaRPr>
          </a:p>
          <a:p>
            <a:pPr marL="0" indent="0" algn="just">
              <a:lnSpc>
                <a:spcPct val="120000"/>
              </a:lnSpc>
              <a:buNone/>
            </a:pPr>
            <a:r>
              <a:rPr lang="en-IN" sz="6400" b="1" dirty="0">
                <a:latin typeface="Arial Black" pitchFamily="34" charset="0"/>
                <a:cs typeface="Arial" pitchFamily="34" charset="0"/>
              </a:rPr>
              <a:t> </a:t>
            </a:r>
            <a:r>
              <a:rPr lang="en-IN" sz="6400" b="1" dirty="0" smtClean="0">
                <a:latin typeface="Arial Black" pitchFamily="34" charset="0"/>
                <a:cs typeface="Arial" pitchFamily="34" charset="0"/>
              </a:rPr>
              <a:t>                 </a:t>
            </a:r>
            <a:r>
              <a:rPr lang="en-IN" sz="6400" b="1" dirty="0" smtClean="0">
                <a:solidFill>
                  <a:schemeClr val="tx1"/>
                </a:solidFill>
                <a:latin typeface="Arial Black" pitchFamily="34" charset="0"/>
                <a:cs typeface="Arial" pitchFamily="34" charset="0"/>
              </a:rPr>
              <a:t>canals </a:t>
            </a:r>
            <a:r>
              <a:rPr lang="en-IN" sz="6400" b="1" dirty="0">
                <a:solidFill>
                  <a:schemeClr val="tx1"/>
                </a:solidFill>
                <a:latin typeface="Arial Black" pitchFamily="34" charset="0"/>
                <a:cs typeface="Arial" pitchFamily="34" charset="0"/>
              </a:rPr>
              <a:t>and </a:t>
            </a:r>
            <a:r>
              <a:rPr lang="en-IN" sz="6400" b="1" dirty="0" smtClean="0">
                <a:solidFill>
                  <a:schemeClr val="tx1"/>
                </a:solidFill>
                <a:latin typeface="Arial Black" pitchFamily="34" charset="0"/>
                <a:cs typeface="Arial" pitchFamily="34" charset="0"/>
              </a:rPr>
              <a:t>rivers.</a:t>
            </a:r>
          </a:p>
          <a:p>
            <a:pPr marL="0" indent="0">
              <a:buNone/>
            </a:pPr>
            <a:r>
              <a:rPr lang="en-IN" sz="2900" b="1" dirty="0">
                <a:latin typeface="Arial" pitchFamily="34" charset="0"/>
                <a:cs typeface="Arial" pitchFamily="34" charset="0"/>
              </a:rPr>
              <a:t/>
            </a:r>
            <a:br>
              <a:rPr lang="en-IN" sz="2900" b="1" dirty="0">
                <a:latin typeface="Arial" pitchFamily="34" charset="0"/>
                <a:cs typeface="Arial" pitchFamily="34" charset="0"/>
              </a:rPr>
            </a:br>
            <a:r>
              <a:rPr lang="en-IN" sz="2900" b="1" dirty="0">
                <a:latin typeface="Arial" pitchFamily="34" charset="0"/>
                <a:cs typeface="Arial" pitchFamily="34" charset="0"/>
              </a:rPr>
              <a:t/>
            </a:r>
            <a:br>
              <a:rPr lang="en-IN" sz="2900" b="1" dirty="0">
                <a:latin typeface="Arial" pitchFamily="34" charset="0"/>
                <a:cs typeface="Arial" pitchFamily="34" charset="0"/>
              </a:rPr>
            </a:br>
            <a:endParaRPr lang="en-IN" sz="2900" b="1" dirty="0">
              <a:latin typeface="Arial" pitchFamily="34" charset="0"/>
              <a:cs typeface="Arial" pitchFamily="34" charset="0"/>
            </a:endParaRPr>
          </a:p>
        </p:txBody>
      </p:sp>
      <p:sp>
        <p:nvSpPr>
          <p:cNvPr id="2" name="Footer Placeholder 1"/>
          <p:cNvSpPr>
            <a:spLocks noGrp="1"/>
          </p:cNvSpPr>
          <p:nvPr>
            <p:ph type="ftr" sz="quarter" idx="11"/>
          </p:nvPr>
        </p:nvSpPr>
        <p:spPr>
          <a:xfrm>
            <a:off x="609600" y="6448251"/>
            <a:ext cx="5421083" cy="365125"/>
          </a:xfrm>
        </p:spPr>
        <p:txBody>
          <a:bodyPr/>
          <a:lstStyle/>
          <a:p>
            <a:r>
              <a:rPr lang="en-IN" dirty="0" smtClean="0"/>
              <a:t>IGS GOA SYMPOSIUM ON LANDSLIDES MAY 2026</a:t>
            </a:r>
            <a:endParaRPr lang="en-IN" dirty="0"/>
          </a:p>
        </p:txBody>
      </p:sp>
    </p:spTree>
    <p:extLst>
      <p:ext uri="{BB962C8B-B14F-4D97-AF65-F5344CB8AC3E}">
        <p14:creationId xmlns:p14="http://schemas.microsoft.com/office/powerpoint/2010/main" val="11717982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solidFill>
                  <a:srgbClr val="FF0000"/>
                </a:solidFill>
                <a:latin typeface="Arial Black" pitchFamily="34" charset="0"/>
              </a:rPr>
              <a:t>AI in Landslides </a:t>
            </a:r>
            <a:r>
              <a:rPr lang="en-IN" sz="3200" dirty="0">
                <a:solidFill>
                  <a:srgbClr val="0070C0"/>
                </a:solidFill>
                <a:latin typeface="Arial Black" pitchFamily="34" charset="0"/>
              </a:rPr>
              <a:t>– </a:t>
            </a:r>
            <a:r>
              <a:rPr lang="en-IN" sz="3200" dirty="0" smtClean="0">
                <a:solidFill>
                  <a:srgbClr val="0070C0"/>
                </a:solidFill>
                <a:latin typeface="Arial Black" pitchFamily="34" charset="0"/>
              </a:rPr>
              <a:t>Future scope</a:t>
            </a:r>
            <a:endParaRPr lang="en-IN" sz="3200" dirty="0"/>
          </a:p>
        </p:txBody>
      </p:sp>
      <p:sp>
        <p:nvSpPr>
          <p:cNvPr id="3" name="Footer Placeholder 2"/>
          <p:cNvSpPr>
            <a:spLocks noGrp="1"/>
          </p:cNvSpPr>
          <p:nvPr>
            <p:ph type="ftr" sz="quarter" idx="11"/>
          </p:nvPr>
        </p:nvSpPr>
        <p:spPr>
          <a:xfrm>
            <a:off x="3615413" y="6520259"/>
            <a:ext cx="5421083" cy="365125"/>
          </a:xfrm>
        </p:spPr>
        <p:txBody>
          <a:bodyPr/>
          <a:lstStyle/>
          <a:p>
            <a:r>
              <a:rPr lang="en-IN" smtClean="0"/>
              <a:t>IGS GOA SYMPOSIUM ON LANDSLIDES MAY 2026</a:t>
            </a:r>
            <a:endParaRPr lang="en-IN" dirty="0"/>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60</a:t>
            </a:fld>
            <a:endParaRPr lang="en-IN"/>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628800"/>
            <a:ext cx="6552728"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467544" y="6093296"/>
            <a:ext cx="1693092" cy="307777"/>
          </a:xfrm>
          <a:prstGeom prst="rect">
            <a:avLst/>
          </a:prstGeom>
        </p:spPr>
        <p:txBody>
          <a:bodyPr wrap="none">
            <a:spAutoFit/>
          </a:bodyPr>
          <a:lstStyle/>
          <a:p>
            <a:r>
              <a:rPr lang="en-IN" sz="1400" dirty="0">
                <a:solidFill>
                  <a:srgbClr val="0070C0"/>
                </a:solidFill>
                <a:latin typeface="Arial Black" pitchFamily="34" charset="0"/>
              </a:rPr>
              <a:t>He et al. (2024)</a:t>
            </a:r>
            <a:endParaRPr lang="en-IN" sz="1400" dirty="0"/>
          </a:p>
        </p:txBody>
      </p:sp>
    </p:spTree>
    <p:extLst>
      <p:ext uri="{BB962C8B-B14F-4D97-AF65-F5344CB8AC3E}">
        <p14:creationId xmlns:p14="http://schemas.microsoft.com/office/powerpoint/2010/main" val="38756692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3212976"/>
            <a:ext cx="8229600" cy="1252728"/>
          </a:xfrm>
        </p:spPr>
        <p:txBody>
          <a:bodyPr/>
          <a:lstStyle/>
          <a:p>
            <a:r>
              <a:rPr lang="en-IN" b="1" dirty="0" smtClean="0">
                <a:solidFill>
                  <a:srgbClr val="FF0000"/>
                </a:solidFill>
              </a:rPr>
              <a:t>LANDSLIDE CONTROL METHODS</a:t>
            </a:r>
            <a:endParaRPr lang="en-IN" b="1" dirty="0">
              <a:solidFill>
                <a:srgbClr val="FF0000"/>
              </a:solidFill>
            </a:endParaRPr>
          </a:p>
        </p:txBody>
      </p:sp>
      <p:sp>
        <p:nvSpPr>
          <p:cNvPr id="2" name="Slide Number Placeholder 1"/>
          <p:cNvSpPr>
            <a:spLocks noGrp="1"/>
          </p:cNvSpPr>
          <p:nvPr>
            <p:ph type="sldNum" sz="quarter" idx="12"/>
          </p:nvPr>
        </p:nvSpPr>
        <p:spPr/>
        <p:txBody>
          <a:bodyPr>
            <a:normAutofit fontScale="85000" lnSpcReduction="20000"/>
          </a:bodyPr>
          <a:lstStyle/>
          <a:p>
            <a:fld id="{F436ABC9-B253-445B-B937-1F4565D900C4}" type="slidenum">
              <a:rPr lang="en-IN" smtClean="0"/>
              <a:t>61</a:t>
            </a:fld>
            <a:endParaRPr lang="en-IN"/>
          </a:p>
        </p:txBody>
      </p:sp>
      <p:sp>
        <p:nvSpPr>
          <p:cNvPr id="4" name="Footer Placeholder 3"/>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280323561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smtClean="0">
                <a:solidFill>
                  <a:srgbClr val="FF0000"/>
                </a:solidFill>
                <a:latin typeface="Arial Black" pitchFamily="34" charset="0"/>
              </a:rPr>
              <a:t>Landslide control measures</a:t>
            </a:r>
            <a:endParaRPr lang="en-IN" sz="3200"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62</a:t>
            </a:fld>
            <a:endParaRPr lang="en-IN"/>
          </a:p>
        </p:txBody>
      </p:sp>
      <p:pic>
        <p:nvPicPr>
          <p:cNvPr id="1843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4221087"/>
            <a:ext cx="4464496" cy="2499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7" name="Object 6"/>
          <p:cNvGraphicFramePr>
            <a:graphicFrameLocks noChangeAspect="1"/>
          </p:cNvGraphicFramePr>
          <p:nvPr>
            <p:extLst>
              <p:ext uri="{D42A27DB-BD31-4B8C-83A1-F6EECF244321}">
                <p14:modId xmlns:p14="http://schemas.microsoft.com/office/powerpoint/2010/main" val="505931403"/>
              </p:ext>
            </p:extLst>
          </p:nvPr>
        </p:nvGraphicFramePr>
        <p:xfrm>
          <a:off x="1890650" y="1700808"/>
          <a:ext cx="4337534" cy="2400267"/>
        </p:xfrm>
        <a:graphic>
          <a:graphicData uri="http://schemas.openxmlformats.org/presentationml/2006/ole">
            <mc:AlternateContent xmlns:mc="http://schemas.openxmlformats.org/markup-compatibility/2006">
              <mc:Choice xmlns:v="urn:schemas-microsoft-com:vml" Requires="v">
                <p:oleObj spid="_x0000_s18546" name="Bitmap Image" r:id="rId4" imgW="2676899" imgH="1542857" progId="Paint.Picture">
                  <p:embed/>
                </p:oleObj>
              </mc:Choice>
              <mc:Fallback>
                <p:oleObj name="Bitmap Image" r:id="rId4" imgW="2676899" imgH="1542857" progId="Paint.Picture">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0650" y="1700808"/>
                        <a:ext cx="4337534" cy="2400267"/>
                      </a:xfrm>
                      <a:prstGeom prst="rect">
                        <a:avLst/>
                      </a:prstGeom>
                      <a:noFill/>
                    </p:spPr>
                  </p:pic>
                </p:oleObj>
              </mc:Fallback>
            </mc:AlternateContent>
          </a:graphicData>
        </a:graphic>
      </p:graphicFrame>
      <p:sp>
        <p:nvSpPr>
          <p:cNvPr id="8" name="Rectangle 7"/>
          <p:cNvSpPr/>
          <p:nvPr/>
        </p:nvSpPr>
        <p:spPr>
          <a:xfrm>
            <a:off x="6552728" y="2204864"/>
            <a:ext cx="4572000" cy="369332"/>
          </a:xfrm>
          <a:prstGeom prst="rect">
            <a:avLst/>
          </a:prstGeom>
        </p:spPr>
        <p:txBody>
          <a:bodyPr>
            <a:spAutoFit/>
          </a:bodyPr>
          <a:lstStyle/>
          <a:p>
            <a:r>
              <a:rPr lang="en-IN" b="1" dirty="0" smtClean="0">
                <a:solidFill>
                  <a:srgbClr val="0070C0"/>
                </a:solidFill>
                <a:latin typeface="Arial Black" pitchFamily="34" charset="0"/>
              </a:rPr>
              <a:t>Benching</a:t>
            </a:r>
            <a:endParaRPr lang="en-IN" b="1" dirty="0">
              <a:solidFill>
                <a:srgbClr val="0070C0"/>
              </a:solidFill>
              <a:latin typeface="Arial Black" pitchFamily="34" charset="0"/>
            </a:endParaRPr>
          </a:p>
        </p:txBody>
      </p:sp>
      <p:sp>
        <p:nvSpPr>
          <p:cNvPr id="9" name="Rectangle 8"/>
          <p:cNvSpPr/>
          <p:nvPr/>
        </p:nvSpPr>
        <p:spPr>
          <a:xfrm>
            <a:off x="6336704" y="4365104"/>
            <a:ext cx="4572000" cy="646331"/>
          </a:xfrm>
          <a:prstGeom prst="rect">
            <a:avLst/>
          </a:prstGeom>
        </p:spPr>
        <p:txBody>
          <a:bodyPr>
            <a:spAutoFit/>
          </a:bodyPr>
          <a:lstStyle/>
          <a:p>
            <a:r>
              <a:rPr lang="en-IN" b="1" dirty="0" smtClean="0">
                <a:solidFill>
                  <a:srgbClr val="0070C0"/>
                </a:solidFill>
                <a:latin typeface="Arial Black" pitchFamily="34" charset="0"/>
              </a:rPr>
              <a:t>Gabion wall with </a:t>
            </a:r>
          </a:p>
          <a:p>
            <a:r>
              <a:rPr lang="en-IN" b="1" dirty="0" smtClean="0">
                <a:solidFill>
                  <a:srgbClr val="0070C0"/>
                </a:solidFill>
                <a:latin typeface="Arial Black" pitchFamily="34" charset="0"/>
              </a:rPr>
              <a:t>nailing</a:t>
            </a:r>
            <a:endParaRPr lang="en-IN" b="1" dirty="0">
              <a:solidFill>
                <a:srgbClr val="0070C0"/>
              </a:solidFill>
              <a:latin typeface="Arial Black" pitchFamily="34" charset="0"/>
            </a:endParaRPr>
          </a:p>
        </p:txBody>
      </p:sp>
      <p:sp>
        <p:nvSpPr>
          <p:cNvPr id="5" name="Footer Placeholder 4"/>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423479466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solidFill>
                  <a:srgbClr val="FF0000"/>
                </a:solidFill>
                <a:latin typeface="Arial Black" pitchFamily="34" charset="0"/>
              </a:rPr>
              <a:t>Landslide control measures</a:t>
            </a:r>
            <a:endParaRPr lang="en-IN" sz="3200" dirty="0"/>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63</a:t>
            </a:fld>
            <a:endParaRPr lang="en-IN"/>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628800"/>
            <a:ext cx="3168352" cy="2304256"/>
          </a:xfrm>
          <a:prstGeom prst="rect">
            <a:avLst/>
          </a:prstGeom>
          <a:noFill/>
          <a:ln>
            <a:noFill/>
          </a:ln>
          <a:effectLst/>
          <a:extLst/>
        </p:spPr>
      </p:pic>
      <p:pic>
        <p:nvPicPr>
          <p:cNvPr id="9" name="Picture 8"/>
          <p:cNvPicPr/>
          <p:nvPr/>
        </p:nvPicPr>
        <p:blipFill>
          <a:blip r:embed="rId4">
            <a:extLst>
              <a:ext uri="{28A0092B-C50C-407E-A947-70E740481C1C}">
                <a14:useLocalDpi xmlns:a14="http://schemas.microsoft.com/office/drawing/2010/main" val="0"/>
              </a:ext>
            </a:extLst>
          </a:blip>
          <a:srcRect/>
          <a:stretch>
            <a:fillRect/>
          </a:stretch>
        </p:blipFill>
        <p:spPr bwMode="auto">
          <a:xfrm>
            <a:off x="323528" y="4005064"/>
            <a:ext cx="3168352" cy="2232248"/>
          </a:xfrm>
          <a:prstGeom prst="rect">
            <a:avLst/>
          </a:prstGeom>
          <a:noFill/>
          <a:ln>
            <a:noFill/>
          </a:ln>
          <a:effectLst/>
          <a:extLst/>
        </p:spPr>
      </p:pic>
      <p:sp>
        <p:nvSpPr>
          <p:cNvPr id="10"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11" name="Object 10"/>
          <p:cNvGraphicFramePr>
            <a:graphicFrameLocks noChangeAspect="1"/>
          </p:cNvGraphicFramePr>
          <p:nvPr>
            <p:extLst>
              <p:ext uri="{D42A27DB-BD31-4B8C-83A1-F6EECF244321}">
                <p14:modId xmlns:p14="http://schemas.microsoft.com/office/powerpoint/2010/main" val="703478691"/>
              </p:ext>
            </p:extLst>
          </p:nvPr>
        </p:nvGraphicFramePr>
        <p:xfrm>
          <a:off x="3995936" y="1628799"/>
          <a:ext cx="3240360" cy="2353221"/>
        </p:xfrm>
        <a:graphic>
          <a:graphicData uri="http://schemas.openxmlformats.org/presentationml/2006/ole">
            <mc:AlternateContent xmlns:mc="http://schemas.openxmlformats.org/markup-compatibility/2006">
              <mc:Choice xmlns:v="urn:schemas-microsoft-com:vml" Requires="v">
                <p:oleObj spid="_x0000_s20699" name="Bitmap Image" r:id="rId5" imgW="5180952" imgH="2362530" progId="Paint.Picture">
                  <p:embed/>
                </p:oleObj>
              </mc:Choice>
              <mc:Fallback>
                <p:oleObj name="Bitmap Image" r:id="rId5" imgW="5180952" imgH="2362530" progId="Paint.Picture">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95936" y="1628799"/>
                        <a:ext cx="3240360" cy="2353221"/>
                      </a:xfrm>
                      <a:prstGeom prst="rect">
                        <a:avLst/>
                      </a:prstGeom>
                      <a:noFill/>
                    </p:spPr>
                  </p:pic>
                </p:oleObj>
              </mc:Fallback>
            </mc:AlternateContent>
          </a:graphicData>
        </a:graphic>
      </p:graphicFrame>
      <p:sp>
        <p:nvSpPr>
          <p:cNvPr id="12"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13" name="Object 12"/>
          <p:cNvGraphicFramePr>
            <a:graphicFrameLocks noChangeAspect="1"/>
          </p:cNvGraphicFramePr>
          <p:nvPr>
            <p:extLst>
              <p:ext uri="{D42A27DB-BD31-4B8C-83A1-F6EECF244321}">
                <p14:modId xmlns:p14="http://schemas.microsoft.com/office/powerpoint/2010/main" val="83909193"/>
              </p:ext>
            </p:extLst>
          </p:nvPr>
        </p:nvGraphicFramePr>
        <p:xfrm>
          <a:off x="3995936" y="4005064"/>
          <a:ext cx="3240360" cy="2279258"/>
        </p:xfrm>
        <a:graphic>
          <a:graphicData uri="http://schemas.openxmlformats.org/presentationml/2006/ole">
            <mc:AlternateContent xmlns:mc="http://schemas.openxmlformats.org/markup-compatibility/2006">
              <mc:Choice xmlns:v="urn:schemas-microsoft-com:vml" Requires="v">
                <p:oleObj spid="_x0000_s20700" name="Bitmap Image" r:id="rId7" imgW="1657581" imgH="1743318" progId="Paint.Picture">
                  <p:embed/>
                </p:oleObj>
              </mc:Choice>
              <mc:Fallback>
                <p:oleObj name="Bitmap Image" r:id="rId7" imgW="1657581" imgH="1743318" progId="Paint.Picture">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95936" y="4005064"/>
                        <a:ext cx="3240360" cy="2279258"/>
                      </a:xfrm>
                      <a:prstGeom prst="rect">
                        <a:avLst/>
                      </a:prstGeom>
                      <a:noFill/>
                    </p:spPr>
                  </p:pic>
                </p:oleObj>
              </mc:Fallback>
            </mc:AlternateContent>
          </a:graphicData>
        </a:graphic>
      </p:graphicFrame>
      <p:sp>
        <p:nvSpPr>
          <p:cNvPr id="14" name="Rectangle 13"/>
          <p:cNvSpPr/>
          <p:nvPr/>
        </p:nvSpPr>
        <p:spPr>
          <a:xfrm>
            <a:off x="319183" y="6237312"/>
            <a:ext cx="4572000" cy="369332"/>
          </a:xfrm>
          <a:prstGeom prst="rect">
            <a:avLst/>
          </a:prstGeom>
        </p:spPr>
        <p:txBody>
          <a:bodyPr>
            <a:spAutoFit/>
          </a:bodyPr>
          <a:lstStyle/>
          <a:p>
            <a:r>
              <a:rPr lang="en-IN" b="1" dirty="0" smtClean="0">
                <a:solidFill>
                  <a:srgbClr val="0070C0"/>
                </a:solidFill>
                <a:latin typeface="Arial Black" pitchFamily="34" charset="0"/>
              </a:rPr>
              <a:t>Precast  Retaining </a:t>
            </a:r>
            <a:r>
              <a:rPr lang="en-IN" b="1" dirty="0">
                <a:solidFill>
                  <a:srgbClr val="0070C0"/>
                </a:solidFill>
                <a:latin typeface="Arial Black" pitchFamily="34" charset="0"/>
              </a:rPr>
              <a:t> </a:t>
            </a:r>
            <a:r>
              <a:rPr lang="en-IN" b="1" dirty="0" smtClean="0">
                <a:solidFill>
                  <a:srgbClr val="0070C0"/>
                </a:solidFill>
                <a:latin typeface="Arial Black" pitchFamily="34" charset="0"/>
              </a:rPr>
              <a:t>Walls</a:t>
            </a:r>
            <a:endParaRPr lang="en-IN" b="1" dirty="0">
              <a:solidFill>
                <a:srgbClr val="0070C0"/>
              </a:solidFill>
              <a:latin typeface="Arial Black" pitchFamily="34" charset="0"/>
            </a:endParaRPr>
          </a:p>
        </p:txBody>
      </p:sp>
      <p:sp>
        <p:nvSpPr>
          <p:cNvPr id="15" name="Rectangle 14"/>
          <p:cNvSpPr/>
          <p:nvPr/>
        </p:nvSpPr>
        <p:spPr>
          <a:xfrm>
            <a:off x="7236296" y="3681898"/>
            <a:ext cx="4572000" cy="646331"/>
          </a:xfrm>
          <a:prstGeom prst="rect">
            <a:avLst/>
          </a:prstGeom>
        </p:spPr>
        <p:txBody>
          <a:bodyPr>
            <a:spAutoFit/>
          </a:bodyPr>
          <a:lstStyle/>
          <a:p>
            <a:r>
              <a:rPr lang="en-IN" b="1" dirty="0" smtClean="0">
                <a:solidFill>
                  <a:srgbClr val="0070C0"/>
                </a:solidFill>
                <a:latin typeface="Arial Black" pitchFamily="34" charset="0"/>
              </a:rPr>
              <a:t>Soil Nailing &amp;  </a:t>
            </a:r>
          </a:p>
          <a:p>
            <a:r>
              <a:rPr lang="en-IN" b="1" dirty="0" err="1" smtClean="0">
                <a:solidFill>
                  <a:srgbClr val="0070C0"/>
                </a:solidFill>
                <a:latin typeface="Arial Black" pitchFamily="34" charset="0"/>
              </a:rPr>
              <a:t>shotcreting</a:t>
            </a:r>
            <a:endParaRPr lang="en-IN" b="1" dirty="0">
              <a:solidFill>
                <a:srgbClr val="0070C0"/>
              </a:solidFill>
              <a:latin typeface="Arial Black" pitchFamily="34" charset="0"/>
            </a:endParaRPr>
          </a:p>
        </p:txBody>
      </p:sp>
      <p:sp>
        <p:nvSpPr>
          <p:cNvPr id="5" name="Footer Placeholder 4"/>
          <p:cNvSpPr>
            <a:spLocks noGrp="1"/>
          </p:cNvSpPr>
          <p:nvPr>
            <p:ph type="ftr" sz="quarter" idx="11"/>
          </p:nvPr>
        </p:nvSpPr>
        <p:spPr>
          <a:xfrm>
            <a:off x="3255373" y="6448251"/>
            <a:ext cx="5421083" cy="365125"/>
          </a:xfrm>
        </p:spPr>
        <p:txBody>
          <a:bodyPr/>
          <a:lstStyle/>
          <a:p>
            <a:r>
              <a:rPr lang="en-IN" smtClean="0"/>
              <a:t>IGS GOA SYMPOSIUM ON LANDSLIDES MAY 2026</a:t>
            </a:r>
            <a:endParaRPr lang="en-IN" dirty="0"/>
          </a:p>
        </p:txBody>
      </p:sp>
    </p:spTree>
    <p:extLst>
      <p:ext uri="{BB962C8B-B14F-4D97-AF65-F5344CB8AC3E}">
        <p14:creationId xmlns:p14="http://schemas.microsoft.com/office/powerpoint/2010/main" val="280866709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200" dirty="0">
                <a:solidFill>
                  <a:srgbClr val="FF0000"/>
                </a:solidFill>
                <a:latin typeface="Arial Black" pitchFamily="34" charset="0"/>
              </a:rPr>
              <a:t>Landslide control measures</a:t>
            </a:r>
            <a:r>
              <a:rPr lang="en-IN" sz="3200" dirty="0">
                <a:latin typeface="Arial Black" pitchFamily="34" charset="0"/>
              </a:rPr>
              <a:t/>
            </a:r>
            <a:br>
              <a:rPr lang="en-IN" sz="3200" dirty="0">
                <a:latin typeface="Arial Black" pitchFamily="34" charset="0"/>
              </a:rPr>
            </a:br>
            <a:endParaRPr lang="en-IN" sz="3200" dirty="0">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64</a:t>
            </a:fld>
            <a:endParaRPr lang="en-IN"/>
          </a:p>
        </p:txBody>
      </p:sp>
      <p:pic>
        <p:nvPicPr>
          <p:cNvPr id="19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7838" y="1700808"/>
            <a:ext cx="4960666" cy="3857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descr="C:\Documents and Settings\PTR\Desktop\New Folder\IMGP1732.JPG"/>
          <p:cNvPicPr/>
          <p:nvPr/>
        </p:nvPicPr>
        <p:blipFill>
          <a:blip r:embed="rId3"/>
          <a:srcRect/>
          <a:stretch>
            <a:fillRect/>
          </a:stretch>
        </p:blipFill>
        <p:spPr bwMode="auto">
          <a:xfrm>
            <a:off x="207706" y="1700808"/>
            <a:ext cx="4004254" cy="4248472"/>
          </a:xfrm>
          <a:prstGeom prst="rect">
            <a:avLst/>
          </a:prstGeom>
          <a:noFill/>
          <a:ln w="9525">
            <a:noFill/>
            <a:miter lim="800000"/>
            <a:headEnd/>
            <a:tailEnd/>
          </a:ln>
        </p:spPr>
      </p:pic>
      <p:sp>
        <p:nvSpPr>
          <p:cNvPr id="7" name="Rectangle 6"/>
          <p:cNvSpPr/>
          <p:nvPr/>
        </p:nvSpPr>
        <p:spPr>
          <a:xfrm>
            <a:off x="395536" y="5934670"/>
            <a:ext cx="4572000" cy="369332"/>
          </a:xfrm>
          <a:prstGeom prst="rect">
            <a:avLst/>
          </a:prstGeom>
        </p:spPr>
        <p:txBody>
          <a:bodyPr>
            <a:spAutoFit/>
          </a:bodyPr>
          <a:lstStyle/>
          <a:p>
            <a:r>
              <a:rPr lang="en-IN" b="1" dirty="0" smtClean="0">
                <a:solidFill>
                  <a:srgbClr val="0070C0"/>
                </a:solidFill>
                <a:latin typeface="Arial Black" pitchFamily="34" charset="0"/>
              </a:rPr>
              <a:t>Reinforced Earth walls</a:t>
            </a:r>
            <a:endParaRPr lang="en-IN" b="1" dirty="0">
              <a:solidFill>
                <a:srgbClr val="0070C0"/>
              </a:solidFill>
              <a:latin typeface="Arial Black" pitchFamily="34" charset="0"/>
            </a:endParaRPr>
          </a:p>
        </p:txBody>
      </p:sp>
      <p:sp>
        <p:nvSpPr>
          <p:cNvPr id="8" name="Rectangle 7"/>
          <p:cNvSpPr/>
          <p:nvPr/>
        </p:nvSpPr>
        <p:spPr>
          <a:xfrm>
            <a:off x="4335492" y="5558296"/>
            <a:ext cx="4585358" cy="369332"/>
          </a:xfrm>
          <a:prstGeom prst="rect">
            <a:avLst/>
          </a:prstGeom>
        </p:spPr>
        <p:txBody>
          <a:bodyPr wrap="none">
            <a:spAutoFit/>
          </a:bodyPr>
          <a:lstStyle/>
          <a:p>
            <a:r>
              <a:rPr lang="en-IN" b="1" dirty="0" smtClean="0">
                <a:solidFill>
                  <a:srgbClr val="0070C0"/>
                </a:solidFill>
                <a:latin typeface="Arial Black" pitchFamily="34" charset="0"/>
              </a:rPr>
              <a:t>Multi-step cantilever retaining wall</a:t>
            </a:r>
            <a:endParaRPr lang="en-IN" b="1" dirty="0">
              <a:solidFill>
                <a:srgbClr val="0070C0"/>
              </a:solidFill>
              <a:latin typeface="Arial Black" pitchFamily="34" charset="0"/>
            </a:endParaRPr>
          </a:p>
        </p:txBody>
      </p:sp>
      <p:sp>
        <p:nvSpPr>
          <p:cNvPr id="5" name="Footer Placeholder 4"/>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125648459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solidFill>
                  <a:srgbClr val="FF0000"/>
                </a:solidFill>
                <a:latin typeface="Arial Black" pitchFamily="34" charset="0"/>
              </a:rPr>
              <a:t>Landslide control measures</a:t>
            </a:r>
            <a:endParaRPr lang="en-IN" sz="3200" dirty="0"/>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65</a:t>
            </a:fld>
            <a:endParaRPr lang="en-IN"/>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628800"/>
            <a:ext cx="2304257" cy="5097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G:\Photo SRS hill\23a1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6662" y="1645721"/>
            <a:ext cx="3093450"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7067" y="1700808"/>
            <a:ext cx="3423156" cy="4013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2987824" y="5742962"/>
            <a:ext cx="5686557" cy="369332"/>
          </a:xfrm>
          <a:prstGeom prst="rect">
            <a:avLst/>
          </a:prstGeom>
        </p:spPr>
        <p:txBody>
          <a:bodyPr wrap="none">
            <a:spAutoFit/>
          </a:bodyPr>
          <a:lstStyle/>
          <a:p>
            <a:r>
              <a:rPr lang="en-IN" b="1" dirty="0" smtClean="0">
                <a:solidFill>
                  <a:srgbClr val="0070C0"/>
                </a:solidFill>
                <a:latin typeface="Arial Black" pitchFamily="34" charset="0"/>
              </a:rPr>
              <a:t>Cantilever retaining wall with relief shelves</a:t>
            </a:r>
            <a:endParaRPr lang="en-IN" b="1" dirty="0">
              <a:solidFill>
                <a:srgbClr val="0070C0"/>
              </a:solidFill>
              <a:latin typeface="Arial Black" pitchFamily="34" charset="0"/>
            </a:endParaRPr>
          </a:p>
        </p:txBody>
      </p:sp>
      <p:sp>
        <p:nvSpPr>
          <p:cNvPr id="5" name="Footer Placeholder 4"/>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180050988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solidFill>
                  <a:srgbClr val="FF0000"/>
                </a:solidFill>
                <a:latin typeface="Arial Black" pitchFamily="34" charset="0"/>
              </a:rPr>
              <a:t>Landslide control measures</a:t>
            </a:r>
            <a:endParaRPr lang="en-IN" sz="3200" dirty="0"/>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66</a:t>
            </a:fld>
            <a:endParaRPr lang="en-IN"/>
          </a:p>
        </p:txBody>
      </p:sp>
      <p:pic>
        <p:nvPicPr>
          <p:cNvPr id="6" name="Picture 2" descr="https://1.bp.blogspot.com/-D548EBWfuxE/WBCdy8OgIII/AAAAAAAAADM/txTG92R-Nt4aY8SDKb2jNyr4Fb2hFID2ACLcB/s1600/2012-02-01%2B12.51.32%2B-%2BC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091" y="1960686"/>
            <a:ext cx="3275781" cy="436770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3856630"/>
            <a:ext cx="2170644" cy="2956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872" y="1564140"/>
            <a:ext cx="2170644" cy="2368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8104" y="1599034"/>
            <a:ext cx="3586612" cy="3414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5508104" y="5128065"/>
            <a:ext cx="4572000" cy="1077218"/>
          </a:xfrm>
          <a:prstGeom prst="rect">
            <a:avLst/>
          </a:prstGeom>
        </p:spPr>
        <p:txBody>
          <a:bodyPr>
            <a:spAutoFit/>
          </a:bodyPr>
          <a:lstStyle/>
          <a:p>
            <a:r>
              <a:rPr lang="en-IN" sz="1600" b="1" dirty="0">
                <a:solidFill>
                  <a:srgbClr val="0070C0"/>
                </a:solidFill>
                <a:latin typeface="Arial Black" pitchFamily="34" charset="0"/>
              </a:rPr>
              <a:t>3 m to 18 m high, 2.2 km long </a:t>
            </a:r>
          </a:p>
          <a:p>
            <a:r>
              <a:rPr lang="en-IN" sz="1600" b="1" dirty="0" err="1">
                <a:solidFill>
                  <a:srgbClr val="0070C0"/>
                </a:solidFill>
                <a:latin typeface="Arial Black" pitchFamily="34" charset="0"/>
              </a:rPr>
              <a:t>Graviloft</a:t>
            </a:r>
            <a:r>
              <a:rPr lang="en-IN" sz="1600" b="1" dirty="0">
                <a:solidFill>
                  <a:srgbClr val="0070C0"/>
                </a:solidFill>
                <a:latin typeface="Arial Black" pitchFamily="34" charset="0"/>
              </a:rPr>
              <a:t>  retaining wall – </a:t>
            </a:r>
          </a:p>
          <a:p>
            <a:r>
              <a:rPr lang="en-IN" sz="1600" b="1" dirty="0" err="1">
                <a:solidFill>
                  <a:srgbClr val="0070C0"/>
                </a:solidFill>
                <a:latin typeface="Arial Black" pitchFamily="34" charset="0"/>
              </a:rPr>
              <a:t>Chandani</a:t>
            </a:r>
            <a:r>
              <a:rPr lang="en-IN" sz="1600" b="1" dirty="0">
                <a:solidFill>
                  <a:srgbClr val="0070C0"/>
                </a:solidFill>
                <a:latin typeface="Arial Black" pitchFamily="34" charset="0"/>
              </a:rPr>
              <a:t> </a:t>
            </a:r>
            <a:r>
              <a:rPr lang="en-IN" sz="1600" b="1" dirty="0" err="1">
                <a:solidFill>
                  <a:srgbClr val="0070C0"/>
                </a:solidFill>
                <a:latin typeface="Arial Black" pitchFamily="34" charset="0"/>
              </a:rPr>
              <a:t>Chowk</a:t>
            </a:r>
            <a:r>
              <a:rPr lang="en-IN" sz="1600" b="1" dirty="0">
                <a:solidFill>
                  <a:srgbClr val="0070C0"/>
                </a:solidFill>
                <a:latin typeface="Arial Black" pitchFamily="34" charset="0"/>
              </a:rPr>
              <a:t>, Pune</a:t>
            </a:r>
          </a:p>
          <a:p>
            <a:r>
              <a:rPr lang="en-IN" sz="1600" b="1" dirty="0" err="1">
                <a:solidFill>
                  <a:srgbClr val="0070C0"/>
                </a:solidFill>
                <a:latin typeface="Arial Black" pitchFamily="34" charset="0"/>
              </a:rPr>
              <a:t>Savi</a:t>
            </a:r>
            <a:r>
              <a:rPr lang="en-IN" sz="1600" b="1" dirty="0">
                <a:solidFill>
                  <a:srgbClr val="0070C0"/>
                </a:solidFill>
                <a:latin typeface="Arial Black" pitchFamily="34" charset="0"/>
              </a:rPr>
              <a:t> Infrastructures, Pune</a:t>
            </a:r>
          </a:p>
        </p:txBody>
      </p:sp>
      <p:sp>
        <p:nvSpPr>
          <p:cNvPr id="11" name="Rectangle 10"/>
          <p:cNvSpPr/>
          <p:nvPr/>
        </p:nvSpPr>
        <p:spPr>
          <a:xfrm>
            <a:off x="251520" y="6327545"/>
            <a:ext cx="3103991" cy="338554"/>
          </a:xfrm>
          <a:prstGeom prst="rect">
            <a:avLst/>
          </a:prstGeom>
        </p:spPr>
        <p:txBody>
          <a:bodyPr wrap="none">
            <a:spAutoFit/>
          </a:bodyPr>
          <a:lstStyle/>
          <a:p>
            <a:r>
              <a:rPr lang="en-IN" sz="1600" dirty="0">
                <a:solidFill>
                  <a:srgbClr val="0070C0"/>
                </a:solidFill>
                <a:latin typeface="Arial Black" pitchFamily="34" charset="0"/>
              </a:rPr>
              <a:t>15m wall at </a:t>
            </a:r>
            <a:r>
              <a:rPr lang="en-IN" sz="1600" dirty="0" err="1">
                <a:solidFill>
                  <a:srgbClr val="0070C0"/>
                </a:solidFill>
                <a:latin typeface="Arial Black" pitchFamily="34" charset="0"/>
              </a:rPr>
              <a:t>Dhayari</a:t>
            </a:r>
            <a:r>
              <a:rPr lang="en-IN" sz="1600" dirty="0">
                <a:solidFill>
                  <a:srgbClr val="0070C0"/>
                </a:solidFill>
                <a:latin typeface="Arial Black" pitchFamily="34" charset="0"/>
              </a:rPr>
              <a:t>, Pune</a:t>
            </a:r>
            <a:endParaRPr lang="en-IN" sz="1600" dirty="0">
              <a:solidFill>
                <a:srgbClr val="0070C0"/>
              </a:solidFill>
            </a:endParaRPr>
          </a:p>
        </p:txBody>
      </p:sp>
      <p:sp>
        <p:nvSpPr>
          <p:cNvPr id="12" name="Rectangle 11"/>
          <p:cNvSpPr/>
          <p:nvPr/>
        </p:nvSpPr>
        <p:spPr>
          <a:xfrm>
            <a:off x="107504" y="1484784"/>
            <a:ext cx="4572000" cy="584775"/>
          </a:xfrm>
          <a:prstGeom prst="rect">
            <a:avLst/>
          </a:prstGeom>
        </p:spPr>
        <p:txBody>
          <a:bodyPr>
            <a:spAutoFit/>
          </a:bodyPr>
          <a:lstStyle/>
          <a:p>
            <a:r>
              <a:rPr lang="en-IN" sz="1600" b="1" dirty="0" err="1">
                <a:solidFill>
                  <a:srgbClr val="FF0000"/>
                </a:solidFill>
                <a:latin typeface="Arial Black" pitchFamily="34" charset="0"/>
              </a:rPr>
              <a:t>Graviloft</a:t>
            </a:r>
            <a:r>
              <a:rPr lang="en-IN" sz="1600" b="1" dirty="0">
                <a:solidFill>
                  <a:srgbClr val="FF0000"/>
                </a:solidFill>
                <a:latin typeface="Arial Black" pitchFamily="34" charset="0"/>
              </a:rPr>
              <a:t> – patented </a:t>
            </a:r>
            <a:r>
              <a:rPr lang="en-IN" sz="1600" b="1" dirty="0" smtClean="0">
                <a:solidFill>
                  <a:srgbClr val="FF0000"/>
                </a:solidFill>
                <a:latin typeface="Arial Black" pitchFamily="34" charset="0"/>
              </a:rPr>
              <a:t>technology </a:t>
            </a:r>
          </a:p>
          <a:p>
            <a:r>
              <a:rPr lang="en-IN" sz="1600" b="1" dirty="0" smtClean="0">
                <a:solidFill>
                  <a:srgbClr val="FF0000"/>
                </a:solidFill>
                <a:latin typeface="Arial Black" pitchFamily="34" charset="0"/>
              </a:rPr>
              <a:t>by </a:t>
            </a:r>
            <a:r>
              <a:rPr lang="en-IN" sz="1600" b="1" dirty="0">
                <a:solidFill>
                  <a:srgbClr val="FF0000"/>
                </a:solidFill>
                <a:latin typeface="Arial Black" pitchFamily="34" charset="0"/>
              </a:rPr>
              <a:t>M/s. </a:t>
            </a:r>
            <a:r>
              <a:rPr lang="en-IN" sz="1600" b="1" dirty="0" err="1">
                <a:solidFill>
                  <a:srgbClr val="FF0000"/>
                </a:solidFill>
                <a:latin typeface="Arial Black" pitchFamily="34" charset="0"/>
              </a:rPr>
              <a:t>Saavi</a:t>
            </a:r>
            <a:r>
              <a:rPr lang="en-IN" sz="1600" b="1" dirty="0">
                <a:solidFill>
                  <a:srgbClr val="FF0000"/>
                </a:solidFill>
                <a:latin typeface="Arial Black" pitchFamily="34" charset="0"/>
              </a:rPr>
              <a:t> Infrastructures,  Pune</a:t>
            </a:r>
          </a:p>
        </p:txBody>
      </p:sp>
      <p:sp>
        <p:nvSpPr>
          <p:cNvPr id="5" name="Footer Placeholder 4"/>
          <p:cNvSpPr>
            <a:spLocks noGrp="1"/>
          </p:cNvSpPr>
          <p:nvPr>
            <p:ph type="ftr" sz="quarter" idx="11"/>
          </p:nvPr>
        </p:nvSpPr>
        <p:spPr>
          <a:xfrm>
            <a:off x="3543405" y="6448251"/>
            <a:ext cx="5421083" cy="365125"/>
          </a:xfrm>
        </p:spPr>
        <p:txBody>
          <a:bodyPr/>
          <a:lstStyle/>
          <a:p>
            <a:r>
              <a:rPr lang="en-IN" smtClean="0"/>
              <a:t>IGS GOA SYMPOSIUM ON LANDSLIDES MAY 2026</a:t>
            </a:r>
            <a:endParaRPr lang="en-IN" dirty="0"/>
          </a:p>
        </p:txBody>
      </p:sp>
    </p:spTree>
    <p:extLst>
      <p:ext uri="{BB962C8B-B14F-4D97-AF65-F5344CB8AC3E}">
        <p14:creationId xmlns:p14="http://schemas.microsoft.com/office/powerpoint/2010/main" val="409215747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0"/>
            <a:ext cx="8229600" cy="1252728"/>
          </a:xfrm>
        </p:spPr>
        <p:txBody>
          <a:bodyPr>
            <a:normAutofit/>
          </a:bodyPr>
          <a:lstStyle/>
          <a:p>
            <a:r>
              <a:rPr lang="en-IN" sz="3200" b="1" dirty="0" smtClean="0">
                <a:solidFill>
                  <a:srgbClr val="FF0000"/>
                </a:solidFill>
                <a:latin typeface="Arial Black" pitchFamily="34" charset="0"/>
              </a:rPr>
              <a:t>Conclusions</a:t>
            </a:r>
            <a:endParaRPr lang="en-IN" sz="3200" b="1" dirty="0">
              <a:solidFill>
                <a:srgbClr val="FF0000"/>
              </a:solidFill>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67</a:t>
            </a:fld>
            <a:endParaRPr lang="en-IN" dirty="0"/>
          </a:p>
        </p:txBody>
      </p:sp>
      <p:sp>
        <p:nvSpPr>
          <p:cNvPr id="2" name="Content Placeholder 1"/>
          <p:cNvSpPr>
            <a:spLocks noGrp="1"/>
          </p:cNvSpPr>
          <p:nvPr>
            <p:ph sz="quarter" idx="1"/>
          </p:nvPr>
        </p:nvSpPr>
        <p:spPr>
          <a:xfrm>
            <a:off x="251520" y="1844824"/>
            <a:ext cx="8712968" cy="5760640"/>
          </a:xfrm>
        </p:spPr>
        <p:txBody>
          <a:bodyPr>
            <a:normAutofit/>
          </a:bodyPr>
          <a:lstStyle/>
          <a:p>
            <a:endParaRPr lang="en-IN" sz="300" b="1" dirty="0" smtClean="0">
              <a:solidFill>
                <a:srgbClr val="002060"/>
              </a:solidFill>
              <a:latin typeface="Arial" pitchFamily="34" charset="0"/>
              <a:cs typeface="Arial" pitchFamily="34" charset="0"/>
            </a:endParaRPr>
          </a:p>
          <a:p>
            <a:r>
              <a:rPr lang="en-IN" sz="1600" b="1" dirty="0">
                <a:solidFill>
                  <a:schemeClr val="tx1"/>
                </a:solidFill>
                <a:latin typeface="Arial Black" pitchFamily="34" charset="0"/>
              </a:rPr>
              <a:t>Landslides are major cause of concern in developing countries. </a:t>
            </a:r>
            <a:endParaRPr lang="en-IN" sz="1600" b="1" dirty="0" smtClean="0">
              <a:solidFill>
                <a:schemeClr val="tx1"/>
              </a:solidFill>
              <a:latin typeface="Arial Black" pitchFamily="34" charset="0"/>
            </a:endParaRPr>
          </a:p>
          <a:p>
            <a:endParaRPr lang="en-IN" sz="1600" b="1" dirty="0">
              <a:solidFill>
                <a:schemeClr val="tx1"/>
              </a:solidFill>
              <a:latin typeface="Arial Black" pitchFamily="34" charset="0"/>
            </a:endParaRPr>
          </a:p>
          <a:p>
            <a:pPr algn="just"/>
            <a:r>
              <a:rPr lang="en-IN" sz="1600" b="1" dirty="0" smtClean="0">
                <a:solidFill>
                  <a:schemeClr val="tx1"/>
                </a:solidFill>
                <a:latin typeface="Arial Black" pitchFamily="34" charset="0"/>
              </a:rPr>
              <a:t>The </a:t>
            </a:r>
            <a:r>
              <a:rPr lang="en-IN" sz="1600" b="1" dirty="0">
                <a:solidFill>
                  <a:schemeClr val="tx1"/>
                </a:solidFill>
                <a:latin typeface="Arial Black" pitchFamily="34" charset="0"/>
              </a:rPr>
              <a:t>triggering factor like rainfall, high level of development activities, cutting of vegetation, etc. </a:t>
            </a:r>
            <a:endParaRPr lang="en-IN" sz="1600" b="1" dirty="0" smtClean="0">
              <a:solidFill>
                <a:schemeClr val="tx1"/>
              </a:solidFill>
              <a:latin typeface="Arial Black" pitchFamily="34" charset="0"/>
            </a:endParaRPr>
          </a:p>
          <a:p>
            <a:pPr algn="just"/>
            <a:endParaRPr lang="en-IN" sz="1600" b="1" dirty="0">
              <a:solidFill>
                <a:schemeClr val="tx1"/>
              </a:solidFill>
              <a:latin typeface="Arial Black" pitchFamily="34" charset="0"/>
            </a:endParaRPr>
          </a:p>
          <a:p>
            <a:pPr algn="just"/>
            <a:r>
              <a:rPr lang="en-IN" sz="1600" b="1" dirty="0" smtClean="0">
                <a:solidFill>
                  <a:schemeClr val="tx1"/>
                </a:solidFill>
                <a:latin typeface="Arial Black" pitchFamily="34" charset="0"/>
              </a:rPr>
              <a:t>Man-made landslides are quite alarming. The </a:t>
            </a:r>
            <a:r>
              <a:rPr lang="en-IN" sz="1600" b="1" dirty="0">
                <a:solidFill>
                  <a:schemeClr val="tx1"/>
                </a:solidFill>
                <a:latin typeface="Arial Black" pitchFamily="34" charset="0"/>
              </a:rPr>
              <a:t>land use policies and regulations should also be in </a:t>
            </a:r>
            <a:r>
              <a:rPr lang="en-IN" sz="1600" b="1" dirty="0" smtClean="0">
                <a:solidFill>
                  <a:schemeClr val="tx1"/>
                </a:solidFill>
                <a:latin typeface="Arial Black" pitchFamily="34" charset="0"/>
              </a:rPr>
              <a:t>place. </a:t>
            </a:r>
          </a:p>
          <a:p>
            <a:endParaRPr lang="en-IN" sz="1600" b="1" dirty="0" smtClean="0">
              <a:solidFill>
                <a:schemeClr val="tx1"/>
              </a:solidFill>
              <a:latin typeface="Arial Black" pitchFamily="34" charset="0"/>
            </a:endParaRPr>
          </a:p>
          <a:p>
            <a:pPr algn="just"/>
            <a:r>
              <a:rPr lang="en-IN" sz="1600" b="1" dirty="0" smtClean="0">
                <a:solidFill>
                  <a:schemeClr val="tx1"/>
                </a:solidFill>
                <a:latin typeface="Arial Black" pitchFamily="34" charset="0"/>
              </a:rPr>
              <a:t>Landslide hazard mitigation which aims at reducing </a:t>
            </a:r>
            <a:r>
              <a:rPr lang="en-IN" sz="1600" b="1" dirty="0">
                <a:solidFill>
                  <a:schemeClr val="tx1"/>
                </a:solidFill>
                <a:latin typeface="Arial Black" pitchFamily="34" charset="0"/>
              </a:rPr>
              <a:t>the effect or impact of </a:t>
            </a:r>
            <a:r>
              <a:rPr lang="en-IN" sz="1600" b="1" dirty="0" smtClean="0">
                <a:solidFill>
                  <a:schemeClr val="tx1"/>
                </a:solidFill>
                <a:latin typeface="Arial Black" pitchFamily="34" charset="0"/>
              </a:rPr>
              <a:t>disaster is the need of the hour to minimize the loss of human lives, property, etc.</a:t>
            </a:r>
          </a:p>
          <a:p>
            <a:pPr algn="just"/>
            <a:endParaRPr lang="en-IN" sz="1700" b="1" dirty="0" smtClean="0">
              <a:solidFill>
                <a:schemeClr val="tx1"/>
              </a:solidFill>
              <a:latin typeface="Arial "/>
            </a:endParaRPr>
          </a:p>
        </p:txBody>
      </p:sp>
      <p:sp>
        <p:nvSpPr>
          <p:cNvPr id="5" name="Footer Placeholder 4"/>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99746130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200" b="1" dirty="0">
                <a:solidFill>
                  <a:srgbClr val="FF0000"/>
                </a:solidFill>
                <a:latin typeface="Arial Black" pitchFamily="34" charset="0"/>
              </a:rPr>
              <a:t>Conclusions</a:t>
            </a:r>
            <a:endParaRPr lang="en-IN" sz="3200" dirty="0">
              <a:latin typeface="Arial Black"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68</a:t>
            </a:fld>
            <a:endParaRPr lang="en-IN" dirty="0"/>
          </a:p>
        </p:txBody>
      </p:sp>
      <p:sp>
        <p:nvSpPr>
          <p:cNvPr id="2" name="Content Placeholder 1"/>
          <p:cNvSpPr>
            <a:spLocks noGrp="1"/>
          </p:cNvSpPr>
          <p:nvPr>
            <p:ph sz="quarter" idx="1"/>
          </p:nvPr>
        </p:nvSpPr>
        <p:spPr>
          <a:xfrm>
            <a:off x="539552" y="1484784"/>
            <a:ext cx="7992887" cy="4641379"/>
          </a:xfrm>
        </p:spPr>
        <p:txBody>
          <a:bodyPr>
            <a:normAutofit/>
          </a:bodyPr>
          <a:lstStyle/>
          <a:p>
            <a:pPr algn="just"/>
            <a:endParaRPr lang="en-IN" sz="1700" b="1" dirty="0" smtClean="0">
              <a:solidFill>
                <a:schemeClr val="tx1"/>
              </a:solidFill>
              <a:latin typeface="Arial "/>
            </a:endParaRPr>
          </a:p>
          <a:p>
            <a:pPr algn="just"/>
            <a:r>
              <a:rPr lang="en-IN" sz="1600" b="1" dirty="0">
                <a:solidFill>
                  <a:schemeClr val="tx1"/>
                </a:solidFill>
                <a:latin typeface="Arial Black" pitchFamily="34" charset="0"/>
              </a:rPr>
              <a:t>Landslide hazard mitigation involves  Landslide hazard mapping, proper  land use,  increasing the vegetal cover, implementation of surface drainage and construction of retaining structure.</a:t>
            </a:r>
          </a:p>
          <a:p>
            <a:pPr algn="just"/>
            <a:endParaRPr lang="en-IN" sz="1600" b="1" dirty="0">
              <a:solidFill>
                <a:schemeClr val="tx1"/>
              </a:solidFill>
              <a:latin typeface="Arial Black" pitchFamily="34" charset="0"/>
            </a:endParaRPr>
          </a:p>
          <a:p>
            <a:pPr algn="just"/>
            <a:r>
              <a:rPr lang="en-IN" sz="1600" b="1" dirty="0" smtClean="0">
                <a:solidFill>
                  <a:schemeClr val="tx1"/>
                </a:solidFill>
                <a:latin typeface="Arial Black" pitchFamily="34" charset="0"/>
              </a:rPr>
              <a:t>Various </a:t>
            </a:r>
            <a:r>
              <a:rPr lang="en-IN" sz="1600" b="1" dirty="0">
                <a:solidFill>
                  <a:schemeClr val="tx1"/>
                </a:solidFill>
                <a:latin typeface="Arial Black" pitchFamily="34" charset="0"/>
              </a:rPr>
              <a:t>slope protection measures like RCC retaining walls, </a:t>
            </a:r>
            <a:r>
              <a:rPr lang="en-US" sz="1600" b="1" dirty="0">
                <a:solidFill>
                  <a:schemeClr val="tx1"/>
                </a:solidFill>
                <a:latin typeface="Arial Black" pitchFamily="34" charset="0"/>
              </a:rPr>
              <a:t>reinforced earth walls, soil nailed walls, gabion walls, tie back wall</a:t>
            </a:r>
            <a:r>
              <a:rPr lang="en-IN" sz="1600" b="1" dirty="0">
                <a:solidFill>
                  <a:schemeClr val="tx1"/>
                </a:solidFill>
                <a:latin typeface="Arial Black" pitchFamily="34" charset="0"/>
              </a:rPr>
              <a:t>, etc. can be implemented considering height of the slope, type of the soil, availability of space for construction, cost, long term durability, etc. </a:t>
            </a:r>
          </a:p>
          <a:p>
            <a:endParaRPr lang="en-IN" sz="1600" b="1" dirty="0">
              <a:solidFill>
                <a:schemeClr val="tx1"/>
              </a:solidFill>
              <a:latin typeface="Arial Black" pitchFamily="34" charset="0"/>
            </a:endParaRPr>
          </a:p>
          <a:p>
            <a:pPr algn="just"/>
            <a:r>
              <a:rPr lang="en-IN" sz="1600" b="1" dirty="0" smtClean="0">
                <a:solidFill>
                  <a:schemeClr val="tx1"/>
                </a:solidFill>
                <a:latin typeface="Arial Black" pitchFamily="34" charset="0"/>
              </a:rPr>
              <a:t>Artificial Intelligence has helped mapping landslide prone areas, detecting landslides and issuing sufficient prior warning so that the loss to the human life is minimized.</a:t>
            </a:r>
          </a:p>
          <a:p>
            <a:pPr algn="just"/>
            <a:r>
              <a:rPr lang="en-IN" sz="1600" b="1" dirty="0" smtClean="0">
                <a:latin typeface="Arial Black" pitchFamily="34" charset="0"/>
              </a:rPr>
              <a:t>More advanced Hybrid models will ensure better accuracy and detection of landslides</a:t>
            </a:r>
            <a:endParaRPr lang="en-IN" sz="1600" b="1" dirty="0">
              <a:solidFill>
                <a:schemeClr val="tx1"/>
              </a:solidFill>
              <a:latin typeface="Arial Black" pitchFamily="34" charset="0"/>
            </a:endParaRPr>
          </a:p>
          <a:p>
            <a:endParaRPr lang="en-IN" b="1" dirty="0"/>
          </a:p>
          <a:p>
            <a:endParaRPr lang="en-IN" dirty="0"/>
          </a:p>
        </p:txBody>
      </p:sp>
      <p:sp>
        <p:nvSpPr>
          <p:cNvPr id="6" name="Footer Placeholder 5"/>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294888373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IN" smtClean="0"/>
              <a:t>IGS GOA SYMPOSIUM ON LANDSLIDES MAY 2026</a:t>
            </a:r>
            <a:endParaRPr lang="en-IN"/>
          </a:p>
        </p:txBody>
      </p:sp>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69</a:t>
            </a:fld>
            <a:endParaRPr lang="en-IN"/>
          </a:p>
        </p:txBody>
      </p:sp>
      <p:sp>
        <p:nvSpPr>
          <p:cNvPr id="6" name="Rectangle 5"/>
          <p:cNvSpPr/>
          <p:nvPr/>
        </p:nvSpPr>
        <p:spPr>
          <a:xfrm>
            <a:off x="1907704" y="2852936"/>
            <a:ext cx="5670376" cy="1938992"/>
          </a:xfrm>
          <a:prstGeom prst="rect">
            <a:avLst/>
          </a:prstGeom>
        </p:spPr>
        <p:txBody>
          <a:bodyPr wrap="square">
            <a:spAutoFit/>
          </a:bodyPr>
          <a:lstStyle/>
          <a:p>
            <a:r>
              <a:rPr lang="en-IN" sz="6000" b="1" dirty="0">
                <a:solidFill>
                  <a:srgbClr val="FF0000"/>
                </a:solidFill>
                <a:latin typeface="Arial Black" pitchFamily="34" charset="0"/>
              </a:rPr>
              <a:t>Thank you !!!</a:t>
            </a:r>
            <a:br>
              <a:rPr lang="en-IN" sz="6000" b="1" dirty="0">
                <a:solidFill>
                  <a:srgbClr val="FF0000"/>
                </a:solidFill>
                <a:latin typeface="Arial Black" pitchFamily="34" charset="0"/>
              </a:rPr>
            </a:br>
            <a:endParaRPr lang="en-IN" sz="6000" dirty="0">
              <a:latin typeface="Arial Black" pitchFamily="34" charset="0"/>
            </a:endParaRPr>
          </a:p>
        </p:txBody>
      </p:sp>
    </p:spTree>
    <p:extLst>
      <p:ext uri="{BB962C8B-B14F-4D97-AF65-F5344CB8AC3E}">
        <p14:creationId xmlns:p14="http://schemas.microsoft.com/office/powerpoint/2010/main" val="1948658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IN" sz="3200" b="1" dirty="0" smtClean="0">
                <a:solidFill>
                  <a:srgbClr val="FF0000"/>
                </a:solidFill>
                <a:latin typeface="Arial Black" pitchFamily="34" charset="0"/>
              </a:rPr>
              <a:t>Landslides</a:t>
            </a:r>
            <a:r>
              <a:rPr lang="en-IN" sz="3200" b="1" dirty="0" smtClean="0">
                <a:solidFill>
                  <a:srgbClr val="002060"/>
                </a:solidFill>
                <a:latin typeface="Arial Black" pitchFamily="34" charset="0"/>
              </a:rPr>
              <a:t> - Causes </a:t>
            </a:r>
            <a:endParaRPr lang="en-IN" sz="3200" b="1" dirty="0">
              <a:solidFill>
                <a:srgbClr val="002060"/>
              </a:solidFill>
              <a:latin typeface="Arial Black" pitchFamily="34" charset="0"/>
            </a:endParaRPr>
          </a:p>
        </p:txBody>
      </p:sp>
      <p:sp>
        <p:nvSpPr>
          <p:cNvPr id="33" name="Slide Number Placeholder 32"/>
          <p:cNvSpPr>
            <a:spLocks noGrp="1"/>
          </p:cNvSpPr>
          <p:nvPr>
            <p:ph type="sldNum" sz="quarter" idx="12"/>
          </p:nvPr>
        </p:nvSpPr>
        <p:spPr/>
        <p:txBody>
          <a:bodyPr>
            <a:normAutofit fontScale="85000" lnSpcReduction="20000"/>
          </a:bodyPr>
          <a:lstStyle/>
          <a:p>
            <a:fld id="{5BD565D2-81D0-4855-A6BA-12D9D8EF1E79}" type="slidenum">
              <a:rPr lang="en-IN" smtClean="0"/>
              <a:t>7</a:t>
            </a:fld>
            <a:endParaRPr lang="en-IN"/>
          </a:p>
        </p:txBody>
      </p:sp>
      <p:grpSp>
        <p:nvGrpSpPr>
          <p:cNvPr id="5" name="Group 4"/>
          <p:cNvGrpSpPr/>
          <p:nvPr/>
        </p:nvGrpSpPr>
        <p:grpSpPr>
          <a:xfrm>
            <a:off x="1154901" y="1645146"/>
            <a:ext cx="7665571" cy="3440037"/>
            <a:chOff x="1021702" y="286345"/>
            <a:chExt cx="6984243" cy="3158880"/>
          </a:xfrm>
        </p:grpSpPr>
        <p:grpSp>
          <p:nvGrpSpPr>
            <p:cNvPr id="6" name="Google Shape;837;p56"/>
            <p:cNvGrpSpPr/>
            <p:nvPr/>
          </p:nvGrpSpPr>
          <p:grpSpPr>
            <a:xfrm>
              <a:off x="1021702" y="286345"/>
              <a:ext cx="6984243" cy="3158880"/>
              <a:chOff x="3139629" y="5457684"/>
              <a:chExt cx="2019864" cy="783896"/>
            </a:xfrm>
          </p:grpSpPr>
          <p:sp>
            <p:nvSpPr>
              <p:cNvPr id="15" name="Google Shape;838;p56"/>
              <p:cNvSpPr/>
              <p:nvPr/>
            </p:nvSpPr>
            <p:spPr>
              <a:xfrm>
                <a:off x="3161023" y="5981708"/>
                <a:ext cx="389034" cy="259872"/>
              </a:xfrm>
              <a:prstGeom prst="ellipse">
                <a:avLst/>
              </a:prstGeom>
              <a:solidFill>
                <a:srgbClr val="F1C23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 name="Google Shape;839;p56"/>
              <p:cNvSpPr/>
              <p:nvPr/>
            </p:nvSpPr>
            <p:spPr>
              <a:xfrm rot="20743329">
                <a:off x="4800005" y="5490024"/>
                <a:ext cx="359488" cy="235500"/>
              </a:xfrm>
              <a:prstGeom prst="ellipse">
                <a:avLst/>
              </a:prstGeom>
              <a:solidFill>
                <a:srgbClr val="E6913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 name="Google Shape;840;p56"/>
              <p:cNvSpPr/>
              <p:nvPr/>
            </p:nvSpPr>
            <p:spPr>
              <a:xfrm>
                <a:off x="3491803" y="5787981"/>
                <a:ext cx="373916" cy="235500"/>
              </a:xfrm>
              <a:prstGeom prst="ellipse">
                <a:avLst/>
              </a:prstGeom>
              <a:solidFill>
                <a:schemeClr val="accent2">
                  <a:lumMod val="40000"/>
                  <a:lumOff val="60000"/>
                </a:schemeClr>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 name="Google Shape;841;p56"/>
              <p:cNvSpPr/>
              <p:nvPr/>
            </p:nvSpPr>
            <p:spPr>
              <a:xfrm rot="926506">
                <a:off x="3139629" y="5457684"/>
                <a:ext cx="354315" cy="235500"/>
              </a:xfrm>
              <a:prstGeom prst="ellipse">
                <a:avLst/>
              </a:prstGeom>
              <a:solidFill>
                <a:srgbClr val="FF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 name="Google Shape;842;p56"/>
              <p:cNvSpPr/>
              <p:nvPr/>
            </p:nvSpPr>
            <p:spPr>
              <a:xfrm>
                <a:off x="3979178" y="5765726"/>
                <a:ext cx="429617" cy="235500"/>
              </a:xfrm>
              <a:prstGeom prst="ellipse">
                <a:avLst/>
              </a:prstGeom>
              <a:solidFill>
                <a:srgbClr val="674EA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 name="Google Shape;843;p56"/>
              <p:cNvSpPr/>
              <p:nvPr/>
            </p:nvSpPr>
            <p:spPr>
              <a:xfrm>
                <a:off x="4312545" y="5530935"/>
                <a:ext cx="355220" cy="235500"/>
              </a:xfrm>
              <a:prstGeom prst="ellipse">
                <a:avLst/>
              </a:prstGeom>
              <a:solidFill>
                <a:srgbClr val="3C78D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1" name="Google Shape;844;p56"/>
              <p:cNvSpPr/>
              <p:nvPr/>
            </p:nvSpPr>
            <p:spPr>
              <a:xfrm>
                <a:off x="4548397" y="5825583"/>
                <a:ext cx="374127" cy="235500"/>
              </a:xfrm>
              <a:prstGeom prst="ellipse">
                <a:avLst/>
              </a:prstGeom>
              <a:solidFill>
                <a:srgbClr val="45818E"/>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2" name="Google Shape;845;p56"/>
              <p:cNvSpPr/>
              <p:nvPr/>
            </p:nvSpPr>
            <p:spPr>
              <a:xfrm rot="20819535">
                <a:off x="3642835" y="5481181"/>
                <a:ext cx="479341" cy="235500"/>
              </a:xfrm>
              <a:prstGeom prst="ellipse">
                <a:avLst/>
              </a:prstGeom>
              <a:solidFill>
                <a:srgbClr val="6AA84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3" name="Google Shape;849;p56"/>
              <p:cNvSpPr/>
              <p:nvPr/>
            </p:nvSpPr>
            <p:spPr>
              <a:xfrm rot="1004815">
                <a:off x="3912988" y="5656389"/>
                <a:ext cx="205289" cy="171845"/>
              </a:xfrm>
              <a:custGeom>
                <a:avLst/>
                <a:gdLst/>
                <a:ahLst/>
                <a:cxnLst/>
                <a:rect l="l" t="t" r="r" b="b"/>
                <a:pathLst>
                  <a:path w="216" h="217" extrusionOk="0">
                    <a:moveTo>
                      <a:pt x="0" y="89"/>
                    </a:moveTo>
                    <a:cubicBezTo>
                      <a:pt x="74" y="102"/>
                      <a:pt x="114" y="143"/>
                      <a:pt x="127" y="217"/>
                    </a:cubicBezTo>
                    <a:cubicBezTo>
                      <a:pt x="144" y="176"/>
                      <a:pt x="176" y="144"/>
                      <a:pt x="216" y="128"/>
                    </a:cubicBezTo>
                    <a:cubicBezTo>
                      <a:pt x="142" y="114"/>
                      <a:pt x="102" y="74"/>
                      <a:pt x="89" y="0"/>
                    </a:cubicBezTo>
                    <a:cubicBezTo>
                      <a:pt x="72" y="40"/>
                      <a:pt x="40" y="73"/>
                      <a:pt x="0" y="89"/>
                    </a:cubicBezTo>
                    <a:close/>
                  </a:path>
                </a:pathLst>
              </a:custGeom>
              <a:solidFill>
                <a:schemeClr val="accent4">
                  <a:lumMod val="60000"/>
                  <a:lumOff val="40000"/>
                </a:schemeClr>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4" name="Google Shape;850;p56"/>
              <p:cNvSpPr/>
              <p:nvPr/>
            </p:nvSpPr>
            <p:spPr>
              <a:xfrm rot="3342058">
                <a:off x="4364387" y="5811357"/>
                <a:ext cx="227870" cy="201843"/>
              </a:xfrm>
              <a:custGeom>
                <a:avLst/>
                <a:gdLst/>
                <a:ahLst/>
                <a:cxnLst/>
                <a:rect l="l" t="t" r="r" b="b"/>
                <a:pathLst>
                  <a:path w="216" h="217" extrusionOk="0">
                    <a:moveTo>
                      <a:pt x="127" y="0"/>
                    </a:moveTo>
                    <a:cubicBezTo>
                      <a:pt x="114" y="74"/>
                      <a:pt x="74" y="114"/>
                      <a:pt x="0" y="128"/>
                    </a:cubicBezTo>
                    <a:cubicBezTo>
                      <a:pt x="40" y="144"/>
                      <a:pt x="72" y="176"/>
                      <a:pt x="89" y="217"/>
                    </a:cubicBezTo>
                    <a:cubicBezTo>
                      <a:pt x="102" y="143"/>
                      <a:pt x="142" y="102"/>
                      <a:pt x="216" y="89"/>
                    </a:cubicBezTo>
                    <a:cubicBezTo>
                      <a:pt x="176" y="73"/>
                      <a:pt x="144" y="40"/>
                      <a:pt x="127" y="0"/>
                    </a:cubicBezTo>
                    <a:close/>
                  </a:path>
                </a:pathLst>
              </a:custGeom>
              <a:solidFill>
                <a:schemeClr val="accent4">
                  <a:lumMod val="60000"/>
                  <a:lumOff val="40000"/>
                </a:schemeClr>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6" name="Google Shape;852;p56"/>
              <p:cNvSpPr/>
              <p:nvPr/>
            </p:nvSpPr>
            <p:spPr>
              <a:xfrm rot="20292394">
                <a:off x="4723092" y="5686930"/>
                <a:ext cx="239671" cy="174555"/>
              </a:xfrm>
              <a:custGeom>
                <a:avLst/>
                <a:gdLst/>
                <a:ahLst/>
                <a:cxnLst/>
                <a:rect l="l" t="t" r="r" b="b"/>
                <a:pathLst>
                  <a:path w="217" h="217" extrusionOk="0">
                    <a:moveTo>
                      <a:pt x="128" y="0"/>
                    </a:moveTo>
                    <a:cubicBezTo>
                      <a:pt x="114" y="74"/>
                      <a:pt x="74" y="114"/>
                      <a:pt x="0" y="128"/>
                    </a:cubicBezTo>
                    <a:cubicBezTo>
                      <a:pt x="41" y="144"/>
                      <a:pt x="73" y="176"/>
                      <a:pt x="89" y="217"/>
                    </a:cubicBezTo>
                    <a:cubicBezTo>
                      <a:pt x="103" y="143"/>
                      <a:pt x="143" y="102"/>
                      <a:pt x="217" y="89"/>
                    </a:cubicBezTo>
                    <a:cubicBezTo>
                      <a:pt x="177" y="73"/>
                      <a:pt x="144" y="40"/>
                      <a:pt x="128" y="0"/>
                    </a:cubicBezTo>
                    <a:close/>
                  </a:path>
                </a:pathLst>
              </a:custGeom>
              <a:solidFill>
                <a:schemeClr val="accent4">
                  <a:lumMod val="60000"/>
                  <a:lumOff val="40000"/>
                </a:schemeClr>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sp>
          <p:nvSpPr>
            <p:cNvPr id="7" name="Rectangle 6"/>
            <p:cNvSpPr/>
            <p:nvPr/>
          </p:nvSpPr>
          <p:spPr>
            <a:xfrm>
              <a:off x="6939598" y="726998"/>
              <a:ext cx="889661" cy="448122"/>
            </a:xfrm>
            <a:prstGeom prst="rect">
              <a:avLst/>
            </a:prstGeom>
          </p:spPr>
          <p:txBody>
            <a:bodyPr wrap="none">
              <a:spAutoFit/>
            </a:bodyPr>
            <a:lstStyle/>
            <a:p>
              <a:r>
                <a:rPr lang="en-IN" sz="1400" b="1" dirty="0" smtClean="0">
                  <a:latin typeface="Arial Black" pitchFamily="34" charset="0"/>
                </a:rPr>
                <a:t>Heavy </a:t>
              </a:r>
            </a:p>
            <a:p>
              <a:pPr algn="ctr"/>
              <a:r>
                <a:rPr lang="en-IN" sz="1400" b="1" dirty="0" smtClean="0">
                  <a:latin typeface="Arial Black" pitchFamily="34" charset="0"/>
                </a:rPr>
                <a:t>rainfall</a:t>
              </a:r>
              <a:endParaRPr lang="en-IN" sz="1400" b="1" dirty="0">
                <a:latin typeface="Arial Black" pitchFamily="34" charset="0"/>
              </a:endParaRPr>
            </a:p>
          </p:txBody>
        </p:sp>
        <p:sp>
          <p:nvSpPr>
            <p:cNvPr id="8" name="Rectangle 7"/>
            <p:cNvSpPr/>
            <p:nvPr/>
          </p:nvSpPr>
          <p:spPr>
            <a:xfrm>
              <a:off x="2575336" y="1963169"/>
              <a:ext cx="657963" cy="448122"/>
            </a:xfrm>
            <a:prstGeom prst="rect">
              <a:avLst/>
            </a:prstGeom>
          </p:spPr>
          <p:txBody>
            <a:bodyPr wrap="none">
              <a:spAutoFit/>
            </a:bodyPr>
            <a:lstStyle/>
            <a:p>
              <a:pPr algn="ctr"/>
              <a:r>
                <a:rPr lang="en-IN" sz="1400" dirty="0" smtClean="0">
                  <a:latin typeface="Arial Black" pitchFamily="34" charset="0"/>
                </a:rPr>
                <a:t>Snow</a:t>
              </a:r>
            </a:p>
            <a:p>
              <a:pPr algn="ctr"/>
              <a:r>
                <a:rPr lang="en-IN" sz="1400" dirty="0" smtClean="0">
                  <a:latin typeface="Arial Black" pitchFamily="34" charset="0"/>
                </a:rPr>
                <a:t>melts</a:t>
              </a:r>
            </a:p>
          </p:txBody>
        </p:sp>
        <p:sp>
          <p:nvSpPr>
            <p:cNvPr id="9" name="Rectangle 8"/>
            <p:cNvSpPr/>
            <p:nvPr/>
          </p:nvSpPr>
          <p:spPr>
            <a:xfrm>
              <a:off x="1095678" y="2556296"/>
              <a:ext cx="1163628" cy="817164"/>
            </a:xfrm>
            <a:prstGeom prst="rect">
              <a:avLst/>
            </a:prstGeom>
          </p:spPr>
          <p:txBody>
            <a:bodyPr wrap="square">
              <a:spAutoFit/>
            </a:bodyPr>
            <a:lstStyle/>
            <a:p>
              <a:pPr algn="ctr"/>
              <a:r>
                <a:rPr lang="en-IN" sz="1400" b="1" dirty="0" smtClean="0">
                  <a:latin typeface="Arial Black" pitchFamily="34" charset="0"/>
                </a:rPr>
                <a:t>Change</a:t>
              </a:r>
            </a:p>
            <a:p>
              <a:pPr algn="ctr"/>
              <a:r>
                <a:rPr lang="en-US" sz="1400" b="1" dirty="0" smtClean="0">
                  <a:latin typeface="Arial Black" pitchFamily="34" charset="0"/>
                </a:rPr>
                <a:t>in</a:t>
              </a:r>
              <a:endParaRPr lang="en-IN" sz="1400" b="1" dirty="0" smtClean="0">
                <a:latin typeface="Arial Black" pitchFamily="34" charset="0"/>
              </a:endParaRPr>
            </a:p>
            <a:p>
              <a:pPr algn="ctr"/>
              <a:r>
                <a:rPr lang="en-IN" sz="1400" b="1" dirty="0" smtClean="0">
                  <a:latin typeface="Arial Black" pitchFamily="34" charset="0"/>
                </a:rPr>
                <a:t>ground </a:t>
              </a:r>
            </a:p>
            <a:p>
              <a:pPr algn="ctr"/>
              <a:r>
                <a:rPr lang="en-IN" sz="1400" b="1" dirty="0" smtClean="0">
                  <a:latin typeface="Arial Black" pitchFamily="34" charset="0"/>
                </a:rPr>
                <a:t>water</a:t>
              </a:r>
              <a:endParaRPr lang="en-IN" sz="1400" b="1" dirty="0">
                <a:latin typeface="Arial Black" pitchFamily="34" charset="0"/>
              </a:endParaRPr>
            </a:p>
          </p:txBody>
        </p:sp>
        <p:sp>
          <p:nvSpPr>
            <p:cNvPr id="10" name="Rectangle 9"/>
            <p:cNvSpPr/>
            <p:nvPr/>
          </p:nvSpPr>
          <p:spPr>
            <a:xfrm>
              <a:off x="1176668" y="548899"/>
              <a:ext cx="1042206" cy="448122"/>
            </a:xfrm>
            <a:prstGeom prst="rect">
              <a:avLst/>
            </a:prstGeom>
          </p:spPr>
          <p:txBody>
            <a:bodyPr wrap="none">
              <a:spAutoFit/>
            </a:bodyPr>
            <a:lstStyle/>
            <a:p>
              <a:pPr algn="ctr"/>
              <a:r>
                <a:rPr lang="en-IN" sz="1400" b="1" dirty="0" smtClean="0">
                  <a:latin typeface="Arial Black" pitchFamily="34" charset="0"/>
                </a:rPr>
                <a:t>Human </a:t>
              </a:r>
            </a:p>
            <a:p>
              <a:pPr algn="ctr"/>
              <a:r>
                <a:rPr lang="en-IN" sz="1400" b="1" dirty="0" smtClean="0">
                  <a:latin typeface="Arial Black" pitchFamily="34" charset="0"/>
                </a:rPr>
                <a:t>activities </a:t>
              </a:r>
              <a:endParaRPr lang="en-IN" sz="1400" b="1" dirty="0">
                <a:latin typeface="Arial Black" pitchFamily="34" charset="0"/>
              </a:endParaRPr>
            </a:p>
          </p:txBody>
        </p:sp>
        <p:sp>
          <p:nvSpPr>
            <p:cNvPr id="11" name="Rectangle 10"/>
            <p:cNvSpPr/>
            <p:nvPr/>
          </p:nvSpPr>
          <p:spPr>
            <a:xfrm>
              <a:off x="5410200" y="900740"/>
              <a:ext cx="748628" cy="263602"/>
            </a:xfrm>
            <a:prstGeom prst="rect">
              <a:avLst/>
            </a:prstGeom>
          </p:spPr>
          <p:txBody>
            <a:bodyPr wrap="none">
              <a:spAutoFit/>
            </a:bodyPr>
            <a:lstStyle/>
            <a:p>
              <a:r>
                <a:rPr lang="en-IN" sz="1400" b="1" dirty="0" smtClean="0">
                  <a:latin typeface="Arial Black" pitchFamily="34" charset="0"/>
                </a:rPr>
                <a:t>Mining</a:t>
              </a:r>
              <a:endParaRPr lang="en-IN" sz="1400" b="1" dirty="0">
                <a:latin typeface="Arial Black" pitchFamily="34" charset="0"/>
              </a:endParaRPr>
            </a:p>
          </p:txBody>
        </p:sp>
        <p:sp>
          <p:nvSpPr>
            <p:cNvPr id="12" name="Rectangle 11"/>
            <p:cNvSpPr/>
            <p:nvPr/>
          </p:nvSpPr>
          <p:spPr>
            <a:xfrm>
              <a:off x="5892911" y="2115395"/>
              <a:ext cx="1330422" cy="282622"/>
            </a:xfrm>
            <a:prstGeom prst="rect">
              <a:avLst/>
            </a:prstGeom>
          </p:spPr>
          <p:txBody>
            <a:bodyPr wrap="none">
              <a:spAutoFit/>
            </a:bodyPr>
            <a:lstStyle/>
            <a:p>
              <a:r>
                <a:rPr lang="en-IN" sz="1400" b="1" dirty="0">
                  <a:latin typeface="Arial Black" pitchFamily="34" charset="0"/>
                </a:rPr>
                <a:t>C</a:t>
              </a:r>
              <a:r>
                <a:rPr lang="en-IN" sz="1400" b="1" dirty="0" smtClean="0">
                  <a:latin typeface="Arial Black" pitchFamily="34" charset="0"/>
                </a:rPr>
                <a:t>onstruction</a:t>
              </a:r>
              <a:endParaRPr lang="en-IN" sz="1400" b="1" dirty="0">
                <a:latin typeface="Arial Black" pitchFamily="34" charset="0"/>
              </a:endParaRPr>
            </a:p>
          </p:txBody>
        </p:sp>
        <p:sp>
          <p:nvSpPr>
            <p:cNvPr id="13" name="Rectangle 12"/>
            <p:cNvSpPr/>
            <p:nvPr/>
          </p:nvSpPr>
          <p:spPr>
            <a:xfrm>
              <a:off x="4044252" y="1739108"/>
              <a:ext cx="1258189" cy="448122"/>
            </a:xfrm>
            <a:prstGeom prst="rect">
              <a:avLst/>
            </a:prstGeom>
          </p:spPr>
          <p:txBody>
            <a:bodyPr wrap="none">
              <a:spAutoFit/>
            </a:bodyPr>
            <a:lstStyle/>
            <a:p>
              <a:pPr algn="ctr"/>
              <a:r>
                <a:rPr lang="en-IN" sz="1400" b="1" dirty="0" smtClean="0">
                  <a:latin typeface="Arial Black" pitchFamily="34" charset="0"/>
                </a:rPr>
                <a:t>Slope </a:t>
              </a:r>
            </a:p>
            <a:p>
              <a:pPr algn="ctr"/>
              <a:r>
                <a:rPr lang="en-IN" sz="1400" b="1" dirty="0" smtClean="0">
                  <a:latin typeface="Arial Black" pitchFamily="34" charset="0"/>
                </a:rPr>
                <a:t>Modification</a:t>
              </a:r>
              <a:endParaRPr lang="en-IN" sz="1400" b="1" dirty="0">
                <a:latin typeface="Arial Black" pitchFamily="34" charset="0"/>
              </a:endParaRPr>
            </a:p>
          </p:txBody>
        </p:sp>
        <p:sp>
          <p:nvSpPr>
            <p:cNvPr id="14" name="Rectangle 13"/>
            <p:cNvSpPr/>
            <p:nvPr/>
          </p:nvSpPr>
          <p:spPr>
            <a:xfrm>
              <a:off x="2899012" y="726998"/>
              <a:ext cx="1498348" cy="263602"/>
            </a:xfrm>
            <a:prstGeom prst="rect">
              <a:avLst/>
            </a:prstGeom>
          </p:spPr>
          <p:txBody>
            <a:bodyPr wrap="none">
              <a:spAutoFit/>
            </a:bodyPr>
            <a:lstStyle/>
            <a:p>
              <a:r>
                <a:rPr lang="en-IN" sz="1400" b="1" dirty="0" smtClean="0">
                  <a:latin typeface="Arial Black" pitchFamily="34" charset="0"/>
                </a:rPr>
                <a:t>Deforestations</a:t>
              </a:r>
              <a:r>
                <a:rPr lang="en-IN" sz="1400" b="1" dirty="0" smtClean="0"/>
                <a:t> </a:t>
              </a:r>
              <a:endParaRPr lang="en-IN" sz="1400" b="1" dirty="0"/>
            </a:p>
          </p:txBody>
        </p:sp>
      </p:grpSp>
      <p:sp>
        <p:nvSpPr>
          <p:cNvPr id="27" name="Google Shape;849;p56"/>
          <p:cNvSpPr/>
          <p:nvPr/>
        </p:nvSpPr>
        <p:spPr>
          <a:xfrm rot="19221064">
            <a:off x="2301378" y="1838859"/>
            <a:ext cx="1001815" cy="952578"/>
          </a:xfrm>
          <a:custGeom>
            <a:avLst/>
            <a:gdLst/>
            <a:ahLst/>
            <a:cxnLst/>
            <a:rect l="l" t="t" r="r" b="b"/>
            <a:pathLst>
              <a:path w="216" h="217" extrusionOk="0">
                <a:moveTo>
                  <a:pt x="0" y="89"/>
                </a:moveTo>
                <a:cubicBezTo>
                  <a:pt x="74" y="102"/>
                  <a:pt x="114" y="143"/>
                  <a:pt x="127" y="217"/>
                </a:cubicBezTo>
                <a:cubicBezTo>
                  <a:pt x="144" y="176"/>
                  <a:pt x="176" y="144"/>
                  <a:pt x="216" y="128"/>
                </a:cubicBezTo>
                <a:cubicBezTo>
                  <a:pt x="142" y="114"/>
                  <a:pt x="102" y="74"/>
                  <a:pt x="89" y="0"/>
                </a:cubicBezTo>
                <a:cubicBezTo>
                  <a:pt x="72" y="40"/>
                  <a:pt x="40" y="73"/>
                  <a:pt x="0" y="89"/>
                </a:cubicBezTo>
                <a:close/>
              </a:path>
            </a:pathLst>
          </a:custGeom>
          <a:solidFill>
            <a:schemeClr val="accent4">
              <a:lumMod val="60000"/>
              <a:lumOff val="40000"/>
            </a:schemeClr>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8" name="Google Shape;838;p56"/>
          <p:cNvSpPr/>
          <p:nvPr/>
        </p:nvSpPr>
        <p:spPr>
          <a:xfrm>
            <a:off x="-1" y="2708920"/>
            <a:ext cx="1476420" cy="1140418"/>
          </a:xfrm>
          <a:prstGeom prst="ellipse">
            <a:avLst/>
          </a:prstGeom>
          <a:solidFill>
            <a:schemeClr val="accent1"/>
          </a:solidFill>
          <a:ln>
            <a:noFill/>
          </a:ln>
        </p:spPr>
        <p:txBody>
          <a:bodyPr spcFirstLastPara="1" wrap="square" lIns="68575" tIns="34275" rIns="68575" bIns="34275" anchor="t" anchorCtr="0">
            <a:noAutofit/>
          </a:bodyPr>
          <a:lstStyle/>
          <a:p>
            <a:pPr algn="ctr"/>
            <a:r>
              <a:rPr lang="en-IN" sz="1400" b="1" dirty="0" smtClean="0">
                <a:latin typeface="Arial Black" pitchFamily="34" charset="0"/>
              </a:rPr>
              <a:t>Nature of the soil</a:t>
            </a:r>
            <a:endParaRPr lang="en-IN" sz="1400" b="1" dirty="0">
              <a:latin typeface="Arial Black" pitchFamily="34" charset="0"/>
            </a:endParaRPr>
          </a:p>
        </p:txBody>
      </p:sp>
      <p:sp>
        <p:nvSpPr>
          <p:cNvPr id="29" name="Google Shape;852;p56"/>
          <p:cNvSpPr/>
          <p:nvPr/>
        </p:nvSpPr>
        <p:spPr>
          <a:xfrm rot="21403499">
            <a:off x="924034" y="2427120"/>
            <a:ext cx="753554" cy="514855"/>
          </a:xfrm>
          <a:custGeom>
            <a:avLst/>
            <a:gdLst/>
            <a:ahLst/>
            <a:cxnLst/>
            <a:rect l="l" t="t" r="r" b="b"/>
            <a:pathLst>
              <a:path w="217" h="217" extrusionOk="0">
                <a:moveTo>
                  <a:pt x="128" y="0"/>
                </a:moveTo>
                <a:cubicBezTo>
                  <a:pt x="114" y="74"/>
                  <a:pt x="74" y="114"/>
                  <a:pt x="0" y="128"/>
                </a:cubicBezTo>
                <a:cubicBezTo>
                  <a:pt x="41" y="144"/>
                  <a:pt x="73" y="176"/>
                  <a:pt x="89" y="217"/>
                </a:cubicBezTo>
                <a:cubicBezTo>
                  <a:pt x="103" y="143"/>
                  <a:pt x="143" y="102"/>
                  <a:pt x="217" y="89"/>
                </a:cubicBezTo>
                <a:cubicBezTo>
                  <a:pt x="177" y="73"/>
                  <a:pt x="144" y="40"/>
                  <a:pt x="128" y="0"/>
                </a:cubicBezTo>
                <a:close/>
              </a:path>
            </a:pathLst>
          </a:custGeom>
          <a:solidFill>
            <a:schemeClr val="accent4">
              <a:lumMod val="60000"/>
              <a:lumOff val="40000"/>
            </a:schemeClr>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31" name="Rectangle 30"/>
          <p:cNvSpPr/>
          <p:nvPr/>
        </p:nvSpPr>
        <p:spPr>
          <a:xfrm>
            <a:off x="3009212" y="5085184"/>
            <a:ext cx="4515116" cy="1138773"/>
          </a:xfrm>
          <a:prstGeom prst="rect">
            <a:avLst/>
          </a:prstGeom>
          <a:solidFill>
            <a:schemeClr val="bg2">
              <a:lumMod val="90000"/>
            </a:schemeClr>
          </a:solidFill>
        </p:spPr>
        <p:txBody>
          <a:bodyPr wrap="square">
            <a:spAutoFit/>
          </a:bodyPr>
          <a:lstStyle/>
          <a:p>
            <a:pPr marL="342900" indent="-342900">
              <a:buAutoNum type="arabicPeriod"/>
            </a:pPr>
            <a:r>
              <a:rPr lang="en-IN" sz="1700" b="1" dirty="0" smtClean="0">
                <a:solidFill>
                  <a:srgbClr val="002060"/>
                </a:solidFill>
                <a:latin typeface="Arial "/>
              </a:rPr>
              <a:t>Lateritic soil - Gravelly sand</a:t>
            </a:r>
          </a:p>
          <a:p>
            <a:pPr marL="342900" indent="-342900">
              <a:buAutoNum type="arabicPeriod"/>
            </a:pPr>
            <a:r>
              <a:rPr lang="en-IN" sz="1700" b="1" dirty="0" smtClean="0">
                <a:solidFill>
                  <a:srgbClr val="002060"/>
                </a:solidFill>
                <a:latin typeface="Arial "/>
              </a:rPr>
              <a:t>Human factors – cutting of slopes </a:t>
            </a:r>
          </a:p>
          <a:p>
            <a:pPr marL="342900" indent="-342900">
              <a:buAutoNum type="arabicPeriod"/>
            </a:pPr>
            <a:r>
              <a:rPr lang="en-IN" sz="1700" b="1" dirty="0" smtClean="0">
                <a:solidFill>
                  <a:srgbClr val="002060"/>
                </a:solidFill>
                <a:latin typeface="Arial "/>
              </a:rPr>
              <a:t>Heavy rainfall</a:t>
            </a:r>
          </a:p>
          <a:p>
            <a:pPr marL="342900" indent="-342900">
              <a:buAutoNum type="arabicPeriod"/>
            </a:pPr>
            <a:r>
              <a:rPr lang="en-IN" sz="1700" b="1" dirty="0" smtClean="0">
                <a:solidFill>
                  <a:srgbClr val="002060"/>
                </a:solidFill>
                <a:latin typeface="Arial "/>
              </a:rPr>
              <a:t>Deforestation </a:t>
            </a:r>
            <a:endParaRPr lang="en-IN" sz="1700" dirty="0">
              <a:latin typeface="Arial "/>
            </a:endParaRPr>
          </a:p>
        </p:txBody>
      </p:sp>
      <p:sp>
        <p:nvSpPr>
          <p:cNvPr id="2" name="Footer Placeholder 1"/>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90734492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fontScale="85000" lnSpcReduction="20000"/>
          </a:bodyPr>
          <a:lstStyle/>
          <a:p>
            <a:fld id="{F436ABC9-B253-445B-B937-1F4565D900C4}" type="slidenum">
              <a:rPr lang="en-IN" smtClean="0"/>
              <a:t>70</a:t>
            </a:fld>
            <a:endParaRPr lang="en-IN"/>
          </a:p>
        </p:txBody>
      </p:sp>
      <p:pic>
        <p:nvPicPr>
          <p:cNvPr id="22530" name="Picture 2" descr="C:\Users\TEMP\Downloads\IMG-20201020-WA00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915" y="1916832"/>
            <a:ext cx="3314393" cy="2366683"/>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descr="C:\Users\TEMP\Downloads\IMG-20250217-WA003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8264" y="1700808"/>
            <a:ext cx="1800200" cy="2473608"/>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descr="C:\Users\TEMP\Downloads\content.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7943" y="1772816"/>
            <a:ext cx="1762583" cy="249240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22090" y="4365104"/>
            <a:ext cx="2449710" cy="523220"/>
          </a:xfrm>
          <a:prstGeom prst="rect">
            <a:avLst/>
          </a:prstGeom>
        </p:spPr>
        <p:txBody>
          <a:bodyPr wrap="none">
            <a:spAutoFit/>
          </a:bodyPr>
          <a:lstStyle/>
          <a:p>
            <a:r>
              <a:rPr lang="en-IN" sz="1400" b="1" dirty="0" smtClean="0">
                <a:solidFill>
                  <a:srgbClr val="FF0000"/>
                </a:solidFill>
                <a:latin typeface="Arial Black" pitchFamily="34" charset="0"/>
              </a:rPr>
              <a:t>Published by Creative</a:t>
            </a:r>
          </a:p>
          <a:p>
            <a:r>
              <a:rPr lang="en-IN" sz="1400" b="1" dirty="0" smtClean="0">
                <a:solidFill>
                  <a:srgbClr val="FF0000"/>
                </a:solidFill>
                <a:latin typeface="Arial Black" pitchFamily="34" charset="0"/>
              </a:rPr>
              <a:t>Books, New Delhi 2021</a:t>
            </a:r>
            <a:endParaRPr lang="en-IN" sz="1400" dirty="0"/>
          </a:p>
        </p:txBody>
      </p:sp>
      <p:sp>
        <p:nvSpPr>
          <p:cNvPr id="7" name="Rectangle 6"/>
          <p:cNvSpPr/>
          <p:nvPr/>
        </p:nvSpPr>
        <p:spPr>
          <a:xfrm>
            <a:off x="2052732" y="548678"/>
            <a:ext cx="4767652" cy="584775"/>
          </a:xfrm>
          <a:prstGeom prst="rect">
            <a:avLst/>
          </a:prstGeom>
        </p:spPr>
        <p:txBody>
          <a:bodyPr wrap="none">
            <a:spAutoFit/>
          </a:bodyPr>
          <a:lstStyle/>
          <a:p>
            <a:r>
              <a:rPr lang="en-IN" sz="3200" b="1" dirty="0" smtClean="0">
                <a:solidFill>
                  <a:srgbClr val="0070C0"/>
                </a:solidFill>
                <a:latin typeface="Arial Black" pitchFamily="34" charset="0"/>
              </a:rPr>
              <a:t>My  Published books</a:t>
            </a:r>
            <a:endParaRPr lang="en-IN" sz="3200" dirty="0">
              <a:solidFill>
                <a:srgbClr val="0070C0"/>
              </a:solidFill>
            </a:endParaRPr>
          </a:p>
        </p:txBody>
      </p:sp>
      <p:sp>
        <p:nvSpPr>
          <p:cNvPr id="11" name="Rectangle 10"/>
          <p:cNvSpPr/>
          <p:nvPr/>
        </p:nvSpPr>
        <p:spPr>
          <a:xfrm>
            <a:off x="3797570" y="4293096"/>
            <a:ext cx="2635273" cy="523220"/>
          </a:xfrm>
          <a:prstGeom prst="rect">
            <a:avLst/>
          </a:prstGeom>
        </p:spPr>
        <p:txBody>
          <a:bodyPr wrap="none">
            <a:spAutoFit/>
          </a:bodyPr>
          <a:lstStyle/>
          <a:p>
            <a:r>
              <a:rPr lang="en-IN" sz="1400" b="1" dirty="0" smtClean="0">
                <a:solidFill>
                  <a:srgbClr val="FF0000"/>
                </a:solidFill>
                <a:latin typeface="Arial Black" pitchFamily="34" charset="0"/>
              </a:rPr>
              <a:t>Published by CRC Press, </a:t>
            </a:r>
          </a:p>
          <a:p>
            <a:r>
              <a:rPr lang="en-IN" sz="1400" b="1" dirty="0" smtClean="0">
                <a:solidFill>
                  <a:srgbClr val="FF0000"/>
                </a:solidFill>
                <a:latin typeface="Arial Black" pitchFamily="34" charset="0"/>
              </a:rPr>
              <a:t>UK  2022</a:t>
            </a:r>
            <a:endParaRPr lang="en-IN" sz="1400" dirty="0"/>
          </a:p>
        </p:txBody>
      </p:sp>
      <p:sp>
        <p:nvSpPr>
          <p:cNvPr id="12" name="Rectangle 11"/>
          <p:cNvSpPr/>
          <p:nvPr/>
        </p:nvSpPr>
        <p:spPr>
          <a:xfrm>
            <a:off x="6444208" y="4221088"/>
            <a:ext cx="2449710" cy="523220"/>
          </a:xfrm>
          <a:prstGeom prst="rect">
            <a:avLst/>
          </a:prstGeom>
        </p:spPr>
        <p:txBody>
          <a:bodyPr wrap="none">
            <a:spAutoFit/>
          </a:bodyPr>
          <a:lstStyle/>
          <a:p>
            <a:r>
              <a:rPr lang="en-IN" sz="1400" b="1" dirty="0" smtClean="0">
                <a:solidFill>
                  <a:srgbClr val="FF0000"/>
                </a:solidFill>
                <a:latin typeface="Arial Black" pitchFamily="34" charset="0"/>
              </a:rPr>
              <a:t>Published by Creative</a:t>
            </a:r>
          </a:p>
          <a:p>
            <a:r>
              <a:rPr lang="en-IN" sz="1400" b="1" dirty="0" smtClean="0">
                <a:solidFill>
                  <a:srgbClr val="FF0000"/>
                </a:solidFill>
                <a:latin typeface="Arial Black" pitchFamily="34" charset="0"/>
              </a:rPr>
              <a:t>Books, New Delhi 2024</a:t>
            </a:r>
            <a:endParaRPr lang="en-IN" sz="1400" dirty="0"/>
          </a:p>
        </p:txBody>
      </p:sp>
      <p:sp>
        <p:nvSpPr>
          <p:cNvPr id="8" name="Rectangle 7"/>
          <p:cNvSpPr/>
          <p:nvPr/>
        </p:nvSpPr>
        <p:spPr>
          <a:xfrm>
            <a:off x="2056358" y="1573342"/>
            <a:ext cx="5958263" cy="338554"/>
          </a:xfrm>
          <a:prstGeom prst="rect">
            <a:avLst/>
          </a:prstGeom>
        </p:spPr>
        <p:txBody>
          <a:bodyPr wrap="square">
            <a:spAutoFit/>
          </a:bodyPr>
          <a:lstStyle/>
          <a:p>
            <a:r>
              <a:rPr lang="en-IN" sz="1600" b="1" dirty="0" smtClean="0">
                <a:solidFill>
                  <a:srgbClr val="0070C0"/>
                </a:solidFill>
                <a:latin typeface="Arial Black" pitchFamily="34" charset="0"/>
              </a:rPr>
              <a:t>As Co-author:</a:t>
            </a:r>
            <a:endParaRPr lang="en-IN" sz="1600" dirty="0">
              <a:solidFill>
                <a:srgbClr val="0070C0"/>
              </a:solidFill>
            </a:endParaRPr>
          </a:p>
        </p:txBody>
      </p:sp>
      <p:sp>
        <p:nvSpPr>
          <p:cNvPr id="9" name="Rectangle 8"/>
          <p:cNvSpPr/>
          <p:nvPr/>
        </p:nvSpPr>
        <p:spPr>
          <a:xfrm>
            <a:off x="3362569" y="4941168"/>
            <a:ext cx="1425455" cy="369332"/>
          </a:xfrm>
          <a:prstGeom prst="rect">
            <a:avLst/>
          </a:prstGeom>
        </p:spPr>
        <p:txBody>
          <a:bodyPr wrap="none">
            <a:spAutoFit/>
          </a:bodyPr>
          <a:lstStyle/>
          <a:p>
            <a:r>
              <a:rPr lang="en-IN" b="1" dirty="0" smtClean="0">
                <a:solidFill>
                  <a:srgbClr val="0070C0"/>
                </a:solidFill>
                <a:latin typeface="Arial Black" pitchFamily="34" charset="0"/>
              </a:rPr>
              <a:t>As Editor:</a:t>
            </a:r>
            <a:endParaRPr lang="en-IN" dirty="0">
              <a:solidFill>
                <a:srgbClr val="0070C0"/>
              </a:solidFill>
            </a:endParaRPr>
          </a:p>
        </p:txBody>
      </p:sp>
      <p:sp>
        <p:nvSpPr>
          <p:cNvPr id="10" name="Rectangle 9"/>
          <p:cNvSpPr/>
          <p:nvPr/>
        </p:nvSpPr>
        <p:spPr>
          <a:xfrm>
            <a:off x="129323" y="5229200"/>
            <a:ext cx="8764595" cy="1815882"/>
          </a:xfrm>
          <a:prstGeom prst="rect">
            <a:avLst/>
          </a:prstGeom>
        </p:spPr>
        <p:txBody>
          <a:bodyPr wrap="square">
            <a:spAutoFit/>
          </a:bodyPr>
          <a:lstStyle/>
          <a:p>
            <a:pPr algn="just"/>
            <a:r>
              <a:rPr lang="en-IN" sz="1400" b="1" dirty="0" smtClean="0">
                <a:solidFill>
                  <a:srgbClr val="FF0000"/>
                </a:solidFill>
                <a:latin typeface="Arial Black" pitchFamily="34" charset="0"/>
              </a:rPr>
              <a:t>Excel Publishers, New Delhi: </a:t>
            </a:r>
          </a:p>
          <a:p>
            <a:pPr marL="342900" indent="-342900" algn="just">
              <a:buAutoNum type="arabicPeriod"/>
            </a:pPr>
            <a:r>
              <a:rPr lang="en-IN" sz="1400" b="1" dirty="0" smtClean="0">
                <a:solidFill>
                  <a:srgbClr val="0070C0"/>
                </a:solidFill>
                <a:latin typeface="Arial Black" pitchFamily="34" charset="0"/>
              </a:rPr>
              <a:t>Proceedings of International Conference Concrete Technology, Materials &amp; Construction Practices 2016, Goa</a:t>
            </a:r>
          </a:p>
          <a:p>
            <a:pPr marL="342900" indent="-342900" algn="just">
              <a:buAutoNum type="arabicPeriod"/>
            </a:pPr>
            <a:r>
              <a:rPr lang="en-IN" sz="1400" b="1" dirty="0" smtClean="0">
                <a:solidFill>
                  <a:srgbClr val="0070C0"/>
                </a:solidFill>
                <a:latin typeface="Arial Black" pitchFamily="34" charset="0"/>
              </a:rPr>
              <a:t>Proceedings of National Conference on Laterites &amp; Lateritic Soils, Goa 2018</a:t>
            </a:r>
          </a:p>
          <a:p>
            <a:pPr algn="just"/>
            <a:r>
              <a:rPr lang="en-IN" sz="1400" b="1" dirty="0" smtClean="0">
                <a:solidFill>
                  <a:srgbClr val="FF0000"/>
                </a:solidFill>
                <a:latin typeface="Arial Black" pitchFamily="34" charset="0"/>
              </a:rPr>
              <a:t>Springer Publishers, Netherlands: </a:t>
            </a:r>
          </a:p>
          <a:p>
            <a:pPr algn="just"/>
            <a:r>
              <a:rPr lang="en-IN" sz="1400" b="1" dirty="0" smtClean="0">
                <a:solidFill>
                  <a:srgbClr val="0070C0"/>
                </a:solidFill>
                <a:latin typeface="Arial Black" pitchFamily="34" charset="0"/>
              </a:rPr>
              <a:t>1. </a:t>
            </a:r>
            <a:r>
              <a:rPr lang="en-IN" sz="1400" b="1" dirty="0">
                <a:solidFill>
                  <a:srgbClr val="0070C0"/>
                </a:solidFill>
                <a:latin typeface="Arial Black" pitchFamily="34" charset="0"/>
              </a:rPr>
              <a:t>Proceedings of </a:t>
            </a:r>
            <a:r>
              <a:rPr lang="en-IN" sz="1400" b="1" dirty="0" smtClean="0">
                <a:solidFill>
                  <a:srgbClr val="0070C0"/>
                </a:solidFill>
                <a:latin typeface="Arial Black" pitchFamily="34" charset="0"/>
              </a:rPr>
              <a:t>13</a:t>
            </a:r>
            <a:r>
              <a:rPr lang="en-IN" sz="1400" b="1" baseline="30000" dirty="0" smtClean="0">
                <a:solidFill>
                  <a:srgbClr val="0070C0"/>
                </a:solidFill>
                <a:latin typeface="Arial Black" pitchFamily="34" charset="0"/>
              </a:rPr>
              <a:t>th</a:t>
            </a:r>
            <a:r>
              <a:rPr lang="en-IN" sz="1400" b="1" dirty="0" smtClean="0">
                <a:solidFill>
                  <a:srgbClr val="0070C0"/>
                </a:solidFill>
                <a:latin typeface="Arial Black" pitchFamily="34" charset="0"/>
              </a:rPr>
              <a:t> Deep Foundations of India Conference, Goa 2024 Vol.  1 &amp; 2 </a:t>
            </a:r>
            <a:r>
              <a:rPr lang="en-IN" sz="1400" b="1" dirty="0" smtClean="0">
                <a:solidFill>
                  <a:srgbClr val="FF0000"/>
                </a:solidFill>
                <a:latin typeface="Arial Black" pitchFamily="34" charset="0"/>
              </a:rPr>
              <a:t>(In press)</a:t>
            </a:r>
            <a:endParaRPr lang="en-IN" sz="1400" b="1" dirty="0">
              <a:solidFill>
                <a:srgbClr val="FF0000"/>
              </a:solidFill>
              <a:latin typeface="Arial Black" pitchFamily="34" charset="0"/>
            </a:endParaRPr>
          </a:p>
          <a:p>
            <a:pPr algn="just"/>
            <a:endParaRPr lang="en-IN" sz="1400" dirty="0">
              <a:solidFill>
                <a:srgbClr val="0070C0"/>
              </a:solidFill>
            </a:endParaRPr>
          </a:p>
        </p:txBody>
      </p:sp>
      <p:sp>
        <p:nvSpPr>
          <p:cNvPr id="2" name="Footer Placeholder 1"/>
          <p:cNvSpPr>
            <a:spLocks noGrp="1"/>
          </p:cNvSpPr>
          <p:nvPr>
            <p:ph type="ftr" sz="quarter" idx="11"/>
          </p:nvPr>
        </p:nvSpPr>
        <p:spPr/>
        <p:txBody>
          <a:bodyPr/>
          <a:lstStyle/>
          <a:p>
            <a:r>
              <a:rPr lang="en-IN" smtClean="0"/>
              <a:t>IGS GOA SYMPOSIUM ON LANDSLIDES MAY 2026</a:t>
            </a:r>
            <a:endParaRPr lang="en-IN"/>
          </a:p>
        </p:txBody>
      </p:sp>
    </p:spTree>
    <p:extLst>
      <p:ext uri="{BB962C8B-B14F-4D97-AF65-F5344CB8AC3E}">
        <p14:creationId xmlns:p14="http://schemas.microsoft.com/office/powerpoint/2010/main" val="30773582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IN" sz="3200" b="1" dirty="0" smtClean="0">
                <a:solidFill>
                  <a:srgbClr val="FF0000"/>
                </a:solidFill>
                <a:latin typeface="Arial Black" pitchFamily="34" charset="0"/>
              </a:rPr>
              <a:t>Landslides</a:t>
            </a:r>
            <a:r>
              <a:rPr lang="en-IN" sz="3200" b="1" dirty="0" smtClean="0">
                <a:solidFill>
                  <a:srgbClr val="002060"/>
                </a:solidFill>
                <a:latin typeface="Arial Black" pitchFamily="34" charset="0"/>
              </a:rPr>
              <a:t> -  Hazard zones in India</a:t>
            </a:r>
            <a:endParaRPr lang="en-IN" sz="3200" b="1" dirty="0">
              <a:solidFill>
                <a:srgbClr val="002060"/>
              </a:solidFill>
              <a:latin typeface="Arial Black" pitchFamily="34" charset="0"/>
            </a:endParaRPr>
          </a:p>
        </p:txBody>
      </p:sp>
      <p:sp>
        <p:nvSpPr>
          <p:cNvPr id="2" name="Slide Number Placeholder 1"/>
          <p:cNvSpPr>
            <a:spLocks noGrp="1"/>
          </p:cNvSpPr>
          <p:nvPr>
            <p:ph type="sldNum" sz="quarter" idx="12"/>
          </p:nvPr>
        </p:nvSpPr>
        <p:spPr/>
        <p:txBody>
          <a:bodyPr>
            <a:normAutofit fontScale="85000" lnSpcReduction="20000"/>
          </a:bodyPr>
          <a:lstStyle/>
          <a:p>
            <a:fld id="{F436ABC9-B253-445B-B937-1F4565D900C4}" type="slidenum">
              <a:rPr lang="en-IN" smtClean="0"/>
              <a:t>8</a:t>
            </a:fld>
            <a:endParaRPr lang="en-IN"/>
          </a:p>
        </p:txBody>
      </p:sp>
      <p:sp>
        <p:nvSpPr>
          <p:cNvPr id="4" name="Rectangle 3"/>
          <p:cNvSpPr/>
          <p:nvPr/>
        </p:nvSpPr>
        <p:spPr>
          <a:xfrm>
            <a:off x="5364088" y="1628800"/>
            <a:ext cx="3528392" cy="4616648"/>
          </a:xfrm>
          <a:prstGeom prst="rect">
            <a:avLst/>
          </a:prstGeom>
          <a:solidFill>
            <a:schemeClr val="accent1">
              <a:lumMod val="40000"/>
              <a:lumOff val="60000"/>
            </a:schemeClr>
          </a:solidFill>
        </p:spPr>
        <p:txBody>
          <a:bodyPr wrap="square">
            <a:spAutoFit/>
          </a:bodyPr>
          <a:lstStyle/>
          <a:p>
            <a:pPr algn="just"/>
            <a:r>
              <a:rPr lang="en-IN" sz="1400" b="1" dirty="0">
                <a:latin typeface="Arial" pitchFamily="34" charset="0"/>
                <a:cs typeface="Arial" pitchFamily="34" charset="0"/>
              </a:rPr>
              <a:t>Landslide Hazard Zonation map of India:</a:t>
            </a:r>
          </a:p>
          <a:p>
            <a:pPr algn="just"/>
            <a:endParaRPr lang="en-IN" sz="1400" b="1" dirty="0">
              <a:latin typeface="Arial" pitchFamily="34" charset="0"/>
              <a:cs typeface="Arial" pitchFamily="34" charset="0"/>
            </a:endParaRPr>
          </a:p>
          <a:p>
            <a:pPr marL="285750" indent="-285750" algn="just">
              <a:buFont typeface="Wingdings" pitchFamily="2" charset="2"/>
              <a:buChar char="q"/>
            </a:pPr>
            <a:r>
              <a:rPr lang="en-IN" sz="1400" b="1" dirty="0">
                <a:solidFill>
                  <a:srgbClr val="0070C0"/>
                </a:solidFill>
                <a:latin typeface="Arial" pitchFamily="34" charset="0"/>
                <a:cs typeface="Arial" pitchFamily="34" charset="0"/>
              </a:rPr>
              <a:t>The Western Himalayas </a:t>
            </a:r>
            <a:r>
              <a:rPr lang="en-IN" sz="1400" b="1" dirty="0" smtClean="0">
                <a:latin typeface="Arial" pitchFamily="34" charset="0"/>
                <a:cs typeface="Arial" pitchFamily="34" charset="0"/>
              </a:rPr>
              <a:t>( </a:t>
            </a:r>
            <a:r>
              <a:rPr lang="en-IN" sz="1400" b="1" dirty="0">
                <a:latin typeface="Arial" pitchFamily="34" charset="0"/>
                <a:cs typeface="Arial" pitchFamily="34" charset="0"/>
              </a:rPr>
              <a:t>Uttar Pradesh, Uttaranchal, Himachal Pradesh </a:t>
            </a:r>
            <a:r>
              <a:rPr lang="en-IN" sz="1400" b="1" dirty="0" smtClean="0">
                <a:latin typeface="Arial" pitchFamily="34" charset="0"/>
                <a:cs typeface="Arial" pitchFamily="34" charset="0"/>
              </a:rPr>
              <a:t>and Jammu </a:t>
            </a:r>
            <a:r>
              <a:rPr lang="en-IN" sz="1400" b="1" dirty="0">
                <a:latin typeface="Arial" pitchFamily="34" charset="0"/>
                <a:cs typeface="Arial" pitchFamily="34" charset="0"/>
              </a:rPr>
              <a:t>&amp; Kashmir</a:t>
            </a:r>
            <a:r>
              <a:rPr lang="en-IN" sz="1400" b="1" dirty="0" smtClean="0">
                <a:latin typeface="Arial" pitchFamily="34" charset="0"/>
                <a:cs typeface="Arial" pitchFamily="34" charset="0"/>
              </a:rPr>
              <a:t>)</a:t>
            </a:r>
          </a:p>
          <a:p>
            <a:pPr algn="just"/>
            <a:endParaRPr lang="en-IN" sz="1400" b="1" dirty="0">
              <a:latin typeface="Arial" pitchFamily="34" charset="0"/>
              <a:cs typeface="Arial" pitchFamily="34" charset="0"/>
            </a:endParaRPr>
          </a:p>
          <a:p>
            <a:pPr marL="285750" indent="-285750" algn="just">
              <a:buFont typeface="Wingdings" pitchFamily="2" charset="2"/>
              <a:buChar char="q"/>
            </a:pPr>
            <a:r>
              <a:rPr lang="en-IN" sz="1400" b="1" dirty="0">
                <a:solidFill>
                  <a:srgbClr val="0070C0"/>
                </a:solidFill>
                <a:latin typeface="Arial" pitchFamily="34" charset="0"/>
                <a:cs typeface="Arial" pitchFamily="34" charset="0"/>
              </a:rPr>
              <a:t>The Eastern &amp; North-eastern Himalayas </a:t>
            </a:r>
            <a:r>
              <a:rPr lang="en-IN" sz="1400" b="1" dirty="0" smtClean="0">
                <a:latin typeface="Arial" pitchFamily="34" charset="0"/>
                <a:cs typeface="Arial" pitchFamily="34" charset="0"/>
              </a:rPr>
              <a:t>(West </a:t>
            </a:r>
            <a:r>
              <a:rPr lang="en-IN" sz="1400" b="1" dirty="0">
                <a:latin typeface="Arial" pitchFamily="34" charset="0"/>
                <a:cs typeface="Arial" pitchFamily="34" charset="0"/>
              </a:rPr>
              <a:t>Bengal, Sikkim and </a:t>
            </a:r>
            <a:r>
              <a:rPr lang="en-IN" sz="1400" b="1" dirty="0" smtClean="0">
                <a:latin typeface="Arial" pitchFamily="34" charset="0"/>
                <a:cs typeface="Arial" pitchFamily="34" charset="0"/>
              </a:rPr>
              <a:t>Arunachal Pradesh)</a:t>
            </a:r>
          </a:p>
          <a:p>
            <a:pPr algn="just"/>
            <a:endParaRPr lang="en-IN" sz="1400" b="1" dirty="0">
              <a:latin typeface="Arial" pitchFamily="34" charset="0"/>
              <a:cs typeface="Arial" pitchFamily="34" charset="0"/>
            </a:endParaRPr>
          </a:p>
          <a:p>
            <a:pPr marL="285750" indent="-285750" algn="just">
              <a:buFont typeface="Wingdings" pitchFamily="2" charset="2"/>
              <a:buChar char="q"/>
            </a:pPr>
            <a:r>
              <a:rPr lang="en-IN" sz="1400" b="1" dirty="0">
                <a:solidFill>
                  <a:srgbClr val="0070C0"/>
                </a:solidFill>
                <a:latin typeface="Arial" pitchFamily="34" charset="0"/>
                <a:cs typeface="Arial" pitchFamily="34" charset="0"/>
              </a:rPr>
              <a:t>The Naga-</a:t>
            </a:r>
            <a:r>
              <a:rPr lang="en-IN" sz="1400" b="1" dirty="0" err="1">
                <a:solidFill>
                  <a:srgbClr val="0070C0"/>
                </a:solidFill>
                <a:latin typeface="Arial" pitchFamily="34" charset="0"/>
                <a:cs typeface="Arial" pitchFamily="34" charset="0"/>
              </a:rPr>
              <a:t>Arakkan</a:t>
            </a:r>
            <a:r>
              <a:rPr lang="en-IN" sz="1400" b="1" dirty="0">
                <a:solidFill>
                  <a:srgbClr val="0070C0"/>
                </a:solidFill>
                <a:latin typeface="Arial" pitchFamily="34" charset="0"/>
                <a:cs typeface="Arial" pitchFamily="34" charset="0"/>
              </a:rPr>
              <a:t> Mountain belt </a:t>
            </a:r>
            <a:r>
              <a:rPr lang="en-IN" sz="1400" b="1" dirty="0" smtClean="0">
                <a:latin typeface="Arial" pitchFamily="34" charset="0"/>
                <a:cs typeface="Arial" pitchFamily="34" charset="0"/>
              </a:rPr>
              <a:t>(Nagaland</a:t>
            </a:r>
            <a:r>
              <a:rPr lang="en-IN" sz="1400" b="1" dirty="0">
                <a:latin typeface="Arial" pitchFamily="34" charset="0"/>
                <a:cs typeface="Arial" pitchFamily="34" charset="0"/>
              </a:rPr>
              <a:t>, Manipur, Mizoram and Tripura</a:t>
            </a:r>
            <a:r>
              <a:rPr lang="en-IN" sz="1400" b="1" dirty="0" smtClean="0">
                <a:latin typeface="Arial" pitchFamily="34" charset="0"/>
                <a:cs typeface="Arial" pitchFamily="34" charset="0"/>
              </a:rPr>
              <a:t>)</a:t>
            </a:r>
          </a:p>
          <a:p>
            <a:pPr algn="just"/>
            <a:endParaRPr lang="en-IN" sz="1400" b="1" dirty="0">
              <a:latin typeface="Arial" pitchFamily="34" charset="0"/>
              <a:cs typeface="Arial" pitchFamily="34" charset="0"/>
            </a:endParaRPr>
          </a:p>
          <a:p>
            <a:pPr marL="285750" indent="-285750" algn="just">
              <a:buFont typeface="Wingdings" pitchFamily="2" charset="2"/>
              <a:buChar char="q"/>
            </a:pPr>
            <a:r>
              <a:rPr lang="en-IN" sz="1400" b="1" dirty="0">
                <a:solidFill>
                  <a:srgbClr val="0070C0"/>
                </a:solidFill>
                <a:latin typeface="Arial" pitchFamily="34" charset="0"/>
                <a:cs typeface="Arial" pitchFamily="34" charset="0"/>
              </a:rPr>
              <a:t>The Western Ghats </a:t>
            </a:r>
            <a:r>
              <a:rPr lang="en-IN" sz="1400" b="1" dirty="0" smtClean="0">
                <a:solidFill>
                  <a:srgbClr val="0070C0"/>
                </a:solidFill>
                <a:latin typeface="Arial" pitchFamily="34" charset="0"/>
                <a:cs typeface="Arial" pitchFamily="34" charset="0"/>
              </a:rPr>
              <a:t>region &amp; </a:t>
            </a:r>
            <a:r>
              <a:rPr lang="en-IN" sz="1400" b="1" dirty="0" err="1" smtClean="0">
                <a:solidFill>
                  <a:srgbClr val="0070C0"/>
                </a:solidFill>
                <a:latin typeface="Arial" pitchFamily="34" charset="0"/>
                <a:cs typeface="Arial" pitchFamily="34" charset="0"/>
              </a:rPr>
              <a:t>Nilgiris</a:t>
            </a:r>
            <a:r>
              <a:rPr lang="en-IN" sz="1400" b="1" dirty="0" smtClean="0">
                <a:latin typeface="Arial" pitchFamily="34" charset="0"/>
                <a:cs typeface="Arial" pitchFamily="34" charset="0"/>
              </a:rPr>
              <a:t> (Maharashtra</a:t>
            </a:r>
            <a:r>
              <a:rPr lang="en-IN" sz="1400" b="1" dirty="0">
                <a:latin typeface="Arial" pitchFamily="34" charset="0"/>
                <a:cs typeface="Arial" pitchFamily="34" charset="0"/>
              </a:rPr>
              <a:t>, Goa, Karnataka, </a:t>
            </a:r>
            <a:r>
              <a:rPr lang="en-IN" sz="1400" b="1" dirty="0" smtClean="0">
                <a:latin typeface="Arial" pitchFamily="34" charset="0"/>
                <a:cs typeface="Arial" pitchFamily="34" charset="0"/>
              </a:rPr>
              <a:t>Kerala &amp; </a:t>
            </a:r>
            <a:r>
              <a:rPr lang="en-IN" sz="1400" b="1" dirty="0">
                <a:latin typeface="Arial" pitchFamily="34" charset="0"/>
                <a:cs typeface="Arial" pitchFamily="34" charset="0"/>
              </a:rPr>
              <a:t>Tamil Nadu</a:t>
            </a:r>
            <a:r>
              <a:rPr lang="en-IN" sz="1400" b="1" dirty="0" smtClean="0">
                <a:latin typeface="Arial" pitchFamily="34" charset="0"/>
                <a:cs typeface="Arial" pitchFamily="34" charset="0"/>
              </a:rPr>
              <a:t>)</a:t>
            </a:r>
          </a:p>
          <a:p>
            <a:pPr algn="just"/>
            <a:endParaRPr lang="en-IN" sz="1400" b="1" dirty="0">
              <a:latin typeface="Arial" pitchFamily="34" charset="0"/>
              <a:cs typeface="Arial" pitchFamily="34" charset="0"/>
            </a:endParaRPr>
          </a:p>
          <a:p>
            <a:pPr marL="285750" indent="-285750" algn="just">
              <a:buFont typeface="Wingdings" pitchFamily="2" charset="2"/>
              <a:buChar char="q"/>
            </a:pPr>
            <a:r>
              <a:rPr lang="en-IN" sz="1400" b="1" dirty="0" smtClean="0">
                <a:solidFill>
                  <a:srgbClr val="0070C0"/>
                </a:solidFill>
                <a:latin typeface="Arial" pitchFamily="34" charset="0"/>
                <a:cs typeface="Arial" pitchFamily="34" charset="0"/>
              </a:rPr>
              <a:t>Meghalaya Plateau comprising the </a:t>
            </a:r>
            <a:r>
              <a:rPr lang="en-IN" sz="1400" b="1" dirty="0">
                <a:solidFill>
                  <a:srgbClr val="0070C0"/>
                </a:solidFill>
                <a:latin typeface="Arial" pitchFamily="34" charset="0"/>
                <a:cs typeface="Arial" pitchFamily="34" charset="0"/>
              </a:rPr>
              <a:t>Peninsular India</a:t>
            </a:r>
            <a:r>
              <a:rPr lang="en-IN" sz="1400" b="1" dirty="0">
                <a:latin typeface="Arial" pitchFamily="34" charset="0"/>
                <a:cs typeface="Arial" pitchFamily="34" charset="0"/>
              </a:rPr>
              <a:t> </a:t>
            </a:r>
            <a:r>
              <a:rPr lang="en-IN" sz="1400" b="1" dirty="0" smtClean="0">
                <a:latin typeface="Arial" pitchFamily="34" charset="0"/>
                <a:cs typeface="Arial" pitchFamily="34" charset="0"/>
              </a:rPr>
              <a:t>(North-east India).</a:t>
            </a:r>
            <a:endParaRPr lang="en-IN" sz="1400" b="1" dirty="0">
              <a:latin typeface="Arial" pitchFamily="34" charset="0"/>
              <a:cs typeface="Arial" pitchFamily="34" charset="0"/>
            </a:endParaRPr>
          </a:p>
        </p:txBody>
      </p:sp>
      <p:sp>
        <p:nvSpPr>
          <p:cNvPr id="5" name="AutoShape 2" descr="Landslides hazard zones of India (Source, BMTP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AutoShape 4" descr="https://www.researchgate.net/profile/S-Bhan/publication/292251177/figure/fig6/AS:667866034626570@1536243079795/Landslides-hazard-zones-of-India-Source-BMTPC.png"/>
          <p:cNvSpPr>
            <a:spLocks noChangeAspect="1" noChangeArrowheads="1"/>
          </p:cNvSpPr>
          <p:nvPr/>
        </p:nvSpPr>
        <p:spPr bwMode="auto">
          <a:xfrm>
            <a:off x="155575" y="-2811463"/>
            <a:ext cx="5829300" cy="58578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083" name="Picture 11" descr="https://bmtpc.org/DataFiles/CMS/image/area%20of%20work/Vulneralibility%20of%20Ind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836" y="1628800"/>
            <a:ext cx="4392487" cy="4739680"/>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1"/>
          </p:nvPr>
        </p:nvSpPr>
        <p:spPr>
          <a:xfrm>
            <a:off x="3399389" y="6448251"/>
            <a:ext cx="5421083" cy="365125"/>
          </a:xfrm>
        </p:spPr>
        <p:txBody>
          <a:bodyPr/>
          <a:lstStyle/>
          <a:p>
            <a:r>
              <a:rPr lang="en-IN" smtClean="0"/>
              <a:t>IGS GOA SYMPOSIUM ON LANDSLIDES MAY 2026</a:t>
            </a:r>
            <a:endParaRPr lang="en-IN"/>
          </a:p>
        </p:txBody>
      </p:sp>
    </p:spTree>
    <p:extLst>
      <p:ext uri="{BB962C8B-B14F-4D97-AF65-F5344CB8AC3E}">
        <p14:creationId xmlns:p14="http://schemas.microsoft.com/office/powerpoint/2010/main" val="12764165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normAutofit fontScale="85000" lnSpcReduction="20000"/>
          </a:bodyPr>
          <a:lstStyle/>
          <a:p>
            <a:fld id="{F436ABC9-B253-445B-B937-1F4565D900C4}" type="slidenum">
              <a:rPr lang="en-IN" smtClean="0"/>
              <a:t>9</a:t>
            </a:fld>
            <a:endParaRPr lang="en-IN"/>
          </a:p>
        </p:txBody>
      </p:sp>
      <p:sp>
        <p:nvSpPr>
          <p:cNvPr id="3" name="Rectangle 2"/>
          <p:cNvSpPr/>
          <p:nvPr/>
        </p:nvSpPr>
        <p:spPr>
          <a:xfrm>
            <a:off x="395536" y="566418"/>
            <a:ext cx="6354047" cy="584775"/>
          </a:xfrm>
          <a:prstGeom prst="rect">
            <a:avLst/>
          </a:prstGeom>
        </p:spPr>
        <p:txBody>
          <a:bodyPr wrap="none">
            <a:spAutoFit/>
          </a:bodyPr>
          <a:lstStyle/>
          <a:p>
            <a:r>
              <a:rPr lang="en-IN" sz="3200" b="1" dirty="0">
                <a:solidFill>
                  <a:srgbClr val="FF0000"/>
                </a:solidFill>
                <a:latin typeface="Arial Black" pitchFamily="34" charset="0"/>
              </a:rPr>
              <a:t>Landslides</a:t>
            </a:r>
            <a:r>
              <a:rPr lang="en-IN" sz="3200" b="1" dirty="0">
                <a:solidFill>
                  <a:srgbClr val="002060"/>
                </a:solidFill>
                <a:latin typeface="Arial Black" pitchFamily="34" charset="0"/>
              </a:rPr>
              <a:t> </a:t>
            </a:r>
            <a:r>
              <a:rPr lang="en-IN" sz="3200" b="1" dirty="0" smtClean="0">
                <a:solidFill>
                  <a:srgbClr val="002060"/>
                </a:solidFill>
                <a:latin typeface="Arial Black" pitchFamily="34" charset="0"/>
              </a:rPr>
              <a:t> -  Classification</a:t>
            </a:r>
            <a:endParaRPr lang="en-IN" sz="3200" dirty="0"/>
          </a:p>
        </p:txBody>
      </p:sp>
      <p:pic>
        <p:nvPicPr>
          <p:cNvPr id="6" name="Picture 9" descr="Landslides | Current Affairs | Vision IA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617121"/>
            <a:ext cx="4488434" cy="4821744"/>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image 17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647893"/>
            <a:ext cx="3905250" cy="4972050"/>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a:xfrm>
            <a:off x="3471397" y="6520259"/>
            <a:ext cx="5421083" cy="365125"/>
          </a:xfrm>
        </p:spPr>
        <p:txBody>
          <a:bodyPr/>
          <a:lstStyle/>
          <a:p>
            <a:r>
              <a:rPr lang="en-IN" smtClean="0"/>
              <a:t>IGS GOA SYMPOSIUM ON LANDSLIDES MAY 2026</a:t>
            </a:r>
            <a:endParaRPr lang="en-IN"/>
          </a:p>
        </p:txBody>
      </p:sp>
    </p:spTree>
    <p:extLst>
      <p:ext uri="{BB962C8B-B14F-4D97-AF65-F5344CB8AC3E}">
        <p14:creationId xmlns:p14="http://schemas.microsoft.com/office/powerpoint/2010/main" val="3579586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4870</TotalTime>
  <Words>3657</Words>
  <Application>Microsoft Office PowerPoint</Application>
  <PresentationFormat>On-screen Show (4:3)</PresentationFormat>
  <Paragraphs>545</Paragraphs>
  <Slides>70</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70</vt:i4>
      </vt:variant>
    </vt:vector>
  </HeadingPairs>
  <TitlesOfParts>
    <vt:vector size="72" baseType="lpstr">
      <vt:lpstr>Median</vt:lpstr>
      <vt:lpstr>Bitmap Image</vt:lpstr>
      <vt:lpstr>APPLICATIONS OF AI IN LANDSLIDES AND SLOPE STABILITY</vt:lpstr>
      <vt:lpstr>Introduction </vt:lpstr>
      <vt:lpstr> Landslides - Types  </vt:lpstr>
      <vt:lpstr>Landslides - Types </vt:lpstr>
      <vt:lpstr>Landslides    - Classification &amp; causes</vt:lpstr>
      <vt:lpstr> Landslides    - Causes </vt:lpstr>
      <vt:lpstr>Landslides - Causes </vt:lpstr>
      <vt:lpstr>Landslides -  Hazard zones in India</vt:lpstr>
      <vt:lpstr>PowerPoint Presentation</vt:lpstr>
      <vt:lpstr>Landslides in India</vt:lpstr>
      <vt:lpstr>Malin landslide – Pune, Maharashtra</vt:lpstr>
      <vt:lpstr>PowerPoint Presentation</vt:lpstr>
      <vt:lpstr>Landslide – Rudraprayag</vt:lpstr>
      <vt:lpstr>Landslides in recent past</vt:lpstr>
      <vt:lpstr>Landslides in recent past</vt:lpstr>
      <vt:lpstr>Landslides in recent past in Goa</vt:lpstr>
      <vt:lpstr>Landslides in recent past in Goa</vt:lpstr>
      <vt:lpstr>Some major recent landslides - Manipur</vt:lpstr>
      <vt:lpstr>Some major recent landslides – Wayanad, Kerala</vt:lpstr>
      <vt:lpstr>Some major recent landslides – Wayanad, Kerala</vt:lpstr>
      <vt:lpstr>Some major recent landslides – Wayanad, Kerala</vt:lpstr>
      <vt:lpstr>Some major recent landslides – Shirur, Karnataka</vt:lpstr>
      <vt:lpstr>Some major recent landslides – Raigad, Maharashtra</vt:lpstr>
      <vt:lpstr>Some major recent landslides – Sulewasi, Indonesia</vt:lpstr>
      <vt:lpstr>Some major recent landslides – Goa</vt:lpstr>
      <vt:lpstr>Some major recent landslides – Goa</vt:lpstr>
      <vt:lpstr>Mapping of recent landslides – Goa</vt:lpstr>
      <vt:lpstr>Lessons learnt from recent landslides</vt:lpstr>
      <vt:lpstr>Landslide hazard mitigation </vt:lpstr>
      <vt:lpstr>Soil-Water Characteristic Curves (SWCC)</vt:lpstr>
      <vt:lpstr>Soil-Water Characteristic Curves (SWCC)</vt:lpstr>
      <vt:lpstr>Analysis of Malin (Pune) landslide</vt:lpstr>
      <vt:lpstr>Critical Rainfall Threshold (CRT)</vt:lpstr>
      <vt:lpstr>Critical Rainfall Threshold (CRT)</vt:lpstr>
      <vt:lpstr>Artificial Intelligence (AI)</vt:lpstr>
      <vt:lpstr>Machine Learning (ML) Models</vt:lpstr>
      <vt:lpstr>Deep Learning (DL) Models</vt:lpstr>
      <vt:lpstr>Popular AI tools</vt:lpstr>
      <vt:lpstr>Mapping landslides in South Korea</vt:lpstr>
      <vt:lpstr>Mapping landslides in Vietnam</vt:lpstr>
      <vt:lpstr>Mapping of Landslides in Goa</vt:lpstr>
      <vt:lpstr>Satelite, Airborne and Ground-based remote sensing techniques </vt:lpstr>
      <vt:lpstr>NASA – Global Precipitation Mission (GPM) &amp; Tropical Rainfall Measuring Mission (TRMM)</vt:lpstr>
      <vt:lpstr>Landslide monitoring set-up</vt:lpstr>
      <vt:lpstr>Field measurements of ground movements</vt:lpstr>
      <vt:lpstr>Field measurements of ground movements</vt:lpstr>
      <vt:lpstr>Automatic Weather Stations (AWS)</vt:lpstr>
      <vt:lpstr>Parameters affecting landslides</vt:lpstr>
      <vt:lpstr>Parameters affecting landslides</vt:lpstr>
      <vt:lpstr>Parameters affecting landslides</vt:lpstr>
      <vt:lpstr>Landslide hazard mapping</vt:lpstr>
      <vt:lpstr>Typical AI landslide model</vt:lpstr>
      <vt:lpstr>Landslide detection</vt:lpstr>
      <vt:lpstr>Applications of AI in landslides</vt:lpstr>
      <vt:lpstr>Los Angeles Landslide 2024</vt:lpstr>
      <vt:lpstr>Application of AI for monitoring 3000 landslides in UK</vt:lpstr>
      <vt:lpstr>Landslide Hazard – Microzonation (ISRO)</vt:lpstr>
      <vt:lpstr>Database of fatal landslides (NASA)</vt:lpstr>
      <vt:lpstr>AI in Landslides – Current practices</vt:lpstr>
      <vt:lpstr>AI in Landslides – Future scope</vt:lpstr>
      <vt:lpstr>LANDSLIDE CONTROL METHODS</vt:lpstr>
      <vt:lpstr>Landslide control measures</vt:lpstr>
      <vt:lpstr>Landslide control measures</vt:lpstr>
      <vt:lpstr>Landslide control measures </vt:lpstr>
      <vt:lpstr>Landslide control measures</vt:lpstr>
      <vt:lpstr>Landslide control measures</vt:lpstr>
      <vt:lpstr>Conclusions</vt:lpstr>
      <vt:lpstr>Conclusions</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LANDSLIDE RISK MANAGEMENT GEOTECHNICAL ASPECTS with special reference to Goa</dc:title>
  <dc:creator>hp</dc:creator>
  <cp:lastModifiedBy>hp</cp:lastModifiedBy>
  <cp:revision>275</cp:revision>
  <dcterms:created xsi:type="dcterms:W3CDTF">2017-07-16T04:34:18Z</dcterms:created>
  <dcterms:modified xsi:type="dcterms:W3CDTF">2026-05-14T19:49:50Z</dcterms:modified>
</cp:coreProperties>
</file>