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4"/>
  </p:sldMasterIdLst>
  <p:notesMasterIdLst>
    <p:notesMasterId r:id="rId46"/>
  </p:notesMasterIdLst>
  <p:handoutMasterIdLst>
    <p:handoutMasterId r:id="rId47"/>
  </p:handoutMasterIdLst>
  <p:sldIdLst>
    <p:sldId id="2147476175" r:id="rId5"/>
    <p:sldId id="2147476206" r:id="rId6"/>
    <p:sldId id="2147476180" r:id="rId7"/>
    <p:sldId id="2147476189" r:id="rId8"/>
    <p:sldId id="2147476183" r:id="rId9"/>
    <p:sldId id="2147476184" r:id="rId10"/>
    <p:sldId id="2147476187" r:id="rId11"/>
    <p:sldId id="2147476188" r:id="rId12"/>
    <p:sldId id="2147476190" r:id="rId13"/>
    <p:sldId id="2147476191" r:id="rId14"/>
    <p:sldId id="2147476202" r:id="rId15"/>
    <p:sldId id="2147476198" r:id="rId16"/>
    <p:sldId id="2147476193" r:id="rId17"/>
    <p:sldId id="2147476203" r:id="rId18"/>
    <p:sldId id="2147476210" r:id="rId19"/>
    <p:sldId id="2147476211" r:id="rId20"/>
    <p:sldId id="2147476214" r:id="rId21"/>
    <p:sldId id="2147476212" r:id="rId22"/>
    <p:sldId id="2147476213" r:id="rId23"/>
    <p:sldId id="2147476192" r:id="rId24"/>
    <p:sldId id="2147476205" r:id="rId25"/>
    <p:sldId id="2147476194" r:id="rId26"/>
    <p:sldId id="2147478826" r:id="rId27"/>
    <p:sldId id="2147478827" r:id="rId28"/>
    <p:sldId id="2147478833" r:id="rId29"/>
    <p:sldId id="2147478834" r:id="rId30"/>
    <p:sldId id="2147478828" r:id="rId31"/>
    <p:sldId id="2147478822" r:id="rId32"/>
    <p:sldId id="2147478823" r:id="rId33"/>
    <p:sldId id="2147478824" r:id="rId34"/>
    <p:sldId id="2147478825" r:id="rId35"/>
    <p:sldId id="2147478829" r:id="rId36"/>
    <p:sldId id="2147476204" r:id="rId37"/>
    <p:sldId id="2147476200" r:id="rId38"/>
    <p:sldId id="2147478821" r:id="rId39"/>
    <p:sldId id="2147478830" r:id="rId40"/>
    <p:sldId id="2147478831" r:id="rId41"/>
    <p:sldId id="2147478832" r:id="rId42"/>
    <p:sldId id="2147476196" r:id="rId43"/>
    <p:sldId id="2147476197" r:id="rId44"/>
    <p:sldId id="3910" r:id="rId45"/>
  </p:sldIdLst>
  <p:sldSz cx="12192000" cy="6858000"/>
  <p:notesSz cx="6400800" cy="1172845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86160B-EB2D-5F7C-249C-D7D6389E5837}" name="Sandra-Ann Morency" initials="SAM" userId="S::Sandra-Ann.Morency@bentley.com::92509dce-a500-4dfb-b674-ab25697b8112" providerId="AD"/>
  <p188:author id="{A1E6271E-EAC2-D212-AAC2-2DB7C9A59AEA}" name="Nicholas Cumins" initials="" userId="S::Nicholas.Cumins@bentley.com::cde4a431-5d0e-48a8-8f3d-fd04584169b0" providerId="AD"/>
  <p188:author id="{9E71572A-4790-EA07-2469-680969DBB0BB}" name="Egle Stoniene" initials="ES" userId="S::egle.stoniene@bentley.com::787e8d1c-e7f2-4347-9a84-3072a62f8302" providerId="AD"/>
  <p188:author id="{D475E44E-9C33-E3D3-278A-FA26A0262D55}" name="Egle Stoniene" initials="ES" userId="S::Egle.Stoniene@bentley.com::787e8d1c-e7f2-4347-9a84-3072a62f8302" providerId="AD"/>
  <p188:author id="{4CB6B768-1353-AFF1-F44D-5FE6D495291A}" name="Nicholas Cumins" initials="NC" userId="S::nicholas.cumins@bentley.com::cde4a431-5d0e-48a8-8f3d-fd04584169b0" providerId="AD"/>
  <p188:author id="{9CCFC79E-FDBE-1000-3E41-42154253CF0E}" name="Brian Robins" initials="BR" userId="S::Brian.Robins@bentley.com::84bbf079-4608-40fa-9a53-67f1c3ebf9f6" providerId="AD"/>
  <p188:author id="{ABC491B9-6888-E1A3-6B5A-E69834E66DB4}" name="Julien Moutte" initials="JM" userId="S::julien.moutte@bentley.com::0fb909e8-a09b-4980-9d2e-5077a9abbb07" providerId="AD"/>
  <p188:author id="{19C1EFD8-CFD4-2687-A699-8EE81E69CD7A}" name="Mike Campbell" initials="MC" userId="S::mike.campbell@bentley.com::c1c65220-c997-4178-9297-78db30f7812b" providerId="AD"/>
  <p188:author id="{D37395F0-9A49-AAD6-6D04-F3685033216F}" name="Robin Robertson" initials="RR" userId="S::Robin.Robertson@bentley.com::1f5bef9c-8e53-4f3b-bc89-b9e02978d3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rian Robins" initials="BR" lastIdx="90" clrIdx="0">
    <p:extLst>
      <p:ext uri="{19B8F6BF-5375-455C-9EA6-DF929625EA0E}">
        <p15:presenceInfo xmlns:p15="http://schemas.microsoft.com/office/powerpoint/2012/main" userId="S::Brian.Robins@bentley.com::84bbf079-4608-40fa-9a53-67f1c3ebf9f6" providerId="AD"/>
      </p:ext>
    </p:extLst>
  </p:cmAuthor>
  <p:cmAuthor id="2" name="Sandra-Ann Morency" initials="SAM" lastIdx="26" clrIdx="1">
    <p:extLst>
      <p:ext uri="{19B8F6BF-5375-455C-9EA6-DF929625EA0E}">
        <p15:presenceInfo xmlns:p15="http://schemas.microsoft.com/office/powerpoint/2012/main" userId="S::Sandra-Ann.Morency@bentley.com::92509dce-a500-4dfb-b674-ab25697b8112" providerId="AD"/>
      </p:ext>
    </p:extLst>
  </p:cmAuthor>
  <p:cmAuthor id="3" name="Nicholas Cumins" initials="NC" lastIdx="15" clrIdx="2">
    <p:extLst>
      <p:ext uri="{19B8F6BF-5375-455C-9EA6-DF929625EA0E}">
        <p15:presenceInfo xmlns:p15="http://schemas.microsoft.com/office/powerpoint/2012/main" userId="S::nicholas.cumins@bentley.com::cde4a431-5d0e-48a8-8f3d-fd04584169b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D62C"/>
    <a:srgbClr val="1A1A1A"/>
    <a:srgbClr val="F37024"/>
    <a:srgbClr val="1485C7"/>
    <a:srgbClr val="E6E7E8"/>
    <a:srgbClr val="D1D3D4"/>
    <a:srgbClr val="BCBEC0"/>
    <a:srgbClr val="000000"/>
    <a:srgbClr val="666062"/>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CD18FF-24EA-47FB-B225-D93BC34B450E}" v="42" dt="2026-05-14T18:22:05.6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736" autoAdjust="0"/>
  </p:normalViewPr>
  <p:slideViewPr>
    <p:cSldViewPr snapToGrid="0">
      <p:cViewPr varScale="1">
        <p:scale>
          <a:sx n="58" d="100"/>
          <a:sy n="58" d="100"/>
        </p:scale>
        <p:origin x="9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gs" Target="tags/tag1.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han Deshmukh" userId="7af45b13-9d42-45b5-a719-e9c8f9643b67" providerId="ADAL" clId="{36429A30-6244-4BC1-9AED-744755ABC306}"/>
    <pc:docChg chg="undo custSel addSld delSld modSld sldOrd">
      <pc:chgData name="Rohan Deshmukh" userId="7af45b13-9d42-45b5-a719-e9c8f9643b67" providerId="ADAL" clId="{36429A30-6244-4BC1-9AED-744755ABC306}" dt="2026-05-14T18:30:43.867" v="892"/>
      <pc:docMkLst>
        <pc:docMk/>
      </pc:docMkLst>
      <pc:sldChg chg="del">
        <pc:chgData name="Rohan Deshmukh" userId="7af45b13-9d42-45b5-a719-e9c8f9643b67" providerId="ADAL" clId="{36429A30-6244-4BC1-9AED-744755ABC306}" dt="2026-05-13T11:21:15.886" v="3" actId="47"/>
        <pc:sldMkLst>
          <pc:docMk/>
          <pc:sldMk cId="0" sldId="292"/>
        </pc:sldMkLst>
      </pc:sldChg>
      <pc:sldChg chg="del">
        <pc:chgData name="Rohan Deshmukh" userId="7af45b13-9d42-45b5-a719-e9c8f9643b67" providerId="ADAL" clId="{36429A30-6244-4BC1-9AED-744755ABC306}" dt="2026-05-13T11:21:17.761" v="4" actId="47"/>
        <pc:sldMkLst>
          <pc:docMk/>
          <pc:sldMk cId="0" sldId="293"/>
        </pc:sldMkLst>
      </pc:sldChg>
      <pc:sldChg chg="del">
        <pc:chgData name="Rohan Deshmukh" userId="7af45b13-9d42-45b5-a719-e9c8f9643b67" providerId="ADAL" clId="{36429A30-6244-4BC1-9AED-744755ABC306}" dt="2026-05-13T11:21:18.297" v="5" actId="47"/>
        <pc:sldMkLst>
          <pc:docMk/>
          <pc:sldMk cId="0" sldId="294"/>
        </pc:sldMkLst>
      </pc:sldChg>
      <pc:sldChg chg="del">
        <pc:chgData name="Rohan Deshmukh" userId="7af45b13-9d42-45b5-a719-e9c8f9643b67" providerId="ADAL" clId="{36429A30-6244-4BC1-9AED-744755ABC306}" dt="2026-05-13T11:21:19.850" v="6" actId="47"/>
        <pc:sldMkLst>
          <pc:docMk/>
          <pc:sldMk cId="0" sldId="295"/>
        </pc:sldMkLst>
      </pc:sldChg>
      <pc:sldChg chg="del">
        <pc:chgData name="Rohan Deshmukh" userId="7af45b13-9d42-45b5-a719-e9c8f9643b67" providerId="ADAL" clId="{36429A30-6244-4BC1-9AED-744755ABC306}" dt="2026-05-13T11:21:24.061" v="7" actId="47"/>
        <pc:sldMkLst>
          <pc:docMk/>
          <pc:sldMk cId="0" sldId="296"/>
        </pc:sldMkLst>
      </pc:sldChg>
      <pc:sldChg chg="del">
        <pc:chgData name="Rohan Deshmukh" userId="7af45b13-9d42-45b5-a719-e9c8f9643b67" providerId="ADAL" clId="{36429A30-6244-4BC1-9AED-744755ABC306}" dt="2026-05-13T11:21:24.838" v="8" actId="47"/>
        <pc:sldMkLst>
          <pc:docMk/>
          <pc:sldMk cId="0" sldId="297"/>
        </pc:sldMkLst>
      </pc:sldChg>
      <pc:sldChg chg="del">
        <pc:chgData name="Rohan Deshmukh" userId="7af45b13-9d42-45b5-a719-e9c8f9643b67" providerId="ADAL" clId="{36429A30-6244-4BC1-9AED-744755ABC306}" dt="2026-05-13T11:21:25.897" v="9" actId="47"/>
        <pc:sldMkLst>
          <pc:docMk/>
          <pc:sldMk cId="0" sldId="298"/>
        </pc:sldMkLst>
      </pc:sldChg>
      <pc:sldChg chg="del">
        <pc:chgData name="Rohan Deshmukh" userId="7af45b13-9d42-45b5-a719-e9c8f9643b67" providerId="ADAL" clId="{36429A30-6244-4BC1-9AED-744755ABC306}" dt="2026-05-13T11:21:27.314" v="10" actId="47"/>
        <pc:sldMkLst>
          <pc:docMk/>
          <pc:sldMk cId="0" sldId="299"/>
        </pc:sldMkLst>
      </pc:sldChg>
      <pc:sldChg chg="del">
        <pc:chgData name="Rohan Deshmukh" userId="7af45b13-9d42-45b5-a719-e9c8f9643b67" providerId="ADAL" clId="{36429A30-6244-4BC1-9AED-744755ABC306}" dt="2026-05-13T11:21:28.230" v="11" actId="47"/>
        <pc:sldMkLst>
          <pc:docMk/>
          <pc:sldMk cId="0" sldId="300"/>
        </pc:sldMkLst>
      </pc:sldChg>
      <pc:sldChg chg="del">
        <pc:chgData name="Rohan Deshmukh" userId="7af45b13-9d42-45b5-a719-e9c8f9643b67" providerId="ADAL" clId="{36429A30-6244-4BC1-9AED-744755ABC306}" dt="2026-05-13T11:21:28.755" v="12" actId="47"/>
        <pc:sldMkLst>
          <pc:docMk/>
          <pc:sldMk cId="0" sldId="301"/>
        </pc:sldMkLst>
      </pc:sldChg>
      <pc:sldChg chg="modSp mod">
        <pc:chgData name="Rohan Deshmukh" userId="7af45b13-9d42-45b5-a719-e9c8f9643b67" providerId="ADAL" clId="{36429A30-6244-4BC1-9AED-744755ABC306}" dt="2026-05-13T11:26:58.537" v="128" actId="114"/>
        <pc:sldMkLst>
          <pc:docMk/>
          <pc:sldMk cId="2568364814" sldId="2147476175"/>
        </pc:sldMkLst>
        <pc:spChg chg="mod">
          <ac:chgData name="Rohan Deshmukh" userId="7af45b13-9d42-45b5-a719-e9c8f9643b67" providerId="ADAL" clId="{36429A30-6244-4BC1-9AED-744755ABC306}" dt="2026-05-13T11:26:58.537" v="128" actId="114"/>
          <ac:spMkLst>
            <pc:docMk/>
            <pc:sldMk cId="2568364814" sldId="2147476175"/>
            <ac:spMk id="4" creationId="{FCF36B54-AE59-086E-A41E-7736577CD047}"/>
          </ac:spMkLst>
        </pc:spChg>
      </pc:sldChg>
      <pc:sldChg chg="addSp modSp mod">
        <pc:chgData name="Rohan Deshmukh" userId="7af45b13-9d42-45b5-a719-e9c8f9643b67" providerId="ADAL" clId="{36429A30-6244-4BC1-9AED-744755ABC306}" dt="2026-05-14T03:40:16.067" v="266" actId="20577"/>
        <pc:sldMkLst>
          <pc:docMk/>
          <pc:sldMk cId="1880898923" sldId="2147476192"/>
        </pc:sldMkLst>
        <pc:spChg chg="mod">
          <ac:chgData name="Rohan Deshmukh" userId="7af45b13-9d42-45b5-a719-e9c8f9643b67" providerId="ADAL" clId="{36429A30-6244-4BC1-9AED-744755ABC306}" dt="2026-05-14T03:40:16.067" v="266" actId="20577"/>
          <ac:spMkLst>
            <pc:docMk/>
            <pc:sldMk cId="1880898923" sldId="2147476192"/>
            <ac:spMk id="3" creationId="{4D5AB1A4-092F-2A1C-E4A2-2FA2D11BCFBF}"/>
          </ac:spMkLst>
        </pc:spChg>
        <pc:spChg chg="add mod">
          <ac:chgData name="Rohan Deshmukh" userId="7af45b13-9d42-45b5-a719-e9c8f9643b67" providerId="ADAL" clId="{36429A30-6244-4BC1-9AED-744755ABC306}" dt="2026-05-13T15:34:08.627" v="206" actId="14100"/>
          <ac:spMkLst>
            <pc:docMk/>
            <pc:sldMk cId="1880898923" sldId="2147476192"/>
            <ac:spMk id="5" creationId="{21A9B255-6144-6975-5B85-FFD50E97208B}"/>
          </ac:spMkLst>
        </pc:spChg>
      </pc:sldChg>
      <pc:sldChg chg="addSp modSp mod">
        <pc:chgData name="Rohan Deshmukh" userId="7af45b13-9d42-45b5-a719-e9c8f9643b67" providerId="ADAL" clId="{36429A30-6244-4BC1-9AED-744755ABC306}" dt="2026-05-14T18:18:16.228" v="864" actId="13926"/>
        <pc:sldMkLst>
          <pc:docMk/>
          <pc:sldMk cId="2448192773" sldId="2147476194"/>
        </pc:sldMkLst>
        <pc:spChg chg="mod">
          <ac:chgData name="Rohan Deshmukh" userId="7af45b13-9d42-45b5-a719-e9c8f9643b67" providerId="ADAL" clId="{36429A30-6244-4BC1-9AED-744755ABC306}" dt="2026-05-14T18:18:16.228" v="864" actId="13926"/>
          <ac:spMkLst>
            <pc:docMk/>
            <pc:sldMk cId="2448192773" sldId="2147476194"/>
            <ac:spMk id="6" creationId="{44D81BBE-5955-074D-4617-7C895C04268F}"/>
          </ac:spMkLst>
        </pc:spChg>
        <pc:picChg chg="add mod">
          <ac:chgData name="Rohan Deshmukh" userId="7af45b13-9d42-45b5-a719-e9c8f9643b67" providerId="ADAL" clId="{36429A30-6244-4BC1-9AED-744755ABC306}" dt="2026-05-14T03:43:44.923" v="294" actId="14100"/>
          <ac:picMkLst>
            <pc:docMk/>
            <pc:sldMk cId="2448192773" sldId="2147476194"/>
            <ac:picMk id="2" creationId="{65D0D18E-EFD8-8CBD-03F1-3A09A0A93C55}"/>
          </ac:picMkLst>
        </pc:picChg>
        <pc:picChg chg="add mod modCrop">
          <ac:chgData name="Rohan Deshmukh" userId="7af45b13-9d42-45b5-a719-e9c8f9643b67" providerId="ADAL" clId="{36429A30-6244-4BC1-9AED-744755ABC306}" dt="2026-05-14T03:44:02.188" v="299" actId="732"/>
          <ac:picMkLst>
            <pc:docMk/>
            <pc:sldMk cId="2448192773" sldId="2147476194"/>
            <ac:picMk id="3" creationId="{8099C671-DCC8-6181-643C-BABCD19E7674}"/>
          </ac:picMkLst>
        </pc:picChg>
        <pc:picChg chg="add mod">
          <ac:chgData name="Rohan Deshmukh" userId="7af45b13-9d42-45b5-a719-e9c8f9643b67" providerId="ADAL" clId="{36429A30-6244-4BC1-9AED-744755ABC306}" dt="2026-05-14T03:43:40.348" v="292" actId="14100"/>
          <ac:picMkLst>
            <pc:docMk/>
            <pc:sldMk cId="2448192773" sldId="2147476194"/>
            <ac:picMk id="5" creationId="{4FC2FECC-7695-BA40-34F8-E334B140CEB4}"/>
          </ac:picMkLst>
        </pc:picChg>
      </pc:sldChg>
      <pc:sldChg chg="del">
        <pc:chgData name="Rohan Deshmukh" userId="7af45b13-9d42-45b5-a719-e9c8f9643b67" providerId="ADAL" clId="{36429A30-6244-4BC1-9AED-744755ABC306}" dt="2026-05-13T11:21:29.708" v="13" actId="47"/>
        <pc:sldMkLst>
          <pc:docMk/>
          <pc:sldMk cId="3739917673" sldId="2147476201"/>
        </pc:sldMkLst>
      </pc:sldChg>
      <pc:sldChg chg="addSp delSp modSp mod">
        <pc:chgData name="Rohan Deshmukh" userId="7af45b13-9d42-45b5-a719-e9c8f9643b67" providerId="ADAL" clId="{36429A30-6244-4BC1-9AED-744755ABC306}" dt="2026-05-14T03:35:55.943" v="230" actId="122"/>
        <pc:sldMkLst>
          <pc:docMk/>
          <pc:sldMk cId="1254060866" sldId="2147476202"/>
        </pc:sldMkLst>
        <pc:spChg chg="mod">
          <ac:chgData name="Rohan Deshmukh" userId="7af45b13-9d42-45b5-a719-e9c8f9643b67" providerId="ADAL" clId="{36429A30-6244-4BC1-9AED-744755ABC306}" dt="2026-05-14T03:35:55.943" v="230" actId="122"/>
          <ac:spMkLst>
            <pc:docMk/>
            <pc:sldMk cId="1254060866" sldId="2147476202"/>
            <ac:spMk id="4" creationId="{842E365C-3ED1-A1D4-7574-BE20AE594B2F}"/>
          </ac:spMkLst>
        </pc:spChg>
        <pc:spChg chg="mod">
          <ac:chgData name="Rohan Deshmukh" userId="7af45b13-9d42-45b5-a719-e9c8f9643b67" providerId="ADAL" clId="{36429A30-6244-4BC1-9AED-744755ABC306}" dt="2026-05-14T03:35:25.539" v="225" actId="14100"/>
          <ac:spMkLst>
            <pc:docMk/>
            <pc:sldMk cId="1254060866" sldId="2147476202"/>
            <ac:spMk id="6" creationId="{24843D4A-7990-C247-1823-1764B5F60101}"/>
          </ac:spMkLst>
        </pc:spChg>
        <pc:picChg chg="add mod">
          <ac:chgData name="Rohan Deshmukh" userId="7af45b13-9d42-45b5-a719-e9c8f9643b67" providerId="ADAL" clId="{36429A30-6244-4BC1-9AED-744755ABC306}" dt="2026-05-14T03:34:40.291" v="220" actId="1076"/>
          <ac:picMkLst>
            <pc:docMk/>
            <pc:sldMk cId="1254060866" sldId="2147476202"/>
            <ac:picMk id="2" creationId="{03C999B7-2320-6FFC-736D-4C257DB0A0FA}"/>
          </ac:picMkLst>
        </pc:picChg>
        <pc:picChg chg="add del mod">
          <ac:chgData name="Rohan Deshmukh" userId="7af45b13-9d42-45b5-a719-e9c8f9643b67" providerId="ADAL" clId="{36429A30-6244-4BC1-9AED-744755ABC306}" dt="2026-05-13T14:51:23.740" v="173" actId="21"/>
          <ac:picMkLst>
            <pc:docMk/>
            <pc:sldMk cId="1254060866" sldId="2147476202"/>
            <ac:picMk id="2" creationId="{92E3BB89-44D1-1F14-4208-5754BE617059}"/>
          </ac:picMkLst>
        </pc:picChg>
        <pc:picChg chg="add mod">
          <ac:chgData name="Rohan Deshmukh" userId="7af45b13-9d42-45b5-a719-e9c8f9643b67" providerId="ADAL" clId="{36429A30-6244-4BC1-9AED-744755ABC306}" dt="2026-05-14T03:34:57.908" v="224" actId="14100"/>
          <ac:picMkLst>
            <pc:docMk/>
            <pc:sldMk cId="1254060866" sldId="2147476202"/>
            <ac:picMk id="3" creationId="{745B32F4-8E1B-805F-7D47-297BE4922733}"/>
          </ac:picMkLst>
        </pc:picChg>
      </pc:sldChg>
      <pc:sldChg chg="addSp delSp modSp mod">
        <pc:chgData name="Rohan Deshmukh" userId="7af45b13-9d42-45b5-a719-e9c8f9643b67" providerId="ADAL" clId="{36429A30-6244-4BC1-9AED-744755ABC306}" dt="2026-05-14T03:39:51.917" v="260" actId="14100"/>
        <pc:sldMkLst>
          <pc:docMk/>
          <pc:sldMk cId="2981645941" sldId="2147476203"/>
        </pc:sldMkLst>
        <pc:spChg chg="mod">
          <ac:chgData name="Rohan Deshmukh" userId="7af45b13-9d42-45b5-a719-e9c8f9643b67" providerId="ADAL" clId="{36429A30-6244-4BC1-9AED-744755ABC306}" dt="2026-05-14T03:36:00.527" v="231" actId="122"/>
          <ac:spMkLst>
            <pc:docMk/>
            <pc:sldMk cId="2981645941" sldId="2147476203"/>
            <ac:spMk id="4" creationId="{DB19C3AD-005C-FBA3-1A95-F6AC8F6F6359}"/>
          </ac:spMkLst>
        </pc:spChg>
        <pc:spChg chg="mod">
          <ac:chgData name="Rohan Deshmukh" userId="7af45b13-9d42-45b5-a719-e9c8f9643b67" providerId="ADAL" clId="{36429A30-6244-4BC1-9AED-744755ABC306}" dt="2026-05-14T03:35:49.708" v="228" actId="1076"/>
          <ac:spMkLst>
            <pc:docMk/>
            <pc:sldMk cId="2981645941" sldId="2147476203"/>
            <ac:spMk id="6" creationId="{4453F901-B8F2-3DAB-9A4B-12895280B97C}"/>
          </ac:spMkLst>
        </pc:spChg>
        <pc:picChg chg="add del mod">
          <ac:chgData name="Rohan Deshmukh" userId="7af45b13-9d42-45b5-a719-e9c8f9643b67" providerId="ADAL" clId="{36429A30-6244-4BC1-9AED-744755ABC306}" dt="2026-05-14T03:38:31.656" v="242" actId="478"/>
          <ac:picMkLst>
            <pc:docMk/>
            <pc:sldMk cId="2981645941" sldId="2147476203"/>
            <ac:picMk id="2" creationId="{65425F6F-A579-9346-C3F7-2287C4BFB273}"/>
          </ac:picMkLst>
        </pc:picChg>
        <pc:picChg chg="add mod">
          <ac:chgData name="Rohan Deshmukh" userId="7af45b13-9d42-45b5-a719-e9c8f9643b67" providerId="ADAL" clId="{36429A30-6244-4BC1-9AED-744755ABC306}" dt="2026-05-14T03:38:47.194" v="246" actId="1076"/>
          <ac:picMkLst>
            <pc:docMk/>
            <pc:sldMk cId="2981645941" sldId="2147476203"/>
            <ac:picMk id="5" creationId="{0EB8B7AE-4608-7D0A-ECA8-DBAEC9F9416E}"/>
          </ac:picMkLst>
        </pc:picChg>
        <pc:picChg chg="add mod">
          <ac:chgData name="Rohan Deshmukh" userId="7af45b13-9d42-45b5-a719-e9c8f9643b67" providerId="ADAL" clId="{36429A30-6244-4BC1-9AED-744755ABC306}" dt="2026-05-14T03:39:47.141" v="258" actId="1076"/>
          <ac:picMkLst>
            <pc:docMk/>
            <pc:sldMk cId="2981645941" sldId="2147476203"/>
            <ac:picMk id="8" creationId="{450D8887-EECE-A9F7-DF70-DA04E9D3D249}"/>
          </ac:picMkLst>
        </pc:picChg>
        <pc:picChg chg="add mod">
          <ac:chgData name="Rohan Deshmukh" userId="7af45b13-9d42-45b5-a719-e9c8f9643b67" providerId="ADAL" clId="{36429A30-6244-4BC1-9AED-744755ABC306}" dt="2026-05-14T03:39:51.917" v="260" actId="14100"/>
          <ac:picMkLst>
            <pc:docMk/>
            <pc:sldMk cId="2981645941" sldId="2147476203"/>
            <ac:picMk id="10" creationId="{D1109ED1-9F7E-D42B-E635-1FD8B6062623}"/>
          </ac:picMkLst>
        </pc:picChg>
      </pc:sldChg>
      <pc:sldChg chg="del">
        <pc:chgData name="Rohan Deshmukh" userId="7af45b13-9d42-45b5-a719-e9c8f9643b67" providerId="ADAL" clId="{36429A30-6244-4BC1-9AED-744755ABC306}" dt="2026-05-13T11:21:11.644" v="1" actId="47"/>
        <pc:sldMkLst>
          <pc:docMk/>
          <pc:sldMk cId="3769975447" sldId="2147476207"/>
        </pc:sldMkLst>
      </pc:sldChg>
      <pc:sldChg chg="del">
        <pc:chgData name="Rohan Deshmukh" userId="7af45b13-9d42-45b5-a719-e9c8f9643b67" providerId="ADAL" clId="{36429A30-6244-4BC1-9AED-744755ABC306}" dt="2026-05-13T11:21:00.481" v="0" actId="47"/>
        <pc:sldMkLst>
          <pc:docMk/>
          <pc:sldMk cId="2932168112" sldId="2147476208"/>
        </pc:sldMkLst>
      </pc:sldChg>
      <pc:sldChg chg="del">
        <pc:chgData name="Rohan Deshmukh" userId="7af45b13-9d42-45b5-a719-e9c8f9643b67" providerId="ADAL" clId="{36429A30-6244-4BC1-9AED-744755ABC306}" dt="2026-05-13T11:21:15.305" v="2" actId="47"/>
        <pc:sldMkLst>
          <pc:docMk/>
          <pc:sldMk cId="185079507" sldId="2147476209"/>
        </pc:sldMkLst>
      </pc:sldChg>
      <pc:sldChg chg="addSp modSp mod">
        <pc:chgData name="Rohan Deshmukh" userId="7af45b13-9d42-45b5-a719-e9c8f9643b67" providerId="ADAL" clId="{36429A30-6244-4BC1-9AED-744755ABC306}" dt="2026-05-14T17:43:34.986" v="811" actId="404"/>
        <pc:sldMkLst>
          <pc:docMk/>
          <pc:sldMk cId="4042437337" sldId="2147476210"/>
        </pc:sldMkLst>
        <pc:spChg chg="add mod">
          <ac:chgData name="Rohan Deshmukh" userId="7af45b13-9d42-45b5-a719-e9c8f9643b67" providerId="ADAL" clId="{36429A30-6244-4BC1-9AED-744755ABC306}" dt="2026-05-14T17:43:34.986" v="811" actId="404"/>
          <ac:spMkLst>
            <pc:docMk/>
            <pc:sldMk cId="4042437337" sldId="2147476210"/>
            <ac:spMk id="5" creationId="{F06FA700-6379-0F35-B6FD-9930B92D2568}"/>
          </ac:spMkLst>
        </pc:spChg>
        <pc:picChg chg="add mod">
          <ac:chgData name="Rohan Deshmukh" userId="7af45b13-9d42-45b5-a719-e9c8f9643b67" providerId="ADAL" clId="{36429A30-6244-4BC1-9AED-744755ABC306}" dt="2026-05-14T17:43:26.681" v="809" actId="1076"/>
          <ac:picMkLst>
            <pc:docMk/>
            <pc:sldMk cId="4042437337" sldId="2147476210"/>
            <ac:picMk id="2" creationId="{F6B99B6D-65E6-C147-E8EE-59A78CDF09F5}"/>
          </ac:picMkLst>
        </pc:picChg>
        <pc:picChg chg="mod">
          <ac:chgData name="Rohan Deshmukh" userId="7af45b13-9d42-45b5-a719-e9c8f9643b67" providerId="ADAL" clId="{36429A30-6244-4BC1-9AED-744755ABC306}" dt="2026-05-14T17:43:25.074" v="808" actId="1076"/>
          <ac:picMkLst>
            <pc:docMk/>
            <pc:sldMk cId="4042437337" sldId="2147476210"/>
            <ac:picMk id="6" creationId="{3E5B80D0-0CCC-BE19-5E57-CA8BD6C94137}"/>
          </ac:picMkLst>
        </pc:picChg>
      </pc:sldChg>
      <pc:sldChg chg="addSp modSp mod">
        <pc:chgData name="Rohan Deshmukh" userId="7af45b13-9d42-45b5-a719-e9c8f9643b67" providerId="ADAL" clId="{36429A30-6244-4BC1-9AED-744755ABC306}" dt="2026-05-14T17:45:57.948" v="837" actId="20577"/>
        <pc:sldMkLst>
          <pc:docMk/>
          <pc:sldMk cId="1856631725" sldId="2147476211"/>
        </pc:sldMkLst>
        <pc:spChg chg="add mod">
          <ac:chgData name="Rohan Deshmukh" userId="7af45b13-9d42-45b5-a719-e9c8f9643b67" providerId="ADAL" clId="{36429A30-6244-4BC1-9AED-744755ABC306}" dt="2026-05-14T17:45:57.948" v="837" actId="20577"/>
          <ac:spMkLst>
            <pc:docMk/>
            <pc:sldMk cId="1856631725" sldId="2147476211"/>
            <ac:spMk id="3" creationId="{F6233199-F233-E9B6-55D8-48CE75328F89}"/>
          </ac:spMkLst>
        </pc:spChg>
      </pc:sldChg>
      <pc:sldChg chg="addSp modSp mod">
        <pc:chgData name="Rohan Deshmukh" userId="7af45b13-9d42-45b5-a719-e9c8f9643b67" providerId="ADAL" clId="{36429A30-6244-4BC1-9AED-744755ABC306}" dt="2026-05-14T18:15:19.854" v="859" actId="1076"/>
        <pc:sldMkLst>
          <pc:docMk/>
          <pc:sldMk cId="242380778" sldId="2147476213"/>
        </pc:sldMkLst>
        <pc:graphicFrameChg chg="add mod">
          <ac:chgData name="Rohan Deshmukh" userId="7af45b13-9d42-45b5-a719-e9c8f9643b67" providerId="ADAL" clId="{36429A30-6244-4BC1-9AED-744755ABC306}" dt="2026-05-14T18:14:37.476" v="853" actId="1076"/>
          <ac:graphicFrameMkLst>
            <pc:docMk/>
            <pc:sldMk cId="242380778" sldId="2147476213"/>
            <ac:graphicFrameMk id="2" creationId="{D4F39C17-1964-2A93-E2CE-315C0CAE83A9}"/>
          </ac:graphicFrameMkLst>
        </pc:graphicFrameChg>
        <pc:graphicFrameChg chg="add mod">
          <ac:chgData name="Rohan Deshmukh" userId="7af45b13-9d42-45b5-a719-e9c8f9643b67" providerId="ADAL" clId="{36429A30-6244-4BC1-9AED-744755ABC306}" dt="2026-05-14T18:15:01.078" v="855" actId="1076"/>
          <ac:graphicFrameMkLst>
            <pc:docMk/>
            <pc:sldMk cId="242380778" sldId="2147476213"/>
            <ac:graphicFrameMk id="3" creationId="{2C6D5308-0CEC-3912-498F-2B9D020DA0A8}"/>
          </ac:graphicFrameMkLst>
        </pc:graphicFrameChg>
        <pc:graphicFrameChg chg="add mod modGraphic">
          <ac:chgData name="Rohan Deshmukh" userId="7af45b13-9d42-45b5-a719-e9c8f9643b67" providerId="ADAL" clId="{36429A30-6244-4BC1-9AED-744755ABC306}" dt="2026-05-14T18:15:19.854" v="859" actId="1076"/>
          <ac:graphicFrameMkLst>
            <pc:docMk/>
            <pc:sldMk cId="242380778" sldId="2147476213"/>
            <ac:graphicFrameMk id="5" creationId="{133564EA-B17F-F26A-468E-3E2D6C963862}"/>
          </ac:graphicFrameMkLst>
        </pc:graphicFrameChg>
      </pc:sldChg>
      <pc:sldChg chg="addSp delSp modSp mod">
        <pc:chgData name="Rohan Deshmukh" userId="7af45b13-9d42-45b5-a719-e9c8f9643b67" providerId="ADAL" clId="{36429A30-6244-4BC1-9AED-744755ABC306}" dt="2026-05-14T17:47:58.642" v="851" actId="114"/>
        <pc:sldMkLst>
          <pc:docMk/>
          <pc:sldMk cId="2915637192" sldId="2147476214"/>
        </pc:sldMkLst>
        <pc:spChg chg="add mod">
          <ac:chgData name="Rohan Deshmukh" userId="7af45b13-9d42-45b5-a719-e9c8f9643b67" providerId="ADAL" clId="{36429A30-6244-4BC1-9AED-744755ABC306}" dt="2026-05-14T17:32:09.127" v="789" actId="20577"/>
          <ac:spMkLst>
            <pc:docMk/>
            <pc:sldMk cId="2915637192" sldId="2147476214"/>
            <ac:spMk id="3" creationId="{B3398D8A-266C-ED4B-5F83-9EF2D629E068}"/>
          </ac:spMkLst>
        </pc:spChg>
        <pc:spChg chg="add del mod">
          <ac:chgData name="Rohan Deshmukh" userId="7af45b13-9d42-45b5-a719-e9c8f9643b67" providerId="ADAL" clId="{36429A30-6244-4BC1-9AED-744755ABC306}" dt="2026-05-14T17:46:30.206" v="839" actId="478"/>
          <ac:spMkLst>
            <pc:docMk/>
            <pc:sldMk cId="2915637192" sldId="2147476214"/>
            <ac:spMk id="7" creationId="{6D3F196E-1727-659F-7277-D510503E7A8B}"/>
          </ac:spMkLst>
        </pc:spChg>
        <pc:spChg chg="add mod">
          <ac:chgData name="Rohan Deshmukh" userId="7af45b13-9d42-45b5-a719-e9c8f9643b67" providerId="ADAL" clId="{36429A30-6244-4BC1-9AED-744755ABC306}" dt="2026-05-14T17:47:58.642" v="851" actId="114"/>
          <ac:spMkLst>
            <pc:docMk/>
            <pc:sldMk cId="2915637192" sldId="2147476214"/>
            <ac:spMk id="9" creationId="{CE87CD1C-636D-631A-7734-345F974D442C}"/>
          </ac:spMkLst>
        </pc:spChg>
      </pc:sldChg>
      <pc:sldChg chg="modSp add mod">
        <pc:chgData name="Rohan Deshmukh" userId="7af45b13-9d42-45b5-a719-e9c8f9643b67" providerId="ADAL" clId="{36429A30-6244-4BC1-9AED-744755ABC306}" dt="2026-05-13T13:13:01.067" v="133" actId="113"/>
        <pc:sldMkLst>
          <pc:docMk/>
          <pc:sldMk cId="3257470597" sldId="2147478821"/>
        </pc:sldMkLst>
        <pc:spChg chg="mod">
          <ac:chgData name="Rohan Deshmukh" userId="7af45b13-9d42-45b5-a719-e9c8f9643b67" providerId="ADAL" clId="{36429A30-6244-4BC1-9AED-744755ABC306}" dt="2026-05-13T13:13:01.067" v="133" actId="113"/>
          <ac:spMkLst>
            <pc:docMk/>
            <pc:sldMk cId="3257470597" sldId="2147478821"/>
            <ac:spMk id="4" creationId="{55296784-ABED-D302-E9B3-D8E67B300793}"/>
          </ac:spMkLst>
        </pc:spChg>
        <pc:spChg chg="mod">
          <ac:chgData name="Rohan Deshmukh" userId="7af45b13-9d42-45b5-a719-e9c8f9643b67" providerId="ADAL" clId="{36429A30-6244-4BC1-9AED-744755ABC306}" dt="2026-05-13T13:12:20.679" v="130" actId="207"/>
          <ac:spMkLst>
            <pc:docMk/>
            <pc:sldMk cId="3257470597" sldId="2147478821"/>
            <ac:spMk id="5" creationId="{5EF7E9A6-72CA-FE3A-C88D-018E262DE0FC}"/>
          </ac:spMkLst>
        </pc:spChg>
        <pc:picChg chg="mod">
          <ac:chgData name="Rohan Deshmukh" userId="7af45b13-9d42-45b5-a719-e9c8f9643b67" providerId="ADAL" clId="{36429A30-6244-4BC1-9AED-744755ABC306}" dt="2026-05-13T13:12:41.349" v="132" actId="207"/>
          <ac:picMkLst>
            <pc:docMk/>
            <pc:sldMk cId="3257470597" sldId="2147478821"/>
            <ac:picMk id="6" creationId="{FD98CFE4-2A5F-C4D4-A830-2FAD2943187F}"/>
          </ac:picMkLst>
        </pc:picChg>
      </pc:sldChg>
      <pc:sldChg chg="addSp delSp modSp new mod delAnim modAnim">
        <pc:chgData name="Rohan Deshmukh" userId="7af45b13-9d42-45b5-a719-e9c8f9643b67" providerId="ADAL" clId="{36429A30-6244-4BC1-9AED-744755ABC306}" dt="2026-05-14T13:51:20.409" v="355" actId="20577"/>
        <pc:sldMkLst>
          <pc:docMk/>
          <pc:sldMk cId="4089149216" sldId="2147478822"/>
        </pc:sldMkLst>
        <pc:spChg chg="del">
          <ac:chgData name="Rohan Deshmukh" userId="7af45b13-9d42-45b5-a719-e9c8f9643b67" providerId="ADAL" clId="{36429A30-6244-4BC1-9AED-744755ABC306}" dt="2026-05-13T14:22:06.188" v="136" actId="478"/>
          <ac:spMkLst>
            <pc:docMk/>
            <pc:sldMk cId="4089149216" sldId="2147478822"/>
            <ac:spMk id="2" creationId="{1E6C2399-F837-09B7-FF62-2B20C63F6881}"/>
          </ac:spMkLst>
        </pc:spChg>
        <pc:spChg chg="del">
          <ac:chgData name="Rohan Deshmukh" userId="7af45b13-9d42-45b5-a719-e9c8f9643b67" providerId="ADAL" clId="{36429A30-6244-4BC1-9AED-744755ABC306}" dt="2026-05-13T14:22:07.054" v="137" actId="478"/>
          <ac:spMkLst>
            <pc:docMk/>
            <pc:sldMk cId="4089149216" sldId="2147478822"/>
            <ac:spMk id="3" creationId="{1B0BEF00-506E-36BC-5D61-561F256706B7}"/>
          </ac:spMkLst>
        </pc:spChg>
        <pc:spChg chg="del">
          <ac:chgData name="Rohan Deshmukh" userId="7af45b13-9d42-45b5-a719-e9c8f9643b67" providerId="ADAL" clId="{36429A30-6244-4BC1-9AED-744755ABC306}" dt="2026-05-13T14:22:05.335" v="135" actId="478"/>
          <ac:spMkLst>
            <pc:docMk/>
            <pc:sldMk cId="4089149216" sldId="2147478822"/>
            <ac:spMk id="4" creationId="{11E06ADB-E03E-581D-61EC-F6C32DA8B090}"/>
          </ac:spMkLst>
        </pc:spChg>
        <pc:spChg chg="add mod">
          <ac:chgData name="Rohan Deshmukh" userId="7af45b13-9d42-45b5-a719-e9c8f9643b67" providerId="ADAL" clId="{36429A30-6244-4BC1-9AED-744755ABC306}" dt="2026-05-14T05:14:54.490" v="300"/>
          <ac:spMkLst>
            <pc:docMk/>
            <pc:sldMk cId="4089149216" sldId="2147478822"/>
            <ac:spMk id="15" creationId="{DE3E1BCC-9FC9-B5D8-CDF8-4448102AAB27}"/>
          </ac:spMkLst>
        </pc:spChg>
        <pc:spChg chg="add mod">
          <ac:chgData name="Rohan Deshmukh" userId="7af45b13-9d42-45b5-a719-e9c8f9643b67" providerId="ADAL" clId="{36429A30-6244-4BC1-9AED-744755ABC306}" dt="2026-05-14T13:51:20.409" v="355" actId="20577"/>
          <ac:spMkLst>
            <pc:docMk/>
            <pc:sldMk cId="4089149216" sldId="2147478822"/>
            <ac:spMk id="28" creationId="{100587C5-D132-3A6E-84F3-3A65DCE34C4D}"/>
          </ac:spMkLst>
        </pc:spChg>
        <pc:picChg chg="add mod">
          <ac:chgData name="Rohan Deshmukh" userId="7af45b13-9d42-45b5-a719-e9c8f9643b67" providerId="ADAL" clId="{36429A30-6244-4BC1-9AED-744755ABC306}" dt="2026-05-14T05:15:15.792" v="307" actId="1076"/>
          <ac:picMkLst>
            <pc:docMk/>
            <pc:sldMk cId="4089149216" sldId="2147478822"/>
            <ac:picMk id="5" creationId="{161B319B-C878-8767-E53F-96836C9E1394}"/>
          </ac:picMkLst>
        </pc:picChg>
        <pc:cxnChg chg="add mod">
          <ac:chgData name="Rohan Deshmukh" userId="7af45b13-9d42-45b5-a719-e9c8f9643b67" providerId="ADAL" clId="{36429A30-6244-4BC1-9AED-744755ABC306}" dt="2026-05-14T05:14:54.490" v="300"/>
          <ac:cxnSpMkLst>
            <pc:docMk/>
            <pc:sldMk cId="4089149216" sldId="2147478822"/>
            <ac:cxnSpMk id="2" creationId="{F7E403A4-D170-704C-086F-5F84DB8E542B}"/>
          </ac:cxnSpMkLst>
        </pc:cxnChg>
        <pc:cxnChg chg="add mod">
          <ac:chgData name="Rohan Deshmukh" userId="7af45b13-9d42-45b5-a719-e9c8f9643b67" providerId="ADAL" clId="{36429A30-6244-4BC1-9AED-744755ABC306}" dt="2026-05-14T05:14:54.490" v="300"/>
          <ac:cxnSpMkLst>
            <pc:docMk/>
            <pc:sldMk cId="4089149216" sldId="2147478822"/>
            <ac:cxnSpMk id="3" creationId="{DC4BA92F-0D65-7B8D-C45A-269D33D93E19}"/>
          </ac:cxnSpMkLst>
        </pc:cxnChg>
        <pc:cxnChg chg="add mod">
          <ac:chgData name="Rohan Deshmukh" userId="7af45b13-9d42-45b5-a719-e9c8f9643b67" providerId="ADAL" clId="{36429A30-6244-4BC1-9AED-744755ABC306}" dt="2026-05-14T05:14:54.490" v="300"/>
          <ac:cxnSpMkLst>
            <pc:docMk/>
            <pc:sldMk cId="4089149216" sldId="2147478822"/>
            <ac:cxnSpMk id="6" creationId="{3BC0B60C-40FE-8B18-D3C1-3BCC830CD2BE}"/>
          </ac:cxnSpMkLst>
        </pc:cxnChg>
        <pc:cxnChg chg="add mod">
          <ac:chgData name="Rohan Deshmukh" userId="7af45b13-9d42-45b5-a719-e9c8f9643b67" providerId="ADAL" clId="{36429A30-6244-4BC1-9AED-744755ABC306}" dt="2026-05-14T05:14:54.490" v="300"/>
          <ac:cxnSpMkLst>
            <pc:docMk/>
            <pc:sldMk cId="4089149216" sldId="2147478822"/>
            <ac:cxnSpMk id="7" creationId="{01BD8013-86BD-1CFA-01CB-D82BE9E77516}"/>
          </ac:cxnSpMkLst>
        </pc:cxnChg>
        <pc:cxnChg chg="add mod">
          <ac:chgData name="Rohan Deshmukh" userId="7af45b13-9d42-45b5-a719-e9c8f9643b67" providerId="ADAL" clId="{36429A30-6244-4BC1-9AED-744755ABC306}" dt="2026-05-14T05:14:54.490" v="300"/>
          <ac:cxnSpMkLst>
            <pc:docMk/>
            <pc:sldMk cId="4089149216" sldId="2147478822"/>
            <ac:cxnSpMk id="10" creationId="{1D301A65-5991-6D29-7B00-B273666979AC}"/>
          </ac:cxnSpMkLst>
        </pc:cxnChg>
        <pc:cxnChg chg="add mod">
          <ac:chgData name="Rohan Deshmukh" userId="7af45b13-9d42-45b5-a719-e9c8f9643b67" providerId="ADAL" clId="{36429A30-6244-4BC1-9AED-744755ABC306}" dt="2026-05-14T05:14:54.490" v="300"/>
          <ac:cxnSpMkLst>
            <pc:docMk/>
            <pc:sldMk cId="4089149216" sldId="2147478822"/>
            <ac:cxnSpMk id="11" creationId="{46850A0E-0CF2-EC27-CD3B-CAA32FA5C295}"/>
          </ac:cxnSpMkLst>
        </pc:cxnChg>
        <pc:cxnChg chg="add mod">
          <ac:chgData name="Rohan Deshmukh" userId="7af45b13-9d42-45b5-a719-e9c8f9643b67" providerId="ADAL" clId="{36429A30-6244-4BC1-9AED-744755ABC306}" dt="2026-05-14T05:14:54.490" v="300"/>
          <ac:cxnSpMkLst>
            <pc:docMk/>
            <pc:sldMk cId="4089149216" sldId="2147478822"/>
            <ac:cxnSpMk id="12" creationId="{906100A4-E11F-EB93-565F-1A27D2B755C6}"/>
          </ac:cxnSpMkLst>
        </pc:cxnChg>
        <pc:cxnChg chg="add mod">
          <ac:chgData name="Rohan Deshmukh" userId="7af45b13-9d42-45b5-a719-e9c8f9643b67" providerId="ADAL" clId="{36429A30-6244-4BC1-9AED-744755ABC306}" dt="2026-05-14T05:14:54.490" v="300"/>
          <ac:cxnSpMkLst>
            <pc:docMk/>
            <pc:sldMk cId="4089149216" sldId="2147478822"/>
            <ac:cxnSpMk id="13" creationId="{44D75B51-DED8-6C71-E4B9-36F48BE9C33E}"/>
          </ac:cxnSpMkLst>
        </pc:cxnChg>
        <pc:cxnChg chg="add mod">
          <ac:chgData name="Rohan Deshmukh" userId="7af45b13-9d42-45b5-a719-e9c8f9643b67" providerId="ADAL" clId="{36429A30-6244-4BC1-9AED-744755ABC306}" dt="2026-05-14T05:14:54.490" v="300"/>
          <ac:cxnSpMkLst>
            <pc:docMk/>
            <pc:sldMk cId="4089149216" sldId="2147478822"/>
            <ac:cxnSpMk id="14" creationId="{C552AC5D-DDE2-FBE0-7AC7-57ECC47E6544}"/>
          </ac:cxnSpMkLst>
        </pc:cxnChg>
        <pc:cxnChg chg="add mod">
          <ac:chgData name="Rohan Deshmukh" userId="7af45b13-9d42-45b5-a719-e9c8f9643b67" providerId="ADAL" clId="{36429A30-6244-4BC1-9AED-744755ABC306}" dt="2026-05-14T05:15:07.164" v="303" actId="1076"/>
          <ac:cxnSpMkLst>
            <pc:docMk/>
            <pc:sldMk cId="4089149216" sldId="2147478822"/>
            <ac:cxnSpMk id="17" creationId="{3F2DF1F0-66AD-8A48-D153-C1A05913CF9F}"/>
          </ac:cxnSpMkLst>
        </pc:cxnChg>
        <pc:cxnChg chg="add mod">
          <ac:chgData name="Rohan Deshmukh" userId="7af45b13-9d42-45b5-a719-e9c8f9643b67" providerId="ADAL" clId="{36429A30-6244-4BC1-9AED-744755ABC306}" dt="2026-05-14T05:15:49.692" v="312" actId="1076"/>
          <ac:cxnSpMkLst>
            <pc:docMk/>
            <pc:sldMk cId="4089149216" sldId="2147478822"/>
            <ac:cxnSpMk id="20" creationId="{E48BFA40-1A14-2C31-903E-97A6C55F8A6B}"/>
          </ac:cxnSpMkLst>
        </pc:cxnChg>
        <pc:cxnChg chg="add mod">
          <ac:chgData name="Rohan Deshmukh" userId="7af45b13-9d42-45b5-a719-e9c8f9643b67" providerId="ADAL" clId="{36429A30-6244-4BC1-9AED-744755ABC306}" dt="2026-05-14T05:15:54.100" v="313" actId="1076"/>
          <ac:cxnSpMkLst>
            <pc:docMk/>
            <pc:sldMk cId="4089149216" sldId="2147478822"/>
            <ac:cxnSpMk id="21" creationId="{6F29C99A-FCF9-1825-ACE8-3FC122E4FAA5}"/>
          </ac:cxnSpMkLst>
        </pc:cxnChg>
        <pc:cxnChg chg="add mod">
          <ac:chgData name="Rohan Deshmukh" userId="7af45b13-9d42-45b5-a719-e9c8f9643b67" providerId="ADAL" clId="{36429A30-6244-4BC1-9AED-744755ABC306}" dt="2026-05-14T05:15:55.397" v="314" actId="1076"/>
          <ac:cxnSpMkLst>
            <pc:docMk/>
            <pc:sldMk cId="4089149216" sldId="2147478822"/>
            <ac:cxnSpMk id="22" creationId="{F832F45F-A2DB-C3FC-BB4B-8973577B00F9}"/>
          </ac:cxnSpMkLst>
        </pc:cxnChg>
        <pc:cxnChg chg="add mod">
          <ac:chgData name="Rohan Deshmukh" userId="7af45b13-9d42-45b5-a719-e9c8f9643b67" providerId="ADAL" clId="{36429A30-6244-4BC1-9AED-744755ABC306}" dt="2026-05-14T05:15:58.797" v="315" actId="1076"/>
          <ac:cxnSpMkLst>
            <pc:docMk/>
            <pc:sldMk cId="4089149216" sldId="2147478822"/>
            <ac:cxnSpMk id="23" creationId="{D09043E8-AD8D-057D-76BB-6CA449A92572}"/>
          </ac:cxnSpMkLst>
        </pc:cxnChg>
        <pc:cxnChg chg="add mod">
          <ac:chgData name="Rohan Deshmukh" userId="7af45b13-9d42-45b5-a719-e9c8f9643b67" providerId="ADAL" clId="{36429A30-6244-4BC1-9AED-744755ABC306}" dt="2026-05-14T05:15:17.994" v="308" actId="1076"/>
          <ac:cxnSpMkLst>
            <pc:docMk/>
            <pc:sldMk cId="4089149216" sldId="2147478822"/>
            <ac:cxnSpMk id="24" creationId="{AD0769AC-65B6-53A6-82EF-F56438C63C6A}"/>
          </ac:cxnSpMkLst>
        </pc:cxnChg>
        <pc:cxnChg chg="add mod">
          <ac:chgData name="Rohan Deshmukh" userId="7af45b13-9d42-45b5-a719-e9c8f9643b67" providerId="ADAL" clId="{36429A30-6244-4BC1-9AED-744755ABC306}" dt="2026-05-14T05:16:02.130" v="316" actId="1076"/>
          <ac:cxnSpMkLst>
            <pc:docMk/>
            <pc:sldMk cId="4089149216" sldId="2147478822"/>
            <ac:cxnSpMk id="25" creationId="{AA14BEE9-1455-6D98-CE7A-6A64EE5EEF38}"/>
          </ac:cxnSpMkLst>
        </pc:cxnChg>
        <pc:cxnChg chg="add mod">
          <ac:chgData name="Rohan Deshmukh" userId="7af45b13-9d42-45b5-a719-e9c8f9643b67" providerId="ADAL" clId="{36429A30-6244-4BC1-9AED-744755ABC306}" dt="2026-05-14T05:15:23.676" v="309" actId="1076"/>
          <ac:cxnSpMkLst>
            <pc:docMk/>
            <pc:sldMk cId="4089149216" sldId="2147478822"/>
            <ac:cxnSpMk id="26" creationId="{F25494BB-FC5A-792C-11ED-84E707C5047E}"/>
          </ac:cxnSpMkLst>
        </pc:cxnChg>
        <pc:cxnChg chg="add del mod">
          <ac:chgData name="Rohan Deshmukh" userId="7af45b13-9d42-45b5-a719-e9c8f9643b67" providerId="ADAL" clId="{36429A30-6244-4BC1-9AED-744755ABC306}" dt="2026-05-14T05:15:27.950" v="311" actId="478"/>
          <ac:cxnSpMkLst>
            <pc:docMk/>
            <pc:sldMk cId="4089149216" sldId="2147478822"/>
            <ac:cxnSpMk id="27" creationId="{2C8B486C-3693-0089-1115-3BAB8AF7C1FA}"/>
          </ac:cxnSpMkLst>
        </pc:cxnChg>
      </pc:sldChg>
      <pc:sldChg chg="addSp delSp modSp new mod modAnim">
        <pc:chgData name="Rohan Deshmukh" userId="7af45b13-9d42-45b5-a719-e9c8f9643b67" providerId="ADAL" clId="{36429A30-6244-4BC1-9AED-744755ABC306}" dt="2026-05-14T15:41:28.143" v="378" actId="14100"/>
        <pc:sldMkLst>
          <pc:docMk/>
          <pc:sldMk cId="1208383236" sldId="2147478823"/>
        </pc:sldMkLst>
        <pc:spChg chg="del">
          <ac:chgData name="Rohan Deshmukh" userId="7af45b13-9d42-45b5-a719-e9c8f9643b67" providerId="ADAL" clId="{36429A30-6244-4BC1-9AED-744755ABC306}" dt="2026-05-13T14:23:02.790" v="146" actId="478"/>
          <ac:spMkLst>
            <pc:docMk/>
            <pc:sldMk cId="1208383236" sldId="2147478823"/>
            <ac:spMk id="2" creationId="{46CAAC82-0DF5-1F60-5467-C5E7F68A8E4A}"/>
          </ac:spMkLst>
        </pc:spChg>
        <pc:spChg chg="add mod">
          <ac:chgData name="Rohan Deshmukh" userId="7af45b13-9d42-45b5-a719-e9c8f9643b67" providerId="ADAL" clId="{36429A30-6244-4BC1-9AED-744755ABC306}" dt="2026-05-14T15:41:28.143" v="378" actId="14100"/>
          <ac:spMkLst>
            <pc:docMk/>
            <pc:sldMk cId="1208383236" sldId="2147478823"/>
            <ac:spMk id="2" creationId="{70A15AAA-7332-AD3A-02A9-57571064FE23}"/>
          </ac:spMkLst>
        </pc:spChg>
        <pc:spChg chg="del">
          <ac:chgData name="Rohan Deshmukh" userId="7af45b13-9d42-45b5-a719-e9c8f9643b67" providerId="ADAL" clId="{36429A30-6244-4BC1-9AED-744755ABC306}" dt="2026-05-13T14:23:04.323" v="148" actId="478"/>
          <ac:spMkLst>
            <pc:docMk/>
            <pc:sldMk cId="1208383236" sldId="2147478823"/>
            <ac:spMk id="3" creationId="{0F3683AE-EEB5-FA40-71DD-8A03EB994BD7}"/>
          </ac:spMkLst>
        </pc:spChg>
        <pc:spChg chg="del">
          <ac:chgData name="Rohan Deshmukh" userId="7af45b13-9d42-45b5-a719-e9c8f9643b67" providerId="ADAL" clId="{36429A30-6244-4BC1-9AED-744755ABC306}" dt="2026-05-13T14:23:03.530" v="147" actId="478"/>
          <ac:spMkLst>
            <pc:docMk/>
            <pc:sldMk cId="1208383236" sldId="2147478823"/>
            <ac:spMk id="4" creationId="{2A3424B4-471D-FCFA-7264-442E8D727C80}"/>
          </ac:spMkLst>
        </pc:spChg>
        <pc:picChg chg="add mod">
          <ac:chgData name="Rohan Deshmukh" userId="7af45b13-9d42-45b5-a719-e9c8f9643b67" providerId="ADAL" clId="{36429A30-6244-4BC1-9AED-744755ABC306}" dt="2026-05-13T14:23:20.244" v="152" actId="14100"/>
          <ac:picMkLst>
            <pc:docMk/>
            <pc:sldMk cId="1208383236" sldId="2147478823"/>
            <ac:picMk id="5" creationId="{23EF7811-0620-7C91-0E4C-288945A69456}"/>
          </ac:picMkLst>
        </pc:picChg>
      </pc:sldChg>
      <pc:sldChg chg="addSp delSp modSp add mod delAnim modAnim">
        <pc:chgData name="Rohan Deshmukh" userId="7af45b13-9d42-45b5-a719-e9c8f9643b67" providerId="ADAL" clId="{36429A30-6244-4BC1-9AED-744755ABC306}" dt="2026-05-14T13:51:15.478" v="353" actId="14100"/>
        <pc:sldMkLst>
          <pc:docMk/>
          <pc:sldMk cId="3742465578" sldId="2147478824"/>
        </pc:sldMkLst>
        <pc:spChg chg="add mod">
          <ac:chgData name="Rohan Deshmukh" userId="7af45b13-9d42-45b5-a719-e9c8f9643b67" providerId="ADAL" clId="{36429A30-6244-4BC1-9AED-744755ABC306}" dt="2026-05-14T13:51:15.478" v="353" actId="14100"/>
          <ac:spMkLst>
            <pc:docMk/>
            <pc:sldMk cId="3742465578" sldId="2147478824"/>
            <ac:spMk id="14" creationId="{FF291BE6-737A-E0E9-7FC7-68547AC6F775}"/>
          </ac:spMkLst>
        </pc:spChg>
        <pc:picChg chg="add mod">
          <ac:chgData name="Rohan Deshmukh" userId="7af45b13-9d42-45b5-a719-e9c8f9643b67" providerId="ADAL" clId="{36429A30-6244-4BC1-9AED-744755ABC306}" dt="2026-05-13T14:25:00.751" v="157" actId="14100"/>
          <ac:picMkLst>
            <pc:docMk/>
            <pc:sldMk cId="3742465578" sldId="2147478824"/>
            <ac:picMk id="2" creationId="{D08D6F48-E50E-790E-252E-5581D1897416}"/>
          </ac:picMkLst>
        </pc:picChg>
        <pc:picChg chg="del">
          <ac:chgData name="Rohan Deshmukh" userId="7af45b13-9d42-45b5-a719-e9c8f9643b67" providerId="ADAL" clId="{36429A30-6244-4BC1-9AED-744755ABC306}" dt="2026-05-13T14:24:42.671" v="154" actId="478"/>
          <ac:picMkLst>
            <pc:docMk/>
            <pc:sldMk cId="3742465578" sldId="2147478824"/>
            <ac:picMk id="5" creationId="{0B6A0838-8E23-91D1-E052-019FA98D3AAB}"/>
          </ac:picMkLst>
        </pc:picChg>
        <pc:cxnChg chg="add mod">
          <ac:chgData name="Rohan Deshmukh" userId="7af45b13-9d42-45b5-a719-e9c8f9643b67" providerId="ADAL" clId="{36429A30-6244-4BC1-9AED-744755ABC306}" dt="2026-05-14T05:16:23.271" v="318" actId="1076"/>
          <ac:cxnSpMkLst>
            <pc:docMk/>
            <pc:sldMk cId="3742465578" sldId="2147478824"/>
            <ac:cxnSpMk id="3" creationId="{87E83AA6-0325-53BA-6205-FDFB3FA678E6}"/>
          </ac:cxnSpMkLst>
        </pc:cxnChg>
        <pc:cxnChg chg="add mod">
          <ac:chgData name="Rohan Deshmukh" userId="7af45b13-9d42-45b5-a719-e9c8f9643b67" providerId="ADAL" clId="{36429A30-6244-4BC1-9AED-744755ABC306}" dt="2026-05-14T05:16:23.271" v="318" actId="1076"/>
          <ac:cxnSpMkLst>
            <pc:docMk/>
            <pc:sldMk cId="3742465578" sldId="2147478824"/>
            <ac:cxnSpMk id="4" creationId="{DED6CDD0-4FEC-D8AE-5411-D52A54038E6F}"/>
          </ac:cxnSpMkLst>
        </pc:cxnChg>
        <pc:cxnChg chg="add mod">
          <ac:chgData name="Rohan Deshmukh" userId="7af45b13-9d42-45b5-a719-e9c8f9643b67" providerId="ADAL" clId="{36429A30-6244-4BC1-9AED-744755ABC306}" dt="2026-05-14T05:16:23.271" v="318" actId="1076"/>
          <ac:cxnSpMkLst>
            <pc:docMk/>
            <pc:sldMk cId="3742465578" sldId="2147478824"/>
            <ac:cxnSpMk id="5" creationId="{7F239C61-7C5F-FA76-B017-74F89E6AB19F}"/>
          </ac:cxnSpMkLst>
        </pc:cxnChg>
        <pc:cxnChg chg="add mod">
          <ac:chgData name="Rohan Deshmukh" userId="7af45b13-9d42-45b5-a719-e9c8f9643b67" providerId="ADAL" clId="{36429A30-6244-4BC1-9AED-744755ABC306}" dt="2026-05-14T05:16:23.271" v="318" actId="1076"/>
          <ac:cxnSpMkLst>
            <pc:docMk/>
            <pc:sldMk cId="3742465578" sldId="2147478824"/>
            <ac:cxnSpMk id="6" creationId="{4F36E954-122C-9D5F-22E8-6B61CF279845}"/>
          </ac:cxnSpMkLst>
        </pc:cxnChg>
        <pc:cxnChg chg="add mod">
          <ac:chgData name="Rohan Deshmukh" userId="7af45b13-9d42-45b5-a719-e9c8f9643b67" providerId="ADAL" clId="{36429A30-6244-4BC1-9AED-744755ABC306}" dt="2026-05-14T05:16:23.271" v="318" actId="1076"/>
          <ac:cxnSpMkLst>
            <pc:docMk/>
            <pc:sldMk cId="3742465578" sldId="2147478824"/>
            <ac:cxnSpMk id="7" creationId="{EC743701-309C-3BF2-554F-1EE04AF1E86A}"/>
          </ac:cxnSpMkLst>
        </pc:cxnChg>
        <pc:cxnChg chg="add mod">
          <ac:chgData name="Rohan Deshmukh" userId="7af45b13-9d42-45b5-a719-e9c8f9643b67" providerId="ADAL" clId="{36429A30-6244-4BC1-9AED-744755ABC306}" dt="2026-05-14T05:16:23.271" v="318" actId="1076"/>
          <ac:cxnSpMkLst>
            <pc:docMk/>
            <pc:sldMk cId="3742465578" sldId="2147478824"/>
            <ac:cxnSpMk id="8" creationId="{FDD3BD0A-CABC-6410-DC5A-97146970175B}"/>
          </ac:cxnSpMkLst>
        </pc:cxnChg>
        <pc:cxnChg chg="add mod">
          <ac:chgData name="Rohan Deshmukh" userId="7af45b13-9d42-45b5-a719-e9c8f9643b67" providerId="ADAL" clId="{36429A30-6244-4BC1-9AED-744755ABC306}" dt="2026-05-14T05:16:23.271" v="318" actId="1076"/>
          <ac:cxnSpMkLst>
            <pc:docMk/>
            <pc:sldMk cId="3742465578" sldId="2147478824"/>
            <ac:cxnSpMk id="9" creationId="{B3F5D009-4D12-2EDE-BA7D-5016A415C30D}"/>
          </ac:cxnSpMkLst>
        </pc:cxnChg>
        <pc:cxnChg chg="add mod">
          <ac:chgData name="Rohan Deshmukh" userId="7af45b13-9d42-45b5-a719-e9c8f9643b67" providerId="ADAL" clId="{36429A30-6244-4BC1-9AED-744755ABC306}" dt="2026-05-14T05:16:29.093" v="320" actId="1076"/>
          <ac:cxnSpMkLst>
            <pc:docMk/>
            <pc:sldMk cId="3742465578" sldId="2147478824"/>
            <ac:cxnSpMk id="11" creationId="{7330AF55-175C-79E4-E3F0-F3FE51A6B9AF}"/>
          </ac:cxnSpMkLst>
        </pc:cxnChg>
        <pc:cxnChg chg="add mod">
          <ac:chgData name="Rohan Deshmukh" userId="7af45b13-9d42-45b5-a719-e9c8f9643b67" providerId="ADAL" clId="{36429A30-6244-4BC1-9AED-744755ABC306}" dt="2026-05-14T05:16:30.445" v="321" actId="1076"/>
          <ac:cxnSpMkLst>
            <pc:docMk/>
            <pc:sldMk cId="3742465578" sldId="2147478824"/>
            <ac:cxnSpMk id="12" creationId="{187FF2B4-BEA4-60A6-64C9-718C0F6B39E8}"/>
          </ac:cxnSpMkLst>
        </pc:cxnChg>
        <pc:cxnChg chg="mod">
          <ac:chgData name="Rohan Deshmukh" userId="7af45b13-9d42-45b5-a719-e9c8f9643b67" providerId="ADAL" clId="{36429A30-6244-4BC1-9AED-744755ABC306}" dt="2026-05-14T05:16:32.693" v="322" actId="1076"/>
          <ac:cxnSpMkLst>
            <pc:docMk/>
            <pc:sldMk cId="3742465578" sldId="2147478824"/>
            <ac:cxnSpMk id="13" creationId="{63FDA409-F5E9-5666-B1B5-28CC62174B15}"/>
          </ac:cxnSpMkLst>
        </pc:cxnChg>
      </pc:sldChg>
      <pc:sldChg chg="addSp delSp modSp new mod modAnim">
        <pc:chgData name="Rohan Deshmukh" userId="7af45b13-9d42-45b5-a719-e9c8f9643b67" providerId="ADAL" clId="{36429A30-6244-4BC1-9AED-744755ABC306}" dt="2026-05-14T15:41:50.047" v="397" actId="14100"/>
        <pc:sldMkLst>
          <pc:docMk/>
          <pc:sldMk cId="832624116" sldId="2147478825"/>
        </pc:sldMkLst>
        <pc:spChg chg="del">
          <ac:chgData name="Rohan Deshmukh" userId="7af45b13-9d42-45b5-a719-e9c8f9643b67" providerId="ADAL" clId="{36429A30-6244-4BC1-9AED-744755ABC306}" dt="2026-05-13T14:25:27.537" v="159" actId="478"/>
          <ac:spMkLst>
            <pc:docMk/>
            <pc:sldMk cId="832624116" sldId="2147478825"/>
            <ac:spMk id="2" creationId="{EFB148DB-3881-3805-8873-4E8425FB0946}"/>
          </ac:spMkLst>
        </pc:spChg>
        <pc:spChg chg="add mod">
          <ac:chgData name="Rohan Deshmukh" userId="7af45b13-9d42-45b5-a719-e9c8f9643b67" providerId="ADAL" clId="{36429A30-6244-4BC1-9AED-744755ABC306}" dt="2026-05-14T15:41:50.047" v="397" actId="14100"/>
          <ac:spMkLst>
            <pc:docMk/>
            <pc:sldMk cId="832624116" sldId="2147478825"/>
            <ac:spMk id="2" creationId="{F4F1FEAB-AA42-B748-767B-DB0DDAB438F1}"/>
          </ac:spMkLst>
        </pc:spChg>
        <pc:spChg chg="del">
          <ac:chgData name="Rohan Deshmukh" userId="7af45b13-9d42-45b5-a719-e9c8f9643b67" providerId="ADAL" clId="{36429A30-6244-4BC1-9AED-744755ABC306}" dt="2026-05-13T14:25:29.040" v="161" actId="478"/>
          <ac:spMkLst>
            <pc:docMk/>
            <pc:sldMk cId="832624116" sldId="2147478825"/>
            <ac:spMk id="3" creationId="{370022F9-04A6-1AA0-EF42-F436FB1AA571}"/>
          </ac:spMkLst>
        </pc:spChg>
        <pc:spChg chg="del">
          <ac:chgData name="Rohan Deshmukh" userId="7af45b13-9d42-45b5-a719-e9c8f9643b67" providerId="ADAL" clId="{36429A30-6244-4BC1-9AED-744755ABC306}" dt="2026-05-13T14:25:28.280" v="160" actId="478"/>
          <ac:spMkLst>
            <pc:docMk/>
            <pc:sldMk cId="832624116" sldId="2147478825"/>
            <ac:spMk id="4" creationId="{E1ED3864-6B0F-EB4C-D64C-3E70525C758C}"/>
          </ac:spMkLst>
        </pc:spChg>
        <pc:picChg chg="add mod">
          <ac:chgData name="Rohan Deshmukh" userId="7af45b13-9d42-45b5-a719-e9c8f9643b67" providerId="ADAL" clId="{36429A30-6244-4BC1-9AED-744755ABC306}" dt="2026-05-13T14:25:42.977" v="164" actId="14100"/>
          <ac:picMkLst>
            <pc:docMk/>
            <pc:sldMk cId="832624116" sldId="2147478825"/>
            <ac:picMk id="5" creationId="{C9157F6D-63EF-5F55-5A00-AD93BAE09F5F}"/>
          </ac:picMkLst>
        </pc:picChg>
      </pc:sldChg>
      <pc:sldChg chg="addSp delSp modSp new del mod">
        <pc:chgData name="Rohan Deshmukh" userId="7af45b13-9d42-45b5-a719-e9c8f9643b67" providerId="ADAL" clId="{36429A30-6244-4BC1-9AED-744755ABC306}" dt="2026-05-14T03:35:35.649" v="226" actId="47"/>
        <pc:sldMkLst>
          <pc:docMk/>
          <pc:sldMk cId="3305804394" sldId="2147478826"/>
        </pc:sldMkLst>
        <pc:spChg chg="del">
          <ac:chgData name="Rohan Deshmukh" userId="7af45b13-9d42-45b5-a719-e9c8f9643b67" providerId="ADAL" clId="{36429A30-6244-4BC1-9AED-744755ABC306}" dt="2026-05-13T14:51:18.183" v="170" actId="478"/>
          <ac:spMkLst>
            <pc:docMk/>
            <pc:sldMk cId="3305804394" sldId="2147478826"/>
            <ac:spMk id="2" creationId="{87563EF9-08AF-BAF4-9B09-B117FD2076D9}"/>
          </ac:spMkLst>
        </pc:spChg>
        <pc:spChg chg="del">
          <ac:chgData name="Rohan Deshmukh" userId="7af45b13-9d42-45b5-a719-e9c8f9643b67" providerId="ADAL" clId="{36429A30-6244-4BC1-9AED-744755ABC306}" dt="2026-05-13T14:51:20.411" v="172" actId="478"/>
          <ac:spMkLst>
            <pc:docMk/>
            <pc:sldMk cId="3305804394" sldId="2147478826"/>
            <ac:spMk id="3" creationId="{43E64B27-DDF1-6026-CEBC-7230E5C340AD}"/>
          </ac:spMkLst>
        </pc:spChg>
        <pc:spChg chg="del">
          <ac:chgData name="Rohan Deshmukh" userId="7af45b13-9d42-45b5-a719-e9c8f9643b67" providerId="ADAL" clId="{36429A30-6244-4BC1-9AED-744755ABC306}" dt="2026-05-13T14:51:19.546" v="171" actId="478"/>
          <ac:spMkLst>
            <pc:docMk/>
            <pc:sldMk cId="3305804394" sldId="2147478826"/>
            <ac:spMk id="4" creationId="{0B78530A-C33E-2557-DB49-06C8043D6BE1}"/>
          </ac:spMkLst>
        </pc:spChg>
        <pc:picChg chg="add del mod">
          <ac:chgData name="Rohan Deshmukh" userId="7af45b13-9d42-45b5-a719-e9c8f9643b67" providerId="ADAL" clId="{36429A30-6244-4BC1-9AED-744755ABC306}" dt="2026-05-13T14:51:55.267" v="187" actId="21"/>
          <ac:picMkLst>
            <pc:docMk/>
            <pc:sldMk cId="3305804394" sldId="2147478826"/>
            <ac:picMk id="5" creationId="{92E3BB89-44D1-1F14-4208-5754BE617059}"/>
          </ac:picMkLst>
        </pc:picChg>
        <pc:picChg chg="add mod">
          <ac:chgData name="Rohan Deshmukh" userId="7af45b13-9d42-45b5-a719-e9c8f9643b67" providerId="ADAL" clId="{36429A30-6244-4BC1-9AED-744755ABC306}" dt="2026-05-13T14:52:00.819" v="190" actId="14100"/>
          <ac:picMkLst>
            <pc:docMk/>
            <pc:sldMk cId="3305804394" sldId="2147478826"/>
            <ac:picMk id="6" creationId="{BBBDE0F6-B96A-7D03-B3BB-D9DFBCEA74FC}"/>
          </ac:picMkLst>
        </pc:picChg>
        <pc:picChg chg="add mod">
          <ac:chgData name="Rohan Deshmukh" userId="7af45b13-9d42-45b5-a719-e9c8f9643b67" providerId="ADAL" clId="{36429A30-6244-4BC1-9AED-744755ABC306}" dt="2026-05-13T14:52:04.891" v="191" actId="14100"/>
          <ac:picMkLst>
            <pc:docMk/>
            <pc:sldMk cId="3305804394" sldId="2147478826"/>
            <ac:picMk id="7" creationId="{92E3BB89-44D1-1F14-4208-5754BE617059}"/>
          </ac:picMkLst>
        </pc:picChg>
      </pc:sldChg>
      <pc:sldChg chg="addSp delSp modSp new mod modClrScheme chgLayout">
        <pc:chgData name="Rohan Deshmukh" userId="7af45b13-9d42-45b5-a719-e9c8f9643b67" providerId="ADAL" clId="{36429A30-6244-4BC1-9AED-744755ABC306}" dt="2026-05-14T16:29:31.987" v="654" actId="478"/>
        <pc:sldMkLst>
          <pc:docMk/>
          <pc:sldMk cId="3627519438" sldId="2147478826"/>
        </pc:sldMkLst>
        <pc:spChg chg="add del">
          <ac:chgData name="Rohan Deshmukh" userId="7af45b13-9d42-45b5-a719-e9c8f9643b67" providerId="ADAL" clId="{36429A30-6244-4BC1-9AED-744755ABC306}" dt="2026-05-14T16:19:50.154" v="591" actId="26606"/>
          <ac:spMkLst>
            <pc:docMk/>
            <pc:sldMk cId="3627519438" sldId="2147478826"/>
            <ac:spMk id="2" creationId="{3C892D29-96A6-ADC3-57CD-2C59DA9EFE05}"/>
          </ac:spMkLst>
        </pc:spChg>
        <pc:spChg chg="mod">
          <ac:chgData name="Rohan Deshmukh" userId="7af45b13-9d42-45b5-a719-e9c8f9643b67" providerId="ADAL" clId="{36429A30-6244-4BC1-9AED-744755ABC306}" dt="2026-05-14T16:19:50.154" v="591" actId="26606"/>
          <ac:spMkLst>
            <pc:docMk/>
            <pc:sldMk cId="3627519438" sldId="2147478826"/>
            <ac:spMk id="3" creationId="{0A2B0A10-DD49-0469-C34F-2CB1D6C0C99D}"/>
          </ac:spMkLst>
        </pc:spChg>
        <pc:spChg chg="mod">
          <ac:chgData name="Rohan Deshmukh" userId="7af45b13-9d42-45b5-a719-e9c8f9643b67" providerId="ADAL" clId="{36429A30-6244-4BC1-9AED-744755ABC306}" dt="2026-05-14T16:19:50.154" v="591" actId="26606"/>
          <ac:spMkLst>
            <pc:docMk/>
            <pc:sldMk cId="3627519438" sldId="2147478826"/>
            <ac:spMk id="4" creationId="{E2A0E66F-73D2-183B-6385-D7B272BA673A}"/>
          </ac:spMkLst>
        </pc:spChg>
        <pc:picChg chg="add del mod ord">
          <ac:chgData name="Rohan Deshmukh" userId="7af45b13-9d42-45b5-a719-e9c8f9643b67" providerId="ADAL" clId="{36429A30-6244-4BC1-9AED-744755ABC306}" dt="2026-05-14T16:19:45.760" v="590" actId="22"/>
          <ac:picMkLst>
            <pc:docMk/>
            <pc:sldMk cId="3627519438" sldId="2147478826"/>
            <ac:picMk id="6" creationId="{BE356349-8CAF-397B-80D1-116E4EC24743}"/>
          </ac:picMkLst>
        </pc:picChg>
        <pc:picChg chg="add del mod modCrop">
          <ac:chgData name="Rohan Deshmukh" userId="7af45b13-9d42-45b5-a719-e9c8f9643b67" providerId="ADAL" clId="{36429A30-6244-4BC1-9AED-744755ABC306}" dt="2026-05-14T16:29:31.987" v="654" actId="478"/>
          <ac:picMkLst>
            <pc:docMk/>
            <pc:sldMk cId="3627519438" sldId="2147478826"/>
            <ac:picMk id="7" creationId="{11126294-D331-8A35-8DEB-9AB5C04870A8}"/>
          </ac:picMkLst>
        </pc:picChg>
        <pc:picChg chg="add mod modCrop">
          <ac:chgData name="Rohan Deshmukh" userId="7af45b13-9d42-45b5-a719-e9c8f9643b67" providerId="ADAL" clId="{36429A30-6244-4BC1-9AED-744755ABC306}" dt="2026-05-14T16:20:52.760" v="601" actId="14100"/>
          <ac:picMkLst>
            <pc:docMk/>
            <pc:sldMk cId="3627519438" sldId="2147478826"/>
            <ac:picMk id="8" creationId="{BE356349-8CAF-397B-80D1-116E4EC24743}"/>
          </ac:picMkLst>
        </pc:picChg>
      </pc:sldChg>
      <pc:sldChg chg="addSp delSp modSp new mod">
        <pc:chgData name="Rohan Deshmukh" userId="7af45b13-9d42-45b5-a719-e9c8f9643b67" providerId="ADAL" clId="{36429A30-6244-4BC1-9AED-744755ABC306}" dt="2026-05-14T16:28:38.198" v="653" actId="1076"/>
        <pc:sldMkLst>
          <pc:docMk/>
          <pc:sldMk cId="1238249368" sldId="2147478827"/>
        </pc:sldMkLst>
        <pc:spChg chg="del">
          <ac:chgData name="Rohan Deshmukh" userId="7af45b13-9d42-45b5-a719-e9c8f9643b67" providerId="ADAL" clId="{36429A30-6244-4BC1-9AED-744755ABC306}" dt="2026-05-14T16:21:04.174" v="605" actId="478"/>
          <ac:spMkLst>
            <pc:docMk/>
            <pc:sldMk cId="1238249368" sldId="2147478827"/>
            <ac:spMk id="2" creationId="{B9C15A09-7357-F738-501B-4E3B09907EBB}"/>
          </ac:spMkLst>
        </pc:spChg>
        <pc:spChg chg="del">
          <ac:chgData name="Rohan Deshmukh" userId="7af45b13-9d42-45b5-a719-e9c8f9643b67" providerId="ADAL" clId="{36429A30-6244-4BC1-9AED-744755ABC306}" dt="2026-05-14T16:21:02.557" v="604" actId="478"/>
          <ac:spMkLst>
            <pc:docMk/>
            <pc:sldMk cId="1238249368" sldId="2147478827"/>
            <ac:spMk id="3" creationId="{9ED6DE4E-0198-D6DC-9963-DEA67359EB03}"/>
          </ac:spMkLst>
        </pc:spChg>
        <pc:spChg chg="del">
          <ac:chgData name="Rohan Deshmukh" userId="7af45b13-9d42-45b5-a719-e9c8f9643b67" providerId="ADAL" clId="{36429A30-6244-4BC1-9AED-744755ABC306}" dt="2026-05-14T16:21:00.837" v="603" actId="478"/>
          <ac:spMkLst>
            <pc:docMk/>
            <pc:sldMk cId="1238249368" sldId="2147478827"/>
            <ac:spMk id="4" creationId="{4180784F-0E0B-0E84-F143-A285E9D8939A}"/>
          </ac:spMkLst>
        </pc:spChg>
        <pc:picChg chg="add del mod">
          <ac:chgData name="Rohan Deshmukh" userId="7af45b13-9d42-45b5-a719-e9c8f9643b67" providerId="ADAL" clId="{36429A30-6244-4BC1-9AED-744755ABC306}" dt="2026-05-14T16:23:51.773" v="626" actId="478"/>
          <ac:picMkLst>
            <pc:docMk/>
            <pc:sldMk cId="1238249368" sldId="2147478827"/>
            <ac:picMk id="6" creationId="{8428EFC9-66DB-47C7-FA5D-7BD3ABB189ED}"/>
          </ac:picMkLst>
        </pc:picChg>
        <pc:picChg chg="add mod">
          <ac:chgData name="Rohan Deshmukh" userId="7af45b13-9d42-45b5-a719-e9c8f9643b67" providerId="ADAL" clId="{36429A30-6244-4BC1-9AED-744755ABC306}" dt="2026-05-14T16:26:53.164" v="644" actId="14100"/>
          <ac:picMkLst>
            <pc:docMk/>
            <pc:sldMk cId="1238249368" sldId="2147478827"/>
            <ac:picMk id="8" creationId="{1EB3A0BD-0724-EFF0-7A6C-08B237FFBDF8}"/>
          </ac:picMkLst>
        </pc:picChg>
        <pc:picChg chg="add mod modCrop">
          <ac:chgData name="Rohan Deshmukh" userId="7af45b13-9d42-45b5-a719-e9c8f9643b67" providerId="ADAL" clId="{36429A30-6244-4BC1-9AED-744755ABC306}" dt="2026-05-14T16:26:47.194" v="642" actId="1076"/>
          <ac:picMkLst>
            <pc:docMk/>
            <pc:sldMk cId="1238249368" sldId="2147478827"/>
            <ac:picMk id="9" creationId="{FE6F791B-4BB5-B8E6-B01C-E4C8D78CDD1F}"/>
          </ac:picMkLst>
        </pc:picChg>
        <pc:picChg chg="add mod">
          <ac:chgData name="Rohan Deshmukh" userId="7af45b13-9d42-45b5-a719-e9c8f9643b67" providerId="ADAL" clId="{36429A30-6244-4BC1-9AED-744755ABC306}" dt="2026-05-14T16:26:45.427" v="641" actId="1076"/>
          <ac:picMkLst>
            <pc:docMk/>
            <pc:sldMk cId="1238249368" sldId="2147478827"/>
            <ac:picMk id="10" creationId="{16E306F2-73E0-F510-8E98-06C4CD290DDB}"/>
          </ac:picMkLst>
        </pc:picChg>
        <pc:picChg chg="add mod">
          <ac:chgData name="Rohan Deshmukh" userId="7af45b13-9d42-45b5-a719-e9c8f9643b67" providerId="ADAL" clId="{36429A30-6244-4BC1-9AED-744755ABC306}" dt="2026-05-14T16:27:23.811" v="650" actId="1076"/>
          <ac:picMkLst>
            <pc:docMk/>
            <pc:sldMk cId="1238249368" sldId="2147478827"/>
            <ac:picMk id="12" creationId="{822DA476-A653-4EAD-4527-535E118E0E56}"/>
          </ac:picMkLst>
        </pc:picChg>
        <pc:picChg chg="add mod">
          <ac:chgData name="Rohan Deshmukh" userId="7af45b13-9d42-45b5-a719-e9c8f9643b67" providerId="ADAL" clId="{36429A30-6244-4BC1-9AED-744755ABC306}" dt="2026-05-14T16:28:38.198" v="653" actId="1076"/>
          <ac:picMkLst>
            <pc:docMk/>
            <pc:sldMk cId="1238249368" sldId="2147478827"/>
            <ac:picMk id="14" creationId="{776F4E0F-D7B5-2165-B3BF-6A2BE96D35BB}"/>
          </ac:picMkLst>
        </pc:picChg>
      </pc:sldChg>
      <pc:sldChg chg="addSp delSp modSp new mod">
        <pc:chgData name="Rohan Deshmukh" userId="7af45b13-9d42-45b5-a719-e9c8f9643b67" providerId="ADAL" clId="{36429A30-6244-4BC1-9AED-744755ABC306}" dt="2026-05-14T16:31:32.467" v="670" actId="1076"/>
        <pc:sldMkLst>
          <pc:docMk/>
          <pc:sldMk cId="447444601" sldId="2147478828"/>
        </pc:sldMkLst>
        <pc:spChg chg="del">
          <ac:chgData name="Rohan Deshmukh" userId="7af45b13-9d42-45b5-a719-e9c8f9643b67" providerId="ADAL" clId="{36429A30-6244-4BC1-9AED-744755ABC306}" dt="2026-05-14T16:29:43.918" v="657" actId="478"/>
          <ac:spMkLst>
            <pc:docMk/>
            <pc:sldMk cId="447444601" sldId="2147478828"/>
            <ac:spMk id="2" creationId="{DB28D83E-D5E2-DCA7-A813-86F066E2A0E9}"/>
          </ac:spMkLst>
        </pc:spChg>
        <pc:spChg chg="del">
          <ac:chgData name="Rohan Deshmukh" userId="7af45b13-9d42-45b5-a719-e9c8f9643b67" providerId="ADAL" clId="{36429A30-6244-4BC1-9AED-744755ABC306}" dt="2026-05-14T16:29:45.027" v="658" actId="478"/>
          <ac:spMkLst>
            <pc:docMk/>
            <pc:sldMk cId="447444601" sldId="2147478828"/>
            <ac:spMk id="3" creationId="{6190F8B0-8F9F-F0CA-6FB8-DAE5281F9A81}"/>
          </ac:spMkLst>
        </pc:spChg>
        <pc:spChg chg="del">
          <ac:chgData name="Rohan Deshmukh" userId="7af45b13-9d42-45b5-a719-e9c8f9643b67" providerId="ADAL" clId="{36429A30-6244-4BC1-9AED-744755ABC306}" dt="2026-05-14T16:29:42.262" v="656" actId="478"/>
          <ac:spMkLst>
            <pc:docMk/>
            <pc:sldMk cId="447444601" sldId="2147478828"/>
            <ac:spMk id="4" creationId="{D7B39385-FE94-FE34-B9C9-AA6703720129}"/>
          </ac:spMkLst>
        </pc:spChg>
        <pc:spChg chg="add mod">
          <ac:chgData name="Rohan Deshmukh" userId="7af45b13-9d42-45b5-a719-e9c8f9643b67" providerId="ADAL" clId="{36429A30-6244-4BC1-9AED-744755ABC306}" dt="2026-05-14T16:31:05.040" v="664" actId="1582"/>
          <ac:spMkLst>
            <pc:docMk/>
            <pc:sldMk cId="447444601" sldId="2147478828"/>
            <ac:spMk id="7" creationId="{6E61D20F-741D-6B7A-0AAC-9529D1A29040}"/>
          </ac:spMkLst>
        </pc:spChg>
        <pc:spChg chg="add mod">
          <ac:chgData name="Rohan Deshmukh" userId="7af45b13-9d42-45b5-a719-e9c8f9643b67" providerId="ADAL" clId="{36429A30-6244-4BC1-9AED-744755ABC306}" dt="2026-05-14T16:31:18.780" v="668" actId="14100"/>
          <ac:spMkLst>
            <pc:docMk/>
            <pc:sldMk cId="447444601" sldId="2147478828"/>
            <ac:spMk id="8" creationId="{37A7AE60-F8C6-EDEE-E978-F240B3BBD4DF}"/>
          </ac:spMkLst>
        </pc:spChg>
        <pc:spChg chg="add mod">
          <ac:chgData name="Rohan Deshmukh" userId="7af45b13-9d42-45b5-a719-e9c8f9643b67" providerId="ADAL" clId="{36429A30-6244-4BC1-9AED-744755ABC306}" dt="2026-05-14T16:31:32.467" v="670" actId="1076"/>
          <ac:spMkLst>
            <pc:docMk/>
            <pc:sldMk cId="447444601" sldId="2147478828"/>
            <ac:spMk id="9" creationId="{46BDBB3D-1C16-90E7-58F7-38C1355CCDC3}"/>
          </ac:spMkLst>
        </pc:spChg>
        <pc:picChg chg="add mod">
          <ac:chgData name="Rohan Deshmukh" userId="7af45b13-9d42-45b5-a719-e9c8f9643b67" providerId="ADAL" clId="{36429A30-6244-4BC1-9AED-744755ABC306}" dt="2026-05-14T16:30:27.048" v="660" actId="1076"/>
          <ac:picMkLst>
            <pc:docMk/>
            <pc:sldMk cId="447444601" sldId="2147478828"/>
            <ac:picMk id="6" creationId="{88D681A9-98DC-6953-6B4A-3D5228D2E638}"/>
          </ac:picMkLst>
        </pc:picChg>
      </pc:sldChg>
      <pc:sldChg chg="addSp delSp modSp new mod ord">
        <pc:chgData name="Rohan Deshmukh" userId="7af45b13-9d42-45b5-a719-e9c8f9643b67" providerId="ADAL" clId="{36429A30-6244-4BC1-9AED-744755ABC306}" dt="2026-05-14T18:30:43.867" v="892"/>
        <pc:sldMkLst>
          <pc:docMk/>
          <pc:sldMk cId="438882414" sldId="2147478829"/>
        </pc:sldMkLst>
        <pc:spChg chg="del">
          <ac:chgData name="Rohan Deshmukh" userId="7af45b13-9d42-45b5-a719-e9c8f9643b67" providerId="ADAL" clId="{36429A30-6244-4BC1-9AED-744755ABC306}" dt="2026-05-14T16:56:56.463" v="674" actId="478"/>
          <ac:spMkLst>
            <pc:docMk/>
            <pc:sldMk cId="438882414" sldId="2147478829"/>
            <ac:spMk id="2" creationId="{973631CC-32EC-1404-7260-FC358F0268AD}"/>
          </ac:spMkLst>
        </pc:spChg>
        <pc:spChg chg="del">
          <ac:chgData name="Rohan Deshmukh" userId="7af45b13-9d42-45b5-a719-e9c8f9643b67" providerId="ADAL" clId="{36429A30-6244-4BC1-9AED-744755ABC306}" dt="2026-05-14T16:56:58.979" v="676" actId="478"/>
          <ac:spMkLst>
            <pc:docMk/>
            <pc:sldMk cId="438882414" sldId="2147478829"/>
            <ac:spMk id="3" creationId="{D1EC6017-924F-04A7-8460-D1194D571091}"/>
          </ac:spMkLst>
        </pc:spChg>
        <pc:spChg chg="del">
          <ac:chgData name="Rohan Deshmukh" userId="7af45b13-9d42-45b5-a719-e9c8f9643b67" providerId="ADAL" clId="{36429A30-6244-4BC1-9AED-744755ABC306}" dt="2026-05-14T16:56:57.762" v="675" actId="478"/>
          <ac:spMkLst>
            <pc:docMk/>
            <pc:sldMk cId="438882414" sldId="2147478829"/>
            <ac:spMk id="4" creationId="{913D1242-438D-95EA-91E6-920C128ED267}"/>
          </ac:spMkLst>
        </pc:spChg>
        <pc:spChg chg="add del">
          <ac:chgData name="Rohan Deshmukh" userId="7af45b13-9d42-45b5-a719-e9c8f9643b67" providerId="ADAL" clId="{36429A30-6244-4BC1-9AED-744755ABC306}" dt="2026-05-14T18:29:32.599" v="887" actId="22"/>
          <ac:spMkLst>
            <pc:docMk/>
            <pc:sldMk cId="438882414" sldId="2147478829"/>
            <ac:spMk id="8" creationId="{B1738FCF-DDF1-FA02-14A1-9C74AE498452}"/>
          </ac:spMkLst>
        </pc:spChg>
        <pc:picChg chg="add del mod">
          <ac:chgData name="Rohan Deshmukh" userId="7af45b13-9d42-45b5-a719-e9c8f9643b67" providerId="ADAL" clId="{36429A30-6244-4BC1-9AED-744755ABC306}" dt="2026-05-14T18:29:55.339" v="889" actId="478"/>
          <ac:picMkLst>
            <pc:docMk/>
            <pc:sldMk cId="438882414" sldId="2147478829"/>
            <ac:picMk id="6" creationId="{63EE8054-A29B-2D6A-BF69-D2181A3357AC}"/>
          </ac:picMkLst>
        </pc:picChg>
        <pc:picChg chg="add mod">
          <ac:chgData name="Rohan Deshmukh" userId="7af45b13-9d42-45b5-a719-e9c8f9643b67" providerId="ADAL" clId="{36429A30-6244-4BC1-9AED-744755ABC306}" dt="2026-05-14T18:30:01.399" v="890" actId="1076"/>
          <ac:picMkLst>
            <pc:docMk/>
            <pc:sldMk cId="438882414" sldId="2147478829"/>
            <ac:picMk id="10" creationId="{0118B9FA-22D1-461F-EDC5-30A4C3A89DB3}"/>
          </ac:picMkLst>
        </pc:picChg>
      </pc:sldChg>
      <pc:sldChg chg="new del">
        <pc:chgData name="Rohan Deshmukh" userId="7af45b13-9d42-45b5-a719-e9c8f9643b67" providerId="ADAL" clId="{36429A30-6244-4BC1-9AED-744755ABC306}" dt="2026-05-14T16:56:50.059" v="672" actId="47"/>
        <pc:sldMkLst>
          <pc:docMk/>
          <pc:sldMk cId="2508943350" sldId="2147478829"/>
        </pc:sldMkLst>
      </pc:sldChg>
      <pc:sldChg chg="addSp delSp modSp new mod">
        <pc:chgData name="Rohan Deshmukh" userId="7af45b13-9d42-45b5-a719-e9c8f9643b67" providerId="ADAL" clId="{36429A30-6244-4BC1-9AED-744755ABC306}" dt="2026-05-14T17:09:01.034" v="692" actId="14100"/>
        <pc:sldMkLst>
          <pc:docMk/>
          <pc:sldMk cId="1693838809" sldId="2147478830"/>
        </pc:sldMkLst>
        <pc:spChg chg="del">
          <ac:chgData name="Rohan Deshmukh" userId="7af45b13-9d42-45b5-a719-e9c8f9643b67" providerId="ADAL" clId="{36429A30-6244-4BC1-9AED-744755ABC306}" dt="2026-05-14T17:08:17.244" v="684" actId="478"/>
          <ac:spMkLst>
            <pc:docMk/>
            <pc:sldMk cId="1693838809" sldId="2147478830"/>
            <ac:spMk id="2" creationId="{DBB62A3B-B4DB-01A7-D753-1CB179C76F0A}"/>
          </ac:spMkLst>
        </pc:spChg>
        <pc:spChg chg="del">
          <ac:chgData name="Rohan Deshmukh" userId="7af45b13-9d42-45b5-a719-e9c8f9643b67" providerId="ADAL" clId="{36429A30-6244-4BC1-9AED-744755ABC306}" dt="2026-05-14T17:08:16.573" v="683" actId="478"/>
          <ac:spMkLst>
            <pc:docMk/>
            <pc:sldMk cId="1693838809" sldId="2147478830"/>
            <ac:spMk id="3" creationId="{52103A3E-C746-DEC4-A888-88C658DF5E5D}"/>
          </ac:spMkLst>
        </pc:spChg>
        <pc:spChg chg="add mod">
          <ac:chgData name="Rohan Deshmukh" userId="7af45b13-9d42-45b5-a719-e9c8f9643b67" providerId="ADAL" clId="{36429A30-6244-4BC1-9AED-744755ABC306}" dt="2026-05-14T17:09:01.034" v="692" actId="14100"/>
          <ac:spMkLst>
            <pc:docMk/>
            <pc:sldMk cId="1693838809" sldId="2147478830"/>
            <ac:spMk id="6" creationId="{B075ADAE-0E65-4BE9-40C4-48A5F39FBE91}"/>
          </ac:spMkLst>
        </pc:spChg>
        <pc:picChg chg="add mod modCrop">
          <ac:chgData name="Rohan Deshmukh" userId="7af45b13-9d42-45b5-a719-e9c8f9643b67" providerId="ADAL" clId="{36429A30-6244-4BC1-9AED-744755ABC306}" dt="2026-05-14T17:08:39.857" v="688" actId="732"/>
          <ac:picMkLst>
            <pc:docMk/>
            <pc:sldMk cId="1693838809" sldId="2147478830"/>
            <ac:picMk id="5" creationId="{D0634F0E-9964-003A-9873-75042981ED4E}"/>
          </ac:picMkLst>
        </pc:picChg>
      </pc:sldChg>
      <pc:sldChg chg="addSp delSp modSp new mod">
        <pc:chgData name="Rohan Deshmukh" userId="7af45b13-9d42-45b5-a719-e9c8f9643b67" providerId="ADAL" clId="{36429A30-6244-4BC1-9AED-744755ABC306}" dt="2026-05-14T17:09:50.728" v="699" actId="1076"/>
        <pc:sldMkLst>
          <pc:docMk/>
          <pc:sldMk cId="95055926" sldId="2147478831"/>
        </pc:sldMkLst>
        <pc:spChg chg="del">
          <ac:chgData name="Rohan Deshmukh" userId="7af45b13-9d42-45b5-a719-e9c8f9643b67" providerId="ADAL" clId="{36429A30-6244-4BC1-9AED-744755ABC306}" dt="2026-05-14T17:09:37.562" v="694" actId="478"/>
          <ac:spMkLst>
            <pc:docMk/>
            <pc:sldMk cId="95055926" sldId="2147478831"/>
            <ac:spMk id="2" creationId="{0C4B55A8-202A-D7AA-6AC8-413736AA8DB4}"/>
          </ac:spMkLst>
        </pc:spChg>
        <pc:spChg chg="del">
          <ac:chgData name="Rohan Deshmukh" userId="7af45b13-9d42-45b5-a719-e9c8f9643b67" providerId="ADAL" clId="{36429A30-6244-4BC1-9AED-744755ABC306}" dt="2026-05-14T17:09:38.246" v="695" actId="478"/>
          <ac:spMkLst>
            <pc:docMk/>
            <pc:sldMk cId="95055926" sldId="2147478831"/>
            <ac:spMk id="3" creationId="{C69471AC-A948-FCB6-4495-1DD9E03D9A65}"/>
          </ac:spMkLst>
        </pc:spChg>
        <pc:picChg chg="add mod modCrop">
          <ac:chgData name="Rohan Deshmukh" userId="7af45b13-9d42-45b5-a719-e9c8f9643b67" providerId="ADAL" clId="{36429A30-6244-4BC1-9AED-744755ABC306}" dt="2026-05-14T17:09:50.728" v="699" actId="1076"/>
          <ac:picMkLst>
            <pc:docMk/>
            <pc:sldMk cId="95055926" sldId="2147478831"/>
            <ac:picMk id="5" creationId="{8AFF03EE-3C47-3E05-780F-736552CDF273}"/>
          </ac:picMkLst>
        </pc:picChg>
      </pc:sldChg>
      <pc:sldChg chg="addSp delSp modSp new mod">
        <pc:chgData name="Rohan Deshmukh" userId="7af45b13-9d42-45b5-a719-e9c8f9643b67" providerId="ADAL" clId="{36429A30-6244-4BC1-9AED-744755ABC306}" dt="2026-05-14T17:14:19.283" v="775" actId="20577"/>
        <pc:sldMkLst>
          <pc:docMk/>
          <pc:sldMk cId="1394313243" sldId="2147478832"/>
        </pc:sldMkLst>
        <pc:spChg chg="del">
          <ac:chgData name="Rohan Deshmukh" userId="7af45b13-9d42-45b5-a719-e9c8f9643b67" providerId="ADAL" clId="{36429A30-6244-4BC1-9AED-744755ABC306}" dt="2026-05-14T17:09:57.213" v="701" actId="478"/>
          <ac:spMkLst>
            <pc:docMk/>
            <pc:sldMk cId="1394313243" sldId="2147478832"/>
            <ac:spMk id="2" creationId="{0E76B274-49E2-F6DA-B0D0-F8196A287598}"/>
          </ac:spMkLst>
        </pc:spChg>
        <pc:spChg chg="del">
          <ac:chgData name="Rohan Deshmukh" userId="7af45b13-9d42-45b5-a719-e9c8f9643b67" providerId="ADAL" clId="{36429A30-6244-4BC1-9AED-744755ABC306}" dt="2026-05-14T17:09:59.149" v="702" actId="478"/>
          <ac:spMkLst>
            <pc:docMk/>
            <pc:sldMk cId="1394313243" sldId="2147478832"/>
            <ac:spMk id="3" creationId="{3B26D670-91FB-9022-84F0-62E49DD49705}"/>
          </ac:spMkLst>
        </pc:spChg>
        <pc:spChg chg="add mod">
          <ac:chgData name="Rohan Deshmukh" userId="7af45b13-9d42-45b5-a719-e9c8f9643b67" providerId="ADAL" clId="{36429A30-6244-4BC1-9AED-744755ABC306}" dt="2026-05-14T17:12:42.273" v="723" actId="14100"/>
          <ac:spMkLst>
            <pc:docMk/>
            <pc:sldMk cId="1394313243" sldId="2147478832"/>
            <ac:spMk id="8" creationId="{37EA6401-92CB-715F-E0F7-927A886C3362}"/>
          </ac:spMkLst>
        </pc:spChg>
        <pc:spChg chg="add mod">
          <ac:chgData name="Rohan Deshmukh" userId="7af45b13-9d42-45b5-a719-e9c8f9643b67" providerId="ADAL" clId="{36429A30-6244-4BC1-9AED-744755ABC306}" dt="2026-05-14T17:12:52.152" v="727" actId="14100"/>
          <ac:spMkLst>
            <pc:docMk/>
            <pc:sldMk cId="1394313243" sldId="2147478832"/>
            <ac:spMk id="9" creationId="{57F53A75-746B-747A-A316-848BCD75FB93}"/>
          </ac:spMkLst>
        </pc:spChg>
        <pc:spChg chg="add mod">
          <ac:chgData name="Rohan Deshmukh" userId="7af45b13-9d42-45b5-a719-e9c8f9643b67" providerId="ADAL" clId="{36429A30-6244-4BC1-9AED-744755ABC306}" dt="2026-05-14T17:13:37.069" v="755" actId="255"/>
          <ac:spMkLst>
            <pc:docMk/>
            <pc:sldMk cId="1394313243" sldId="2147478832"/>
            <ac:spMk id="10" creationId="{A2B793F8-C16A-1E02-E03B-98AA7F40CB41}"/>
          </ac:spMkLst>
        </pc:spChg>
        <pc:spChg chg="add mod">
          <ac:chgData name="Rohan Deshmukh" userId="7af45b13-9d42-45b5-a719-e9c8f9643b67" providerId="ADAL" clId="{36429A30-6244-4BC1-9AED-744755ABC306}" dt="2026-05-14T17:14:19.283" v="775" actId="20577"/>
          <ac:spMkLst>
            <pc:docMk/>
            <pc:sldMk cId="1394313243" sldId="2147478832"/>
            <ac:spMk id="11" creationId="{6DB0C874-5CA7-3D26-469E-D9402ECC7681}"/>
          </ac:spMkLst>
        </pc:spChg>
        <pc:picChg chg="add mod modCrop">
          <ac:chgData name="Rohan Deshmukh" userId="7af45b13-9d42-45b5-a719-e9c8f9643b67" providerId="ADAL" clId="{36429A30-6244-4BC1-9AED-744755ABC306}" dt="2026-05-14T17:12:08.264" v="718" actId="1076"/>
          <ac:picMkLst>
            <pc:docMk/>
            <pc:sldMk cId="1394313243" sldId="2147478832"/>
            <ac:picMk id="5" creationId="{E34BBA3A-FB5A-B868-ABF8-69BFA45337A3}"/>
          </ac:picMkLst>
        </pc:picChg>
        <pc:picChg chg="add mod modCrop">
          <ac:chgData name="Rohan Deshmukh" userId="7af45b13-9d42-45b5-a719-e9c8f9643b67" providerId="ADAL" clId="{36429A30-6244-4BC1-9AED-744755ABC306}" dt="2026-05-14T17:12:09.712" v="719" actId="1076"/>
          <ac:picMkLst>
            <pc:docMk/>
            <pc:sldMk cId="1394313243" sldId="2147478832"/>
            <ac:picMk id="7" creationId="{DE0BCE13-9E22-CECA-19C0-862931DAA263}"/>
          </ac:picMkLst>
        </pc:picChg>
      </pc:sldChg>
      <pc:sldChg chg="addSp delSp modSp add mod ord">
        <pc:chgData name="Rohan Deshmukh" userId="7af45b13-9d42-45b5-a719-e9c8f9643b67" providerId="ADAL" clId="{36429A30-6244-4BC1-9AED-744755ABC306}" dt="2026-05-14T18:21:32.133" v="878" actId="1076"/>
        <pc:sldMkLst>
          <pc:docMk/>
          <pc:sldMk cId="3786733797" sldId="2147478833"/>
        </pc:sldMkLst>
        <pc:spChg chg="add mod">
          <ac:chgData name="Rohan Deshmukh" userId="7af45b13-9d42-45b5-a719-e9c8f9643b67" providerId="ADAL" clId="{36429A30-6244-4BC1-9AED-744755ABC306}" dt="2026-05-14T18:21:32.133" v="878" actId="1076"/>
          <ac:spMkLst>
            <pc:docMk/>
            <pc:sldMk cId="3786733797" sldId="2147478833"/>
            <ac:spMk id="4" creationId="{6CB98315-6174-FA01-2CC8-291177FE5872}"/>
          </ac:spMkLst>
        </pc:spChg>
        <pc:spChg chg="del">
          <ac:chgData name="Rohan Deshmukh" userId="7af45b13-9d42-45b5-a719-e9c8f9643b67" providerId="ADAL" clId="{36429A30-6244-4BC1-9AED-744755ABC306}" dt="2026-05-14T18:19:42.825" v="869" actId="478"/>
          <ac:spMkLst>
            <pc:docMk/>
            <pc:sldMk cId="3786733797" sldId="2147478833"/>
            <ac:spMk id="7" creationId="{70357F73-CACA-0F3A-6178-EFCEB870780B}"/>
          </ac:spMkLst>
        </pc:spChg>
        <pc:spChg chg="del">
          <ac:chgData name="Rohan Deshmukh" userId="7af45b13-9d42-45b5-a719-e9c8f9643b67" providerId="ADAL" clId="{36429A30-6244-4BC1-9AED-744755ABC306}" dt="2026-05-14T18:19:41.433" v="868" actId="478"/>
          <ac:spMkLst>
            <pc:docMk/>
            <pc:sldMk cId="3786733797" sldId="2147478833"/>
            <ac:spMk id="8" creationId="{3DEF9AB5-715F-B25D-4B0F-967FD5882DA0}"/>
          </ac:spMkLst>
        </pc:spChg>
        <pc:spChg chg="del">
          <ac:chgData name="Rohan Deshmukh" userId="7af45b13-9d42-45b5-a719-e9c8f9643b67" providerId="ADAL" clId="{36429A30-6244-4BC1-9AED-744755ABC306}" dt="2026-05-14T18:19:40.161" v="867" actId="478"/>
          <ac:spMkLst>
            <pc:docMk/>
            <pc:sldMk cId="3786733797" sldId="2147478833"/>
            <ac:spMk id="9" creationId="{A6EA7E44-4A6B-2E5E-F64E-41A18D6C2C21}"/>
          </ac:spMkLst>
        </pc:spChg>
        <pc:picChg chg="add mod modCrop">
          <ac:chgData name="Rohan Deshmukh" userId="7af45b13-9d42-45b5-a719-e9c8f9643b67" providerId="ADAL" clId="{36429A30-6244-4BC1-9AED-744755ABC306}" dt="2026-05-14T18:21:18.464" v="876" actId="1076"/>
          <ac:picMkLst>
            <pc:docMk/>
            <pc:sldMk cId="3786733797" sldId="2147478833"/>
            <ac:picMk id="3" creationId="{68DEF14E-ED31-6127-25DB-122CD6F0FD1E}"/>
          </ac:picMkLst>
        </pc:picChg>
        <pc:picChg chg="del">
          <ac:chgData name="Rohan Deshmukh" userId="7af45b13-9d42-45b5-a719-e9c8f9643b67" providerId="ADAL" clId="{36429A30-6244-4BC1-9AED-744755ABC306}" dt="2026-05-14T18:19:38.845" v="866" actId="478"/>
          <ac:picMkLst>
            <pc:docMk/>
            <pc:sldMk cId="3786733797" sldId="2147478833"/>
            <ac:picMk id="6" creationId="{08E3F11A-1EC2-0A29-E2E2-CF3D78632628}"/>
          </ac:picMkLst>
        </pc:picChg>
      </pc:sldChg>
      <pc:sldChg chg="addSp modSp add mod">
        <pc:chgData name="Rohan Deshmukh" userId="7af45b13-9d42-45b5-a719-e9c8f9643b67" providerId="ADAL" clId="{36429A30-6244-4BC1-9AED-744755ABC306}" dt="2026-05-14T18:22:11.401" v="885" actId="14100"/>
        <pc:sldMkLst>
          <pc:docMk/>
          <pc:sldMk cId="447316934" sldId="2147478834"/>
        </pc:sldMkLst>
        <pc:spChg chg="add mod">
          <ac:chgData name="Rohan Deshmukh" userId="7af45b13-9d42-45b5-a719-e9c8f9643b67" providerId="ADAL" clId="{36429A30-6244-4BC1-9AED-744755ABC306}" dt="2026-05-14T18:22:11.401" v="885" actId="14100"/>
          <ac:spMkLst>
            <pc:docMk/>
            <pc:sldMk cId="447316934" sldId="2147478834"/>
            <ac:spMk id="4" creationId="{76395BE5-46A0-195E-FEF7-6F69B8BA326F}"/>
          </ac:spMkLst>
        </pc:spChg>
        <pc:picChg chg="add mod modCrop">
          <ac:chgData name="Rohan Deshmukh" userId="7af45b13-9d42-45b5-a719-e9c8f9643b67" providerId="ADAL" clId="{36429A30-6244-4BC1-9AED-744755ABC306}" dt="2026-05-14T18:21:57.691" v="882" actId="1076"/>
          <ac:picMkLst>
            <pc:docMk/>
            <pc:sldMk cId="447316934" sldId="2147478834"/>
            <ac:picMk id="3" creationId="{5D236852-8334-089E-151C-3BF35273596F}"/>
          </ac:picMkLst>
        </pc:picChg>
      </pc:sldChg>
      <pc:sldMasterChg chg="delSldLayout">
        <pc:chgData name="Rohan Deshmukh" userId="7af45b13-9d42-45b5-a719-e9c8f9643b67" providerId="ADAL" clId="{36429A30-6244-4BC1-9AED-744755ABC306}" dt="2026-05-13T11:21:27.314" v="10" actId="47"/>
        <pc:sldMasterMkLst>
          <pc:docMk/>
          <pc:sldMasterMk cId="74753404" sldId="2147483688"/>
        </pc:sldMasterMkLst>
        <pc:sldLayoutChg chg="del">
          <pc:chgData name="Rohan Deshmukh" userId="7af45b13-9d42-45b5-a719-e9c8f9643b67" providerId="ADAL" clId="{36429A30-6244-4BC1-9AED-744755ABC306}" dt="2026-05-13T11:21:27.314" v="10" actId="47"/>
          <pc:sldLayoutMkLst>
            <pc:docMk/>
            <pc:sldMasterMk cId="74753404" sldId="2147483688"/>
            <pc:sldLayoutMk cId="3882892736" sldId="214748382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A23CBF-56AE-45FB-8699-F78CF7431CF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45297923-9429-46DA-B660-F5D36E615139}">
      <dgm:prSet/>
      <dgm:spPr/>
      <dgm:t>
        <a:bodyPr/>
        <a:lstStyle/>
        <a:p>
          <a:r>
            <a:rPr lang="en-US" b="0" i="0" dirty="0">
              <a:solidFill>
                <a:srgbClr val="1A1A1A"/>
              </a:solidFill>
            </a:rPr>
            <a:t>Increased unit weight of soil by wetting</a:t>
          </a:r>
          <a:endParaRPr lang="en-US" b="0" dirty="0">
            <a:solidFill>
              <a:srgbClr val="1A1A1A"/>
            </a:solidFill>
          </a:endParaRPr>
        </a:p>
      </dgm:t>
    </dgm:pt>
    <dgm:pt modelId="{1648B7F6-CA31-47FD-8657-944EE95C545A}" type="parTrans" cxnId="{FE1C7013-0EDB-4303-BEFB-9C252985C372}">
      <dgm:prSet/>
      <dgm:spPr/>
      <dgm:t>
        <a:bodyPr/>
        <a:lstStyle/>
        <a:p>
          <a:endParaRPr lang="en-US" b="0">
            <a:solidFill>
              <a:srgbClr val="1A1A1A"/>
            </a:solidFill>
          </a:endParaRPr>
        </a:p>
      </dgm:t>
    </dgm:pt>
    <dgm:pt modelId="{52E8B09B-1775-4CE8-A7AD-3CD2FF543B73}" type="sibTrans" cxnId="{FE1C7013-0EDB-4303-BEFB-9C252985C372}">
      <dgm:prSet/>
      <dgm:spPr/>
      <dgm:t>
        <a:bodyPr/>
        <a:lstStyle/>
        <a:p>
          <a:endParaRPr lang="en-US" b="0">
            <a:solidFill>
              <a:srgbClr val="1A1A1A"/>
            </a:solidFill>
          </a:endParaRPr>
        </a:p>
      </dgm:t>
    </dgm:pt>
    <dgm:pt modelId="{42055632-6B95-436D-875E-B0873A552846}">
      <dgm:prSet/>
      <dgm:spPr/>
      <dgm:t>
        <a:bodyPr/>
        <a:lstStyle/>
        <a:p>
          <a:r>
            <a:rPr lang="en-US" b="0" i="0" dirty="0">
              <a:solidFill>
                <a:srgbClr val="1A1A1A"/>
              </a:solidFill>
            </a:rPr>
            <a:t>Added external loads </a:t>
          </a:r>
          <a:endParaRPr lang="en-US" b="0" dirty="0">
            <a:solidFill>
              <a:srgbClr val="1A1A1A"/>
            </a:solidFill>
          </a:endParaRPr>
        </a:p>
      </dgm:t>
    </dgm:pt>
    <dgm:pt modelId="{3F02094F-98E4-441D-B325-D8C720B46DAE}" type="parTrans" cxnId="{8AAF1E61-3341-4239-AC20-58D92F463FB1}">
      <dgm:prSet/>
      <dgm:spPr/>
      <dgm:t>
        <a:bodyPr/>
        <a:lstStyle/>
        <a:p>
          <a:endParaRPr lang="en-US" b="0">
            <a:solidFill>
              <a:srgbClr val="1A1A1A"/>
            </a:solidFill>
          </a:endParaRPr>
        </a:p>
      </dgm:t>
    </dgm:pt>
    <dgm:pt modelId="{23654D4F-DAF3-4E35-93B0-9BDFAB85CF2C}" type="sibTrans" cxnId="{8AAF1E61-3341-4239-AC20-58D92F463FB1}">
      <dgm:prSet/>
      <dgm:spPr/>
      <dgm:t>
        <a:bodyPr/>
        <a:lstStyle/>
        <a:p>
          <a:endParaRPr lang="en-US" b="0">
            <a:solidFill>
              <a:srgbClr val="1A1A1A"/>
            </a:solidFill>
          </a:endParaRPr>
        </a:p>
      </dgm:t>
    </dgm:pt>
    <dgm:pt modelId="{5040F64D-D21D-4142-9D25-69D4EEBADD4F}">
      <dgm:prSet/>
      <dgm:spPr/>
      <dgm:t>
        <a:bodyPr/>
        <a:lstStyle/>
        <a:p>
          <a:r>
            <a:rPr lang="en-US" b="0" i="0" dirty="0">
              <a:solidFill>
                <a:srgbClr val="1A1A1A"/>
              </a:solidFill>
            </a:rPr>
            <a:t>Steepened slopes either by excavation or by erosion</a:t>
          </a:r>
          <a:endParaRPr lang="en-US" b="0" dirty="0">
            <a:solidFill>
              <a:srgbClr val="1A1A1A"/>
            </a:solidFill>
          </a:endParaRPr>
        </a:p>
      </dgm:t>
    </dgm:pt>
    <dgm:pt modelId="{950A6E19-23B0-4158-A7BA-E393630D68B4}" type="parTrans" cxnId="{3D095241-7F26-4617-A1A9-C82C6CE169B0}">
      <dgm:prSet/>
      <dgm:spPr/>
      <dgm:t>
        <a:bodyPr/>
        <a:lstStyle/>
        <a:p>
          <a:endParaRPr lang="en-US" b="0">
            <a:solidFill>
              <a:srgbClr val="1A1A1A"/>
            </a:solidFill>
          </a:endParaRPr>
        </a:p>
      </dgm:t>
    </dgm:pt>
    <dgm:pt modelId="{947E17C8-BF7A-4B0F-BD6A-1B81FC5A5387}" type="sibTrans" cxnId="{3D095241-7F26-4617-A1A9-C82C6CE169B0}">
      <dgm:prSet/>
      <dgm:spPr/>
      <dgm:t>
        <a:bodyPr/>
        <a:lstStyle/>
        <a:p>
          <a:endParaRPr lang="en-US" b="0">
            <a:solidFill>
              <a:srgbClr val="1A1A1A"/>
            </a:solidFill>
          </a:endParaRPr>
        </a:p>
      </dgm:t>
    </dgm:pt>
    <dgm:pt modelId="{0954C0A5-CE32-4017-B00C-EF7A4A24F8B8}">
      <dgm:prSet/>
      <dgm:spPr/>
      <dgm:t>
        <a:bodyPr/>
        <a:lstStyle/>
        <a:p>
          <a:r>
            <a:rPr lang="en-US" b="0" i="0" dirty="0">
              <a:solidFill>
                <a:srgbClr val="1A1A1A"/>
              </a:solidFill>
            </a:rPr>
            <a:t>Shock loads</a:t>
          </a:r>
          <a:endParaRPr lang="en-US" b="0" dirty="0">
            <a:solidFill>
              <a:srgbClr val="1A1A1A"/>
            </a:solidFill>
          </a:endParaRPr>
        </a:p>
      </dgm:t>
    </dgm:pt>
    <dgm:pt modelId="{6AB5FA50-C155-429B-B55C-C070CE01EE4B}" type="parTrans" cxnId="{9E39C8BD-7771-4921-9348-F1991CD71597}">
      <dgm:prSet/>
      <dgm:spPr/>
      <dgm:t>
        <a:bodyPr/>
        <a:lstStyle/>
        <a:p>
          <a:endParaRPr lang="en-US" b="0">
            <a:solidFill>
              <a:srgbClr val="1A1A1A"/>
            </a:solidFill>
          </a:endParaRPr>
        </a:p>
      </dgm:t>
    </dgm:pt>
    <dgm:pt modelId="{5F07858D-A8A2-4860-87E1-B6D712048E19}" type="sibTrans" cxnId="{9E39C8BD-7771-4921-9348-F1991CD71597}">
      <dgm:prSet/>
      <dgm:spPr/>
      <dgm:t>
        <a:bodyPr/>
        <a:lstStyle/>
        <a:p>
          <a:endParaRPr lang="en-US" b="0">
            <a:solidFill>
              <a:srgbClr val="1A1A1A"/>
            </a:solidFill>
          </a:endParaRPr>
        </a:p>
      </dgm:t>
    </dgm:pt>
    <dgm:pt modelId="{A7882303-DD63-45D0-A86A-61D235B18BBD}">
      <dgm:prSet/>
      <dgm:spPr/>
      <dgm:t>
        <a:bodyPr/>
        <a:lstStyle/>
        <a:p>
          <a:r>
            <a:rPr lang="en-US" b="0" i="0" dirty="0">
              <a:solidFill>
                <a:srgbClr val="1A1A1A"/>
              </a:solidFill>
            </a:rPr>
            <a:t>Vibration and earthquakes</a:t>
          </a:r>
          <a:endParaRPr lang="en-US" b="0" dirty="0">
            <a:solidFill>
              <a:srgbClr val="1A1A1A"/>
            </a:solidFill>
          </a:endParaRPr>
        </a:p>
      </dgm:t>
    </dgm:pt>
    <dgm:pt modelId="{9D2413A0-FB9D-4DC6-8A8D-0412F570ED21}" type="parTrans" cxnId="{8F5D4ABF-5C72-41E5-901A-B4DB6CF09016}">
      <dgm:prSet/>
      <dgm:spPr/>
      <dgm:t>
        <a:bodyPr/>
        <a:lstStyle/>
        <a:p>
          <a:endParaRPr lang="en-US" b="0">
            <a:solidFill>
              <a:srgbClr val="1A1A1A"/>
            </a:solidFill>
          </a:endParaRPr>
        </a:p>
      </dgm:t>
    </dgm:pt>
    <dgm:pt modelId="{16AF6B61-F1B2-4B99-B054-9E9F44FC5134}" type="sibTrans" cxnId="{8F5D4ABF-5C72-41E5-901A-B4DB6CF09016}">
      <dgm:prSet/>
      <dgm:spPr/>
      <dgm:t>
        <a:bodyPr/>
        <a:lstStyle/>
        <a:p>
          <a:endParaRPr lang="en-US" b="0">
            <a:solidFill>
              <a:srgbClr val="1A1A1A"/>
            </a:solidFill>
          </a:endParaRPr>
        </a:p>
      </dgm:t>
    </dgm:pt>
    <dgm:pt modelId="{5F84808D-6437-44AB-ACFE-32EF0197E491}">
      <dgm:prSet/>
      <dgm:spPr/>
      <dgm:t>
        <a:bodyPr/>
        <a:lstStyle/>
        <a:p>
          <a:r>
            <a:rPr lang="en-US" b="0" i="0" dirty="0">
              <a:solidFill>
                <a:srgbClr val="1A1A1A"/>
              </a:solidFill>
            </a:rPr>
            <a:t>Increase in moisture content</a:t>
          </a:r>
          <a:endParaRPr lang="en-US" b="0" dirty="0">
            <a:solidFill>
              <a:srgbClr val="1A1A1A"/>
            </a:solidFill>
          </a:endParaRPr>
        </a:p>
      </dgm:t>
    </dgm:pt>
    <dgm:pt modelId="{48373D60-BE60-4AE8-9814-B825E4C20696}" type="parTrans" cxnId="{5BF78D8B-7248-4044-ADF0-111C37A8A1AA}">
      <dgm:prSet/>
      <dgm:spPr/>
      <dgm:t>
        <a:bodyPr/>
        <a:lstStyle/>
        <a:p>
          <a:endParaRPr lang="en-US" b="0">
            <a:solidFill>
              <a:srgbClr val="1A1A1A"/>
            </a:solidFill>
          </a:endParaRPr>
        </a:p>
      </dgm:t>
    </dgm:pt>
    <dgm:pt modelId="{B5B9B195-0CC3-47A7-BAF6-380327928480}" type="sibTrans" cxnId="{5BF78D8B-7248-4044-ADF0-111C37A8A1AA}">
      <dgm:prSet/>
      <dgm:spPr/>
      <dgm:t>
        <a:bodyPr/>
        <a:lstStyle/>
        <a:p>
          <a:endParaRPr lang="en-US" b="0">
            <a:solidFill>
              <a:srgbClr val="1A1A1A"/>
            </a:solidFill>
          </a:endParaRPr>
        </a:p>
      </dgm:t>
    </dgm:pt>
    <dgm:pt modelId="{6D3ABFB0-4AFC-4D73-B071-25A83B65F523}">
      <dgm:prSet/>
      <dgm:spPr/>
      <dgm:t>
        <a:bodyPr/>
        <a:lstStyle/>
        <a:p>
          <a:r>
            <a:rPr lang="en-US" b="0" i="0" dirty="0">
              <a:solidFill>
                <a:srgbClr val="1A1A1A"/>
              </a:solidFill>
            </a:rPr>
            <a:t>Freezing and thawing action</a:t>
          </a:r>
          <a:endParaRPr lang="en-US" b="0" dirty="0">
            <a:solidFill>
              <a:srgbClr val="1A1A1A"/>
            </a:solidFill>
          </a:endParaRPr>
        </a:p>
      </dgm:t>
    </dgm:pt>
    <dgm:pt modelId="{54826E55-6B3E-498A-86C0-0B79059DE9EB}" type="parTrans" cxnId="{269D13EE-F4BB-4A51-92D3-7B5F5EC6817A}">
      <dgm:prSet/>
      <dgm:spPr/>
      <dgm:t>
        <a:bodyPr/>
        <a:lstStyle/>
        <a:p>
          <a:endParaRPr lang="en-US" b="0">
            <a:solidFill>
              <a:srgbClr val="1A1A1A"/>
            </a:solidFill>
          </a:endParaRPr>
        </a:p>
      </dgm:t>
    </dgm:pt>
    <dgm:pt modelId="{7DF46B2E-DAEE-4374-B9D9-2084FD8A909C}" type="sibTrans" cxnId="{269D13EE-F4BB-4A51-92D3-7B5F5EC6817A}">
      <dgm:prSet/>
      <dgm:spPr/>
      <dgm:t>
        <a:bodyPr/>
        <a:lstStyle/>
        <a:p>
          <a:endParaRPr lang="en-US" b="0">
            <a:solidFill>
              <a:srgbClr val="1A1A1A"/>
            </a:solidFill>
          </a:endParaRPr>
        </a:p>
      </dgm:t>
    </dgm:pt>
    <dgm:pt modelId="{486C1C0D-7B11-4FCD-ABBF-6E869E773E23}">
      <dgm:prSet/>
      <dgm:spPr/>
    </dgm:pt>
    <dgm:pt modelId="{D9ECDF39-0CE2-462E-AFBB-4662EB568C40}" type="parTrans" cxnId="{12D328C6-7CF9-40D0-BE61-2033FB9FAE07}">
      <dgm:prSet/>
      <dgm:spPr/>
      <dgm:t>
        <a:bodyPr/>
        <a:lstStyle/>
        <a:p>
          <a:endParaRPr lang="en-US" b="0">
            <a:solidFill>
              <a:srgbClr val="1A1A1A"/>
            </a:solidFill>
          </a:endParaRPr>
        </a:p>
      </dgm:t>
    </dgm:pt>
    <dgm:pt modelId="{AA25D581-7D55-4446-951D-4BA451FBC5B2}" type="sibTrans" cxnId="{12D328C6-7CF9-40D0-BE61-2033FB9FAE07}">
      <dgm:prSet/>
      <dgm:spPr/>
      <dgm:t>
        <a:bodyPr/>
        <a:lstStyle/>
        <a:p>
          <a:endParaRPr lang="en-US" b="0">
            <a:solidFill>
              <a:srgbClr val="1A1A1A"/>
            </a:solidFill>
          </a:endParaRPr>
        </a:p>
      </dgm:t>
    </dgm:pt>
    <dgm:pt modelId="{7E4486FC-A1AD-46AC-AD99-DFEB93DE2523}">
      <dgm:prSet/>
      <dgm:spPr/>
    </dgm:pt>
    <dgm:pt modelId="{EF38CECB-40CE-4B61-AC82-74F387AFC01E}" type="parTrans" cxnId="{2DED31B7-266B-44D8-8656-61C7A59FE750}">
      <dgm:prSet/>
      <dgm:spPr/>
      <dgm:t>
        <a:bodyPr/>
        <a:lstStyle/>
        <a:p>
          <a:endParaRPr lang="en-US" b="0">
            <a:solidFill>
              <a:srgbClr val="1A1A1A"/>
            </a:solidFill>
          </a:endParaRPr>
        </a:p>
      </dgm:t>
    </dgm:pt>
    <dgm:pt modelId="{BD19FE38-2C43-498C-A8AB-B507CF9D187D}" type="sibTrans" cxnId="{2DED31B7-266B-44D8-8656-61C7A59FE750}">
      <dgm:prSet/>
      <dgm:spPr/>
      <dgm:t>
        <a:bodyPr/>
        <a:lstStyle/>
        <a:p>
          <a:endParaRPr lang="en-US" b="0">
            <a:solidFill>
              <a:srgbClr val="1A1A1A"/>
            </a:solidFill>
          </a:endParaRPr>
        </a:p>
      </dgm:t>
    </dgm:pt>
    <dgm:pt modelId="{2D674E2B-1414-407F-BF29-0BC2A52CB6C8}" type="pres">
      <dgm:prSet presAssocID="{86A23CBF-56AE-45FB-8699-F78CF7431CFE}" presName="compositeShape" presStyleCnt="0">
        <dgm:presLayoutVars>
          <dgm:chMax val="7"/>
          <dgm:dir/>
          <dgm:resizeHandles val="exact"/>
        </dgm:presLayoutVars>
      </dgm:prSet>
      <dgm:spPr/>
    </dgm:pt>
    <dgm:pt modelId="{F7955AF0-FB7F-40EF-8E8B-A675F247B6F0}" type="pres">
      <dgm:prSet presAssocID="{45297923-9429-46DA-B660-F5D36E615139}" presName="circ1" presStyleLbl="vennNode1" presStyleIdx="0" presStyleCnt="7"/>
      <dgm:spPr/>
    </dgm:pt>
    <dgm:pt modelId="{E2C3C82E-A40E-4D43-8B39-94F89E07446D}" type="pres">
      <dgm:prSet presAssocID="{45297923-9429-46DA-B660-F5D36E615139}" presName="circ1Tx" presStyleLbl="revTx" presStyleIdx="0" presStyleCnt="0">
        <dgm:presLayoutVars>
          <dgm:chMax val="0"/>
          <dgm:chPref val="0"/>
          <dgm:bulletEnabled val="1"/>
        </dgm:presLayoutVars>
      </dgm:prSet>
      <dgm:spPr/>
    </dgm:pt>
    <dgm:pt modelId="{E098D92C-EE23-473A-85B1-9556E57027E6}" type="pres">
      <dgm:prSet presAssocID="{42055632-6B95-436D-875E-B0873A552846}" presName="circ2" presStyleLbl="vennNode1" presStyleIdx="1" presStyleCnt="7"/>
      <dgm:spPr/>
    </dgm:pt>
    <dgm:pt modelId="{60672FB9-2944-460C-B45F-25C015ED7276}" type="pres">
      <dgm:prSet presAssocID="{42055632-6B95-436D-875E-B0873A552846}" presName="circ2Tx" presStyleLbl="revTx" presStyleIdx="0" presStyleCnt="0">
        <dgm:presLayoutVars>
          <dgm:chMax val="0"/>
          <dgm:chPref val="0"/>
          <dgm:bulletEnabled val="1"/>
        </dgm:presLayoutVars>
      </dgm:prSet>
      <dgm:spPr/>
    </dgm:pt>
    <dgm:pt modelId="{92816D8F-A965-42A8-A6CF-E2F65FF2F3A4}" type="pres">
      <dgm:prSet presAssocID="{5040F64D-D21D-4142-9D25-69D4EEBADD4F}" presName="circ3" presStyleLbl="vennNode1" presStyleIdx="2" presStyleCnt="7"/>
      <dgm:spPr/>
    </dgm:pt>
    <dgm:pt modelId="{630CBBED-2F40-404F-87CC-7052BB686A5A}" type="pres">
      <dgm:prSet presAssocID="{5040F64D-D21D-4142-9D25-69D4EEBADD4F}" presName="circ3Tx" presStyleLbl="revTx" presStyleIdx="0" presStyleCnt="0">
        <dgm:presLayoutVars>
          <dgm:chMax val="0"/>
          <dgm:chPref val="0"/>
          <dgm:bulletEnabled val="1"/>
        </dgm:presLayoutVars>
      </dgm:prSet>
      <dgm:spPr/>
    </dgm:pt>
    <dgm:pt modelId="{5A991F0F-577B-4FAB-9986-313A52E07D15}" type="pres">
      <dgm:prSet presAssocID="{0954C0A5-CE32-4017-B00C-EF7A4A24F8B8}" presName="circ4" presStyleLbl="vennNode1" presStyleIdx="3" presStyleCnt="7"/>
      <dgm:spPr/>
    </dgm:pt>
    <dgm:pt modelId="{0642B537-8179-43A0-ACED-96956F0BD889}" type="pres">
      <dgm:prSet presAssocID="{0954C0A5-CE32-4017-B00C-EF7A4A24F8B8}" presName="circ4Tx" presStyleLbl="revTx" presStyleIdx="0" presStyleCnt="0">
        <dgm:presLayoutVars>
          <dgm:chMax val="0"/>
          <dgm:chPref val="0"/>
          <dgm:bulletEnabled val="1"/>
        </dgm:presLayoutVars>
      </dgm:prSet>
      <dgm:spPr/>
    </dgm:pt>
    <dgm:pt modelId="{21C6BE80-710D-48A4-A982-D665FF7FFD28}" type="pres">
      <dgm:prSet presAssocID="{A7882303-DD63-45D0-A86A-61D235B18BBD}" presName="circ5" presStyleLbl="vennNode1" presStyleIdx="4" presStyleCnt="7"/>
      <dgm:spPr/>
    </dgm:pt>
    <dgm:pt modelId="{D3B4329F-DD4E-4AB0-9FAF-B9D2E998EE3E}" type="pres">
      <dgm:prSet presAssocID="{A7882303-DD63-45D0-A86A-61D235B18BBD}" presName="circ5Tx" presStyleLbl="revTx" presStyleIdx="0" presStyleCnt="0">
        <dgm:presLayoutVars>
          <dgm:chMax val="0"/>
          <dgm:chPref val="0"/>
          <dgm:bulletEnabled val="1"/>
        </dgm:presLayoutVars>
      </dgm:prSet>
      <dgm:spPr/>
    </dgm:pt>
    <dgm:pt modelId="{8B6EC5B2-6F11-4223-87B9-940024150A61}" type="pres">
      <dgm:prSet presAssocID="{5F84808D-6437-44AB-ACFE-32EF0197E491}" presName="circ6" presStyleLbl="vennNode1" presStyleIdx="5" presStyleCnt="7"/>
      <dgm:spPr/>
    </dgm:pt>
    <dgm:pt modelId="{FFFB9268-160E-4706-BBD6-DE8C956CB3C1}" type="pres">
      <dgm:prSet presAssocID="{5F84808D-6437-44AB-ACFE-32EF0197E491}" presName="circ6Tx" presStyleLbl="revTx" presStyleIdx="0" presStyleCnt="0">
        <dgm:presLayoutVars>
          <dgm:chMax val="0"/>
          <dgm:chPref val="0"/>
          <dgm:bulletEnabled val="1"/>
        </dgm:presLayoutVars>
      </dgm:prSet>
      <dgm:spPr/>
    </dgm:pt>
    <dgm:pt modelId="{6EB74C45-6057-4CE2-A8A6-30ECC8A43CC5}" type="pres">
      <dgm:prSet presAssocID="{6D3ABFB0-4AFC-4D73-B071-25A83B65F523}" presName="circ7" presStyleLbl="vennNode1" presStyleIdx="6" presStyleCnt="7"/>
      <dgm:spPr/>
    </dgm:pt>
    <dgm:pt modelId="{85D742E9-F1FF-48F1-AD8B-FD17A5ED34D1}" type="pres">
      <dgm:prSet presAssocID="{6D3ABFB0-4AFC-4D73-B071-25A83B65F523}" presName="circ7Tx" presStyleLbl="revTx" presStyleIdx="0" presStyleCnt="0">
        <dgm:presLayoutVars>
          <dgm:chMax val="0"/>
          <dgm:chPref val="0"/>
          <dgm:bulletEnabled val="1"/>
        </dgm:presLayoutVars>
      </dgm:prSet>
      <dgm:spPr/>
    </dgm:pt>
  </dgm:ptLst>
  <dgm:cxnLst>
    <dgm:cxn modelId="{FE1C7013-0EDB-4303-BEFB-9C252985C372}" srcId="{86A23CBF-56AE-45FB-8699-F78CF7431CFE}" destId="{45297923-9429-46DA-B660-F5D36E615139}" srcOrd="0" destOrd="0" parTransId="{1648B7F6-CA31-47FD-8657-944EE95C545A}" sibTransId="{52E8B09B-1775-4CE8-A7AD-3CD2FF543B73}"/>
    <dgm:cxn modelId="{ED903532-1467-4927-884D-6D2AE6F82F56}" type="presOf" srcId="{45297923-9429-46DA-B660-F5D36E615139}" destId="{E2C3C82E-A40E-4D43-8B39-94F89E07446D}" srcOrd="0" destOrd="0" presId="urn:microsoft.com/office/officeart/2005/8/layout/venn1"/>
    <dgm:cxn modelId="{4FEA745D-59A3-481A-B9FB-36A8FAA0477F}" type="presOf" srcId="{5040F64D-D21D-4142-9D25-69D4EEBADD4F}" destId="{630CBBED-2F40-404F-87CC-7052BB686A5A}" srcOrd="0" destOrd="0" presId="urn:microsoft.com/office/officeart/2005/8/layout/venn1"/>
    <dgm:cxn modelId="{8AAF1E61-3341-4239-AC20-58D92F463FB1}" srcId="{86A23CBF-56AE-45FB-8699-F78CF7431CFE}" destId="{42055632-6B95-436D-875E-B0873A552846}" srcOrd="1" destOrd="0" parTransId="{3F02094F-98E4-441D-B325-D8C720B46DAE}" sibTransId="{23654D4F-DAF3-4E35-93B0-9BDFAB85CF2C}"/>
    <dgm:cxn modelId="{3D095241-7F26-4617-A1A9-C82C6CE169B0}" srcId="{86A23CBF-56AE-45FB-8699-F78CF7431CFE}" destId="{5040F64D-D21D-4142-9D25-69D4EEBADD4F}" srcOrd="2" destOrd="0" parTransId="{950A6E19-23B0-4158-A7BA-E393630D68B4}" sibTransId="{947E17C8-BF7A-4B0F-BD6A-1B81FC5A5387}"/>
    <dgm:cxn modelId="{F1820658-7E59-4204-B1A2-21F93E9B0BEE}" type="presOf" srcId="{86A23CBF-56AE-45FB-8699-F78CF7431CFE}" destId="{2D674E2B-1414-407F-BF29-0BC2A52CB6C8}" srcOrd="0" destOrd="0" presId="urn:microsoft.com/office/officeart/2005/8/layout/venn1"/>
    <dgm:cxn modelId="{5BF78D8B-7248-4044-ADF0-111C37A8A1AA}" srcId="{86A23CBF-56AE-45FB-8699-F78CF7431CFE}" destId="{5F84808D-6437-44AB-ACFE-32EF0197E491}" srcOrd="5" destOrd="0" parTransId="{48373D60-BE60-4AE8-9814-B825E4C20696}" sibTransId="{B5B9B195-0CC3-47A7-BAF6-380327928480}"/>
    <dgm:cxn modelId="{9D54E08F-F0A6-49EB-854C-742CECCB97C3}" type="presOf" srcId="{5F84808D-6437-44AB-ACFE-32EF0197E491}" destId="{FFFB9268-160E-4706-BBD6-DE8C956CB3C1}" srcOrd="0" destOrd="0" presId="urn:microsoft.com/office/officeart/2005/8/layout/venn1"/>
    <dgm:cxn modelId="{2DED31B7-266B-44D8-8656-61C7A59FE750}" srcId="{86A23CBF-56AE-45FB-8699-F78CF7431CFE}" destId="{7E4486FC-A1AD-46AC-AD99-DFEB93DE2523}" srcOrd="8" destOrd="0" parTransId="{EF38CECB-40CE-4B61-AC82-74F387AFC01E}" sibTransId="{BD19FE38-2C43-498C-A8AB-B507CF9D187D}"/>
    <dgm:cxn modelId="{8D37A9BD-F4BB-4F03-B212-77D21BFFD2E2}" type="presOf" srcId="{42055632-6B95-436D-875E-B0873A552846}" destId="{60672FB9-2944-460C-B45F-25C015ED7276}" srcOrd="0" destOrd="0" presId="urn:microsoft.com/office/officeart/2005/8/layout/venn1"/>
    <dgm:cxn modelId="{9E39C8BD-7771-4921-9348-F1991CD71597}" srcId="{86A23CBF-56AE-45FB-8699-F78CF7431CFE}" destId="{0954C0A5-CE32-4017-B00C-EF7A4A24F8B8}" srcOrd="3" destOrd="0" parTransId="{6AB5FA50-C155-429B-B55C-C070CE01EE4B}" sibTransId="{5F07858D-A8A2-4860-87E1-B6D712048E19}"/>
    <dgm:cxn modelId="{8F5D4ABF-5C72-41E5-901A-B4DB6CF09016}" srcId="{86A23CBF-56AE-45FB-8699-F78CF7431CFE}" destId="{A7882303-DD63-45D0-A86A-61D235B18BBD}" srcOrd="4" destOrd="0" parTransId="{9D2413A0-FB9D-4DC6-8A8D-0412F570ED21}" sibTransId="{16AF6B61-F1B2-4B99-B054-9E9F44FC5134}"/>
    <dgm:cxn modelId="{12D328C6-7CF9-40D0-BE61-2033FB9FAE07}" srcId="{86A23CBF-56AE-45FB-8699-F78CF7431CFE}" destId="{486C1C0D-7B11-4FCD-ABBF-6E869E773E23}" srcOrd="7" destOrd="0" parTransId="{D9ECDF39-0CE2-462E-AFBB-4662EB568C40}" sibTransId="{AA25D581-7D55-4446-951D-4BA451FBC5B2}"/>
    <dgm:cxn modelId="{6F3460EA-DD58-49A6-B69D-9286277AAFCC}" type="presOf" srcId="{6D3ABFB0-4AFC-4D73-B071-25A83B65F523}" destId="{85D742E9-F1FF-48F1-AD8B-FD17A5ED34D1}" srcOrd="0" destOrd="0" presId="urn:microsoft.com/office/officeart/2005/8/layout/venn1"/>
    <dgm:cxn modelId="{E35B7FED-984C-4387-8CCE-3E87F9EB7229}" type="presOf" srcId="{0954C0A5-CE32-4017-B00C-EF7A4A24F8B8}" destId="{0642B537-8179-43A0-ACED-96956F0BD889}" srcOrd="0" destOrd="0" presId="urn:microsoft.com/office/officeart/2005/8/layout/venn1"/>
    <dgm:cxn modelId="{269D13EE-F4BB-4A51-92D3-7B5F5EC6817A}" srcId="{86A23CBF-56AE-45FB-8699-F78CF7431CFE}" destId="{6D3ABFB0-4AFC-4D73-B071-25A83B65F523}" srcOrd="6" destOrd="0" parTransId="{54826E55-6B3E-498A-86C0-0B79059DE9EB}" sibTransId="{7DF46B2E-DAEE-4374-B9D9-2084FD8A909C}"/>
    <dgm:cxn modelId="{515CC1FA-393F-4DF1-BDDA-ED2B9E90724A}" type="presOf" srcId="{A7882303-DD63-45D0-A86A-61D235B18BBD}" destId="{D3B4329F-DD4E-4AB0-9FAF-B9D2E998EE3E}" srcOrd="0" destOrd="0" presId="urn:microsoft.com/office/officeart/2005/8/layout/venn1"/>
    <dgm:cxn modelId="{4505CA58-E55E-4F97-AACA-3E7DDE12A065}" type="presParOf" srcId="{2D674E2B-1414-407F-BF29-0BC2A52CB6C8}" destId="{F7955AF0-FB7F-40EF-8E8B-A675F247B6F0}" srcOrd="0" destOrd="0" presId="urn:microsoft.com/office/officeart/2005/8/layout/venn1"/>
    <dgm:cxn modelId="{9F131A88-839E-4EF1-8618-31DFE75B2885}" type="presParOf" srcId="{2D674E2B-1414-407F-BF29-0BC2A52CB6C8}" destId="{E2C3C82E-A40E-4D43-8B39-94F89E07446D}" srcOrd="1" destOrd="0" presId="urn:microsoft.com/office/officeart/2005/8/layout/venn1"/>
    <dgm:cxn modelId="{33CD275C-0F4E-42F5-B4FC-0C5DC14AAD87}" type="presParOf" srcId="{2D674E2B-1414-407F-BF29-0BC2A52CB6C8}" destId="{E098D92C-EE23-473A-85B1-9556E57027E6}" srcOrd="2" destOrd="0" presId="urn:microsoft.com/office/officeart/2005/8/layout/venn1"/>
    <dgm:cxn modelId="{F7427955-16EF-4DA5-B7C4-ED33856A43FF}" type="presParOf" srcId="{2D674E2B-1414-407F-BF29-0BC2A52CB6C8}" destId="{60672FB9-2944-460C-B45F-25C015ED7276}" srcOrd="3" destOrd="0" presId="urn:microsoft.com/office/officeart/2005/8/layout/venn1"/>
    <dgm:cxn modelId="{D68FFB23-D13C-4FFB-AB4B-A2FC06C5457B}" type="presParOf" srcId="{2D674E2B-1414-407F-BF29-0BC2A52CB6C8}" destId="{92816D8F-A965-42A8-A6CF-E2F65FF2F3A4}" srcOrd="4" destOrd="0" presId="urn:microsoft.com/office/officeart/2005/8/layout/venn1"/>
    <dgm:cxn modelId="{AD707D4E-328A-4353-94A6-C400115F2390}" type="presParOf" srcId="{2D674E2B-1414-407F-BF29-0BC2A52CB6C8}" destId="{630CBBED-2F40-404F-87CC-7052BB686A5A}" srcOrd="5" destOrd="0" presId="urn:microsoft.com/office/officeart/2005/8/layout/venn1"/>
    <dgm:cxn modelId="{C979CF3F-0EA9-4D0C-8733-B3683D5CCBD5}" type="presParOf" srcId="{2D674E2B-1414-407F-BF29-0BC2A52CB6C8}" destId="{5A991F0F-577B-4FAB-9986-313A52E07D15}" srcOrd="6" destOrd="0" presId="urn:microsoft.com/office/officeart/2005/8/layout/venn1"/>
    <dgm:cxn modelId="{7C16D193-CAE4-45A4-ABD8-F5B90FDD1057}" type="presParOf" srcId="{2D674E2B-1414-407F-BF29-0BC2A52CB6C8}" destId="{0642B537-8179-43A0-ACED-96956F0BD889}" srcOrd="7" destOrd="0" presId="urn:microsoft.com/office/officeart/2005/8/layout/venn1"/>
    <dgm:cxn modelId="{0BE3CFF2-A281-4478-8E05-6B0D54054F9F}" type="presParOf" srcId="{2D674E2B-1414-407F-BF29-0BC2A52CB6C8}" destId="{21C6BE80-710D-48A4-A982-D665FF7FFD28}" srcOrd="8" destOrd="0" presId="urn:microsoft.com/office/officeart/2005/8/layout/venn1"/>
    <dgm:cxn modelId="{769602B5-B860-4ABA-9BE2-3C599A4F988B}" type="presParOf" srcId="{2D674E2B-1414-407F-BF29-0BC2A52CB6C8}" destId="{D3B4329F-DD4E-4AB0-9FAF-B9D2E998EE3E}" srcOrd="9" destOrd="0" presId="urn:microsoft.com/office/officeart/2005/8/layout/venn1"/>
    <dgm:cxn modelId="{E310535F-1E1B-4E69-AF5F-9C82E55F3671}" type="presParOf" srcId="{2D674E2B-1414-407F-BF29-0BC2A52CB6C8}" destId="{8B6EC5B2-6F11-4223-87B9-940024150A61}" srcOrd="10" destOrd="0" presId="urn:microsoft.com/office/officeart/2005/8/layout/venn1"/>
    <dgm:cxn modelId="{EE2285EA-FF1B-4EB2-987B-0E7F5E400EBB}" type="presParOf" srcId="{2D674E2B-1414-407F-BF29-0BC2A52CB6C8}" destId="{FFFB9268-160E-4706-BBD6-DE8C956CB3C1}" srcOrd="11" destOrd="0" presId="urn:microsoft.com/office/officeart/2005/8/layout/venn1"/>
    <dgm:cxn modelId="{E86213D8-A32D-444B-8EBE-9B2475ADCFE1}" type="presParOf" srcId="{2D674E2B-1414-407F-BF29-0BC2A52CB6C8}" destId="{6EB74C45-6057-4CE2-A8A6-30ECC8A43CC5}" srcOrd="12" destOrd="0" presId="urn:microsoft.com/office/officeart/2005/8/layout/venn1"/>
    <dgm:cxn modelId="{7F1E3E16-5AFA-47B5-AEF6-99E6E43E4F09}" type="presParOf" srcId="{2D674E2B-1414-407F-BF29-0BC2A52CB6C8}" destId="{85D742E9-F1FF-48F1-AD8B-FD17A5ED34D1}"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0DB836-9AC8-45EB-8122-380777C82DE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6859D87-084F-4F81-8811-59BFEBBFD7EB}">
      <dgm:prSet phldrT="[Text]" custT="1"/>
      <dgm:spPr/>
      <dgm:t>
        <a:bodyPr/>
        <a:lstStyle/>
        <a:p>
          <a:r>
            <a:rPr lang="en-US" sz="2000" b="1" dirty="0"/>
            <a:t>Slope Stability Analysis</a:t>
          </a:r>
        </a:p>
      </dgm:t>
    </dgm:pt>
    <dgm:pt modelId="{081C5000-D3A2-4460-BF8D-C04B01D821FF}" type="parTrans" cxnId="{F6AD5A86-D418-457D-A329-C5F2C8D0FB0E}">
      <dgm:prSet/>
      <dgm:spPr/>
      <dgm:t>
        <a:bodyPr/>
        <a:lstStyle/>
        <a:p>
          <a:endParaRPr lang="en-US"/>
        </a:p>
      </dgm:t>
    </dgm:pt>
    <dgm:pt modelId="{F9C8397F-3838-4102-AFB2-A7B4295DE08D}" type="sibTrans" cxnId="{F6AD5A86-D418-457D-A329-C5F2C8D0FB0E}">
      <dgm:prSet/>
      <dgm:spPr/>
      <dgm:t>
        <a:bodyPr/>
        <a:lstStyle/>
        <a:p>
          <a:endParaRPr lang="en-US"/>
        </a:p>
      </dgm:t>
    </dgm:pt>
    <dgm:pt modelId="{31852E48-DADD-4878-A209-F6636A29D5EE}">
      <dgm:prSet phldrT="[Text]" custT="1"/>
      <dgm:spPr/>
      <dgm:t>
        <a:bodyPr/>
        <a:lstStyle/>
        <a:p>
          <a:r>
            <a:rPr lang="en-US" sz="1800" dirty="0"/>
            <a:t>Limit Equilibrium Analysis</a:t>
          </a:r>
        </a:p>
      </dgm:t>
    </dgm:pt>
    <dgm:pt modelId="{E6A9FF22-9C2E-4A9F-9EB7-6FFA27842EEC}" type="parTrans" cxnId="{F87C8043-0204-4C60-BD4A-2A0B417AF621}">
      <dgm:prSet/>
      <dgm:spPr/>
      <dgm:t>
        <a:bodyPr/>
        <a:lstStyle/>
        <a:p>
          <a:endParaRPr lang="en-US"/>
        </a:p>
      </dgm:t>
    </dgm:pt>
    <dgm:pt modelId="{7BE66F51-FF38-49F0-97E4-7B26F0BC02A3}" type="sibTrans" cxnId="{F87C8043-0204-4C60-BD4A-2A0B417AF621}">
      <dgm:prSet/>
      <dgm:spPr/>
      <dgm:t>
        <a:bodyPr/>
        <a:lstStyle/>
        <a:p>
          <a:endParaRPr lang="en-US"/>
        </a:p>
      </dgm:t>
    </dgm:pt>
    <dgm:pt modelId="{8FAD30E6-92AF-431F-BC12-0EBFCEE7A30F}">
      <dgm:prSet phldrT="[Text]" custT="1"/>
      <dgm:spPr/>
      <dgm:t>
        <a:bodyPr/>
        <a:lstStyle/>
        <a:p>
          <a:r>
            <a:rPr lang="en-US" sz="1800" dirty="0"/>
            <a:t>Numerical Method of Analysis</a:t>
          </a:r>
        </a:p>
      </dgm:t>
    </dgm:pt>
    <dgm:pt modelId="{0D6879B1-5DBA-4B03-9FA1-2AFFD5136D0C}" type="parTrans" cxnId="{FF704FE8-5175-41CC-89FA-14E563763BA9}">
      <dgm:prSet/>
      <dgm:spPr/>
      <dgm:t>
        <a:bodyPr/>
        <a:lstStyle/>
        <a:p>
          <a:endParaRPr lang="en-US"/>
        </a:p>
      </dgm:t>
    </dgm:pt>
    <dgm:pt modelId="{F62029CF-5043-4B8F-A746-F7CD6AF83F74}" type="sibTrans" cxnId="{FF704FE8-5175-41CC-89FA-14E563763BA9}">
      <dgm:prSet/>
      <dgm:spPr/>
      <dgm:t>
        <a:bodyPr/>
        <a:lstStyle/>
        <a:p>
          <a:endParaRPr lang="en-US"/>
        </a:p>
      </dgm:t>
    </dgm:pt>
    <dgm:pt modelId="{EF21FFD3-2B6C-43F1-9DBB-D35A5270F1EE}" type="pres">
      <dgm:prSet presAssocID="{DD0DB836-9AC8-45EB-8122-380777C82DEB}" presName="hierChild1" presStyleCnt="0">
        <dgm:presLayoutVars>
          <dgm:orgChart val="1"/>
          <dgm:chPref val="1"/>
          <dgm:dir/>
          <dgm:animOne val="branch"/>
          <dgm:animLvl val="lvl"/>
          <dgm:resizeHandles/>
        </dgm:presLayoutVars>
      </dgm:prSet>
      <dgm:spPr/>
    </dgm:pt>
    <dgm:pt modelId="{80A5E6BA-2AF0-4654-8482-8565D0C10BFF}" type="pres">
      <dgm:prSet presAssocID="{76859D87-084F-4F81-8811-59BFEBBFD7EB}" presName="hierRoot1" presStyleCnt="0">
        <dgm:presLayoutVars>
          <dgm:hierBranch val="init"/>
        </dgm:presLayoutVars>
      </dgm:prSet>
      <dgm:spPr/>
    </dgm:pt>
    <dgm:pt modelId="{C75E472F-8357-44BA-AA38-257ED2629DC6}" type="pres">
      <dgm:prSet presAssocID="{76859D87-084F-4F81-8811-59BFEBBFD7EB}" presName="rootComposite1" presStyleCnt="0"/>
      <dgm:spPr/>
    </dgm:pt>
    <dgm:pt modelId="{EE1B91D0-A554-4510-85F5-B706367C59C4}" type="pres">
      <dgm:prSet presAssocID="{76859D87-084F-4F81-8811-59BFEBBFD7EB}" presName="rootText1" presStyleLbl="node0" presStyleIdx="0" presStyleCnt="1">
        <dgm:presLayoutVars>
          <dgm:chPref val="3"/>
        </dgm:presLayoutVars>
      </dgm:prSet>
      <dgm:spPr/>
    </dgm:pt>
    <dgm:pt modelId="{479FEFED-FC0F-4DBD-B05D-2329E1CC77C2}" type="pres">
      <dgm:prSet presAssocID="{76859D87-084F-4F81-8811-59BFEBBFD7EB}" presName="rootConnector1" presStyleLbl="node1" presStyleIdx="0" presStyleCnt="0"/>
      <dgm:spPr/>
    </dgm:pt>
    <dgm:pt modelId="{654E9EA4-571B-4CFC-B6E0-C7C6C6069874}" type="pres">
      <dgm:prSet presAssocID="{76859D87-084F-4F81-8811-59BFEBBFD7EB}" presName="hierChild2" presStyleCnt="0"/>
      <dgm:spPr/>
    </dgm:pt>
    <dgm:pt modelId="{3386C6BD-A95A-4784-AA71-CDD6ECEFA917}" type="pres">
      <dgm:prSet presAssocID="{E6A9FF22-9C2E-4A9F-9EB7-6FFA27842EEC}" presName="Name37" presStyleLbl="parChTrans1D2" presStyleIdx="0" presStyleCnt="2"/>
      <dgm:spPr/>
    </dgm:pt>
    <dgm:pt modelId="{508ED8D4-5073-44E1-BA06-92CDFFF16BB3}" type="pres">
      <dgm:prSet presAssocID="{31852E48-DADD-4878-A209-F6636A29D5EE}" presName="hierRoot2" presStyleCnt="0">
        <dgm:presLayoutVars>
          <dgm:hierBranch val="init"/>
        </dgm:presLayoutVars>
      </dgm:prSet>
      <dgm:spPr/>
    </dgm:pt>
    <dgm:pt modelId="{46903446-6F52-47E7-A9E7-A2C0BC90FB64}" type="pres">
      <dgm:prSet presAssocID="{31852E48-DADD-4878-A209-F6636A29D5EE}" presName="rootComposite" presStyleCnt="0"/>
      <dgm:spPr/>
    </dgm:pt>
    <dgm:pt modelId="{62E48C2E-DC0E-4FD9-8202-6A0971FC8E06}" type="pres">
      <dgm:prSet presAssocID="{31852E48-DADD-4878-A209-F6636A29D5EE}" presName="rootText" presStyleLbl="node2" presStyleIdx="0" presStyleCnt="2">
        <dgm:presLayoutVars>
          <dgm:chPref val="3"/>
        </dgm:presLayoutVars>
      </dgm:prSet>
      <dgm:spPr/>
    </dgm:pt>
    <dgm:pt modelId="{D509DE48-17CF-4EF6-8EC9-ABD0DB64910E}" type="pres">
      <dgm:prSet presAssocID="{31852E48-DADD-4878-A209-F6636A29D5EE}" presName="rootConnector" presStyleLbl="node2" presStyleIdx="0" presStyleCnt="2"/>
      <dgm:spPr/>
    </dgm:pt>
    <dgm:pt modelId="{31750EF7-CD43-49C4-8794-E1FCD4C3DD7D}" type="pres">
      <dgm:prSet presAssocID="{31852E48-DADD-4878-A209-F6636A29D5EE}" presName="hierChild4" presStyleCnt="0"/>
      <dgm:spPr/>
    </dgm:pt>
    <dgm:pt modelId="{28443909-496A-4510-9F75-E01716C383BA}" type="pres">
      <dgm:prSet presAssocID="{31852E48-DADD-4878-A209-F6636A29D5EE}" presName="hierChild5" presStyleCnt="0"/>
      <dgm:spPr/>
    </dgm:pt>
    <dgm:pt modelId="{DA1C7396-3850-40D9-89DE-3DCBDD2C52DB}" type="pres">
      <dgm:prSet presAssocID="{0D6879B1-5DBA-4B03-9FA1-2AFFD5136D0C}" presName="Name37" presStyleLbl="parChTrans1D2" presStyleIdx="1" presStyleCnt="2"/>
      <dgm:spPr/>
    </dgm:pt>
    <dgm:pt modelId="{BA394D0A-67F5-4A82-9C4E-323668445703}" type="pres">
      <dgm:prSet presAssocID="{8FAD30E6-92AF-431F-BC12-0EBFCEE7A30F}" presName="hierRoot2" presStyleCnt="0">
        <dgm:presLayoutVars>
          <dgm:hierBranch val="init"/>
        </dgm:presLayoutVars>
      </dgm:prSet>
      <dgm:spPr/>
    </dgm:pt>
    <dgm:pt modelId="{1777DAC3-3426-487B-91E0-E13E538C2FAF}" type="pres">
      <dgm:prSet presAssocID="{8FAD30E6-92AF-431F-BC12-0EBFCEE7A30F}" presName="rootComposite" presStyleCnt="0"/>
      <dgm:spPr/>
    </dgm:pt>
    <dgm:pt modelId="{F285D615-E50A-4C89-8CAD-BE7B64124A85}" type="pres">
      <dgm:prSet presAssocID="{8FAD30E6-92AF-431F-BC12-0EBFCEE7A30F}" presName="rootText" presStyleLbl="node2" presStyleIdx="1" presStyleCnt="2">
        <dgm:presLayoutVars>
          <dgm:chPref val="3"/>
        </dgm:presLayoutVars>
      </dgm:prSet>
      <dgm:spPr/>
    </dgm:pt>
    <dgm:pt modelId="{67881745-3D96-48DD-A97E-3D35CBE24A1A}" type="pres">
      <dgm:prSet presAssocID="{8FAD30E6-92AF-431F-BC12-0EBFCEE7A30F}" presName="rootConnector" presStyleLbl="node2" presStyleIdx="1" presStyleCnt="2"/>
      <dgm:spPr/>
    </dgm:pt>
    <dgm:pt modelId="{40A379EC-5620-41B1-BCDE-E7476F8BA196}" type="pres">
      <dgm:prSet presAssocID="{8FAD30E6-92AF-431F-BC12-0EBFCEE7A30F}" presName="hierChild4" presStyleCnt="0"/>
      <dgm:spPr/>
    </dgm:pt>
    <dgm:pt modelId="{CD57B0F6-5098-486B-94FE-3C6EED3637E5}" type="pres">
      <dgm:prSet presAssocID="{8FAD30E6-92AF-431F-BC12-0EBFCEE7A30F}" presName="hierChild5" presStyleCnt="0"/>
      <dgm:spPr/>
    </dgm:pt>
    <dgm:pt modelId="{B7035984-C654-4BE9-86DB-E724D9BF0447}" type="pres">
      <dgm:prSet presAssocID="{76859D87-084F-4F81-8811-59BFEBBFD7EB}" presName="hierChild3" presStyleCnt="0"/>
      <dgm:spPr/>
    </dgm:pt>
  </dgm:ptLst>
  <dgm:cxnLst>
    <dgm:cxn modelId="{96D28710-D0A0-4FB4-AA03-64F3852BB457}" type="presOf" srcId="{31852E48-DADD-4878-A209-F6636A29D5EE}" destId="{62E48C2E-DC0E-4FD9-8202-6A0971FC8E06}" srcOrd="0" destOrd="0" presId="urn:microsoft.com/office/officeart/2005/8/layout/orgChart1"/>
    <dgm:cxn modelId="{22BDFF1B-E6D2-45F4-BF78-DB4AA45F0A8F}" type="presOf" srcId="{76859D87-084F-4F81-8811-59BFEBBFD7EB}" destId="{EE1B91D0-A554-4510-85F5-B706367C59C4}" srcOrd="0" destOrd="0" presId="urn:microsoft.com/office/officeart/2005/8/layout/orgChart1"/>
    <dgm:cxn modelId="{AE0F411F-F0CE-445B-A504-91677D149F44}" type="presOf" srcId="{8FAD30E6-92AF-431F-BC12-0EBFCEE7A30F}" destId="{F285D615-E50A-4C89-8CAD-BE7B64124A85}" srcOrd="0" destOrd="0" presId="urn:microsoft.com/office/officeart/2005/8/layout/orgChart1"/>
    <dgm:cxn modelId="{F87C8043-0204-4C60-BD4A-2A0B417AF621}" srcId="{76859D87-084F-4F81-8811-59BFEBBFD7EB}" destId="{31852E48-DADD-4878-A209-F6636A29D5EE}" srcOrd="0" destOrd="0" parTransId="{E6A9FF22-9C2E-4A9F-9EB7-6FFA27842EEC}" sibTransId="{7BE66F51-FF38-49F0-97E4-7B26F0BC02A3}"/>
    <dgm:cxn modelId="{F6AD5A86-D418-457D-A329-C5F2C8D0FB0E}" srcId="{DD0DB836-9AC8-45EB-8122-380777C82DEB}" destId="{76859D87-084F-4F81-8811-59BFEBBFD7EB}" srcOrd="0" destOrd="0" parTransId="{081C5000-D3A2-4460-BF8D-C04B01D821FF}" sibTransId="{F9C8397F-3838-4102-AFB2-A7B4295DE08D}"/>
    <dgm:cxn modelId="{454712BB-1030-4004-A235-515256E66E66}" type="presOf" srcId="{31852E48-DADD-4878-A209-F6636A29D5EE}" destId="{D509DE48-17CF-4EF6-8EC9-ABD0DB64910E}" srcOrd="1" destOrd="0" presId="urn:microsoft.com/office/officeart/2005/8/layout/orgChart1"/>
    <dgm:cxn modelId="{4CA7FCCC-F250-4B24-997D-BA09A5B3766A}" type="presOf" srcId="{E6A9FF22-9C2E-4A9F-9EB7-6FFA27842EEC}" destId="{3386C6BD-A95A-4784-AA71-CDD6ECEFA917}" srcOrd="0" destOrd="0" presId="urn:microsoft.com/office/officeart/2005/8/layout/orgChart1"/>
    <dgm:cxn modelId="{917A24E2-D8D4-478E-9162-23A329F7190F}" type="presOf" srcId="{DD0DB836-9AC8-45EB-8122-380777C82DEB}" destId="{EF21FFD3-2B6C-43F1-9DBB-D35A5270F1EE}" srcOrd="0" destOrd="0" presId="urn:microsoft.com/office/officeart/2005/8/layout/orgChart1"/>
    <dgm:cxn modelId="{FF704FE8-5175-41CC-89FA-14E563763BA9}" srcId="{76859D87-084F-4F81-8811-59BFEBBFD7EB}" destId="{8FAD30E6-92AF-431F-BC12-0EBFCEE7A30F}" srcOrd="1" destOrd="0" parTransId="{0D6879B1-5DBA-4B03-9FA1-2AFFD5136D0C}" sibTransId="{F62029CF-5043-4B8F-A746-F7CD6AF83F74}"/>
    <dgm:cxn modelId="{61E290EE-43F0-47A5-8F31-B2908A14CCF8}" type="presOf" srcId="{0D6879B1-5DBA-4B03-9FA1-2AFFD5136D0C}" destId="{DA1C7396-3850-40D9-89DE-3DCBDD2C52DB}" srcOrd="0" destOrd="0" presId="urn:microsoft.com/office/officeart/2005/8/layout/orgChart1"/>
    <dgm:cxn modelId="{46AD74F6-2288-448A-BE78-CCAF95C5C79E}" type="presOf" srcId="{8FAD30E6-92AF-431F-BC12-0EBFCEE7A30F}" destId="{67881745-3D96-48DD-A97E-3D35CBE24A1A}" srcOrd="1" destOrd="0" presId="urn:microsoft.com/office/officeart/2005/8/layout/orgChart1"/>
    <dgm:cxn modelId="{7BB325F8-2BF3-475E-82C1-CF49C20A7F6D}" type="presOf" srcId="{76859D87-084F-4F81-8811-59BFEBBFD7EB}" destId="{479FEFED-FC0F-4DBD-B05D-2329E1CC77C2}" srcOrd="1" destOrd="0" presId="urn:microsoft.com/office/officeart/2005/8/layout/orgChart1"/>
    <dgm:cxn modelId="{371345DA-701C-4E0C-9491-15338D51359B}" type="presParOf" srcId="{EF21FFD3-2B6C-43F1-9DBB-D35A5270F1EE}" destId="{80A5E6BA-2AF0-4654-8482-8565D0C10BFF}" srcOrd="0" destOrd="0" presId="urn:microsoft.com/office/officeart/2005/8/layout/orgChart1"/>
    <dgm:cxn modelId="{4302CE10-7E19-409F-A209-5272D5739306}" type="presParOf" srcId="{80A5E6BA-2AF0-4654-8482-8565D0C10BFF}" destId="{C75E472F-8357-44BA-AA38-257ED2629DC6}" srcOrd="0" destOrd="0" presId="urn:microsoft.com/office/officeart/2005/8/layout/orgChart1"/>
    <dgm:cxn modelId="{B6B4804E-D6AE-4A29-9CD1-94CFFA7A3058}" type="presParOf" srcId="{C75E472F-8357-44BA-AA38-257ED2629DC6}" destId="{EE1B91D0-A554-4510-85F5-B706367C59C4}" srcOrd="0" destOrd="0" presId="urn:microsoft.com/office/officeart/2005/8/layout/orgChart1"/>
    <dgm:cxn modelId="{4AC86B48-B0D6-4C62-90CB-ED912B99DCE6}" type="presParOf" srcId="{C75E472F-8357-44BA-AA38-257ED2629DC6}" destId="{479FEFED-FC0F-4DBD-B05D-2329E1CC77C2}" srcOrd="1" destOrd="0" presId="urn:microsoft.com/office/officeart/2005/8/layout/orgChart1"/>
    <dgm:cxn modelId="{6DA26880-71F4-45F0-9B8F-00F3D7451AC4}" type="presParOf" srcId="{80A5E6BA-2AF0-4654-8482-8565D0C10BFF}" destId="{654E9EA4-571B-4CFC-B6E0-C7C6C6069874}" srcOrd="1" destOrd="0" presId="urn:microsoft.com/office/officeart/2005/8/layout/orgChart1"/>
    <dgm:cxn modelId="{820D71DA-0567-4F94-99FE-876C4BF2CBF2}" type="presParOf" srcId="{654E9EA4-571B-4CFC-B6E0-C7C6C6069874}" destId="{3386C6BD-A95A-4784-AA71-CDD6ECEFA917}" srcOrd="0" destOrd="0" presId="urn:microsoft.com/office/officeart/2005/8/layout/orgChart1"/>
    <dgm:cxn modelId="{6149C7FB-5277-4D85-A51D-880AE21AA137}" type="presParOf" srcId="{654E9EA4-571B-4CFC-B6E0-C7C6C6069874}" destId="{508ED8D4-5073-44E1-BA06-92CDFFF16BB3}" srcOrd="1" destOrd="0" presId="urn:microsoft.com/office/officeart/2005/8/layout/orgChart1"/>
    <dgm:cxn modelId="{1D27EE4C-A694-4362-9D9A-610FD26175B4}" type="presParOf" srcId="{508ED8D4-5073-44E1-BA06-92CDFFF16BB3}" destId="{46903446-6F52-47E7-A9E7-A2C0BC90FB64}" srcOrd="0" destOrd="0" presId="urn:microsoft.com/office/officeart/2005/8/layout/orgChart1"/>
    <dgm:cxn modelId="{A9045362-3802-46B8-A97F-E0A8B8AFCDD1}" type="presParOf" srcId="{46903446-6F52-47E7-A9E7-A2C0BC90FB64}" destId="{62E48C2E-DC0E-4FD9-8202-6A0971FC8E06}" srcOrd="0" destOrd="0" presId="urn:microsoft.com/office/officeart/2005/8/layout/orgChart1"/>
    <dgm:cxn modelId="{09F95979-2A33-4AF8-8DE7-C3F21D073179}" type="presParOf" srcId="{46903446-6F52-47E7-A9E7-A2C0BC90FB64}" destId="{D509DE48-17CF-4EF6-8EC9-ABD0DB64910E}" srcOrd="1" destOrd="0" presId="urn:microsoft.com/office/officeart/2005/8/layout/orgChart1"/>
    <dgm:cxn modelId="{52B8D509-0179-40BD-AFD6-CBD184F9120A}" type="presParOf" srcId="{508ED8D4-5073-44E1-BA06-92CDFFF16BB3}" destId="{31750EF7-CD43-49C4-8794-E1FCD4C3DD7D}" srcOrd="1" destOrd="0" presId="urn:microsoft.com/office/officeart/2005/8/layout/orgChart1"/>
    <dgm:cxn modelId="{19EA8BE6-23F3-4D2D-A2D0-E342371B174A}" type="presParOf" srcId="{508ED8D4-5073-44E1-BA06-92CDFFF16BB3}" destId="{28443909-496A-4510-9F75-E01716C383BA}" srcOrd="2" destOrd="0" presId="urn:microsoft.com/office/officeart/2005/8/layout/orgChart1"/>
    <dgm:cxn modelId="{643DDBE3-F797-4BF9-90D0-F83E5B829B44}" type="presParOf" srcId="{654E9EA4-571B-4CFC-B6E0-C7C6C6069874}" destId="{DA1C7396-3850-40D9-89DE-3DCBDD2C52DB}" srcOrd="2" destOrd="0" presId="urn:microsoft.com/office/officeart/2005/8/layout/orgChart1"/>
    <dgm:cxn modelId="{80EB1FD3-D652-4D5B-8C51-AD2093FA5E3F}" type="presParOf" srcId="{654E9EA4-571B-4CFC-B6E0-C7C6C6069874}" destId="{BA394D0A-67F5-4A82-9C4E-323668445703}" srcOrd="3" destOrd="0" presId="urn:microsoft.com/office/officeart/2005/8/layout/orgChart1"/>
    <dgm:cxn modelId="{7075B310-681C-48F6-92A2-4240D3CC4753}" type="presParOf" srcId="{BA394D0A-67F5-4A82-9C4E-323668445703}" destId="{1777DAC3-3426-487B-91E0-E13E538C2FAF}" srcOrd="0" destOrd="0" presId="urn:microsoft.com/office/officeart/2005/8/layout/orgChart1"/>
    <dgm:cxn modelId="{AB2B35CE-B375-4DBF-BF3B-3E84D91F853B}" type="presParOf" srcId="{1777DAC3-3426-487B-91E0-E13E538C2FAF}" destId="{F285D615-E50A-4C89-8CAD-BE7B64124A85}" srcOrd="0" destOrd="0" presId="urn:microsoft.com/office/officeart/2005/8/layout/orgChart1"/>
    <dgm:cxn modelId="{BE2122B8-2BB6-474E-8E83-D55B17A39301}" type="presParOf" srcId="{1777DAC3-3426-487B-91E0-E13E538C2FAF}" destId="{67881745-3D96-48DD-A97E-3D35CBE24A1A}" srcOrd="1" destOrd="0" presId="urn:microsoft.com/office/officeart/2005/8/layout/orgChart1"/>
    <dgm:cxn modelId="{2879611F-6FF3-4C81-B719-771E7330145B}" type="presParOf" srcId="{BA394D0A-67F5-4A82-9C4E-323668445703}" destId="{40A379EC-5620-41B1-BCDE-E7476F8BA196}" srcOrd="1" destOrd="0" presId="urn:microsoft.com/office/officeart/2005/8/layout/orgChart1"/>
    <dgm:cxn modelId="{56D5CEF6-3781-458F-908C-29CA1723A809}" type="presParOf" srcId="{BA394D0A-67F5-4A82-9C4E-323668445703}" destId="{CD57B0F6-5098-486B-94FE-3C6EED3637E5}" srcOrd="2" destOrd="0" presId="urn:microsoft.com/office/officeart/2005/8/layout/orgChart1"/>
    <dgm:cxn modelId="{EB2EC1B5-7D68-45B9-839D-11B1E187E4D2}" type="presParOf" srcId="{80A5E6BA-2AF0-4654-8482-8565D0C10BFF}" destId="{B7035984-C654-4BE9-86DB-E724D9BF044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55AF0-FB7F-40EF-8E8B-A675F247B6F0}">
      <dsp:nvSpPr>
        <dsp:cNvPr id="0" name=""/>
        <dsp:cNvSpPr/>
      </dsp:nvSpPr>
      <dsp:spPr>
        <a:xfrm>
          <a:off x="4028020" y="1399642"/>
          <a:ext cx="1793037" cy="179325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2C3C82E-A40E-4D43-8B39-94F89E07446D}">
      <dsp:nvSpPr>
        <dsp:cNvPr id="0" name=""/>
        <dsp:cNvSpPr/>
      </dsp:nvSpPr>
      <dsp:spPr>
        <a:xfrm>
          <a:off x="3897278" y="0"/>
          <a:ext cx="2054521" cy="109948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0" i="0" kern="1200" dirty="0">
              <a:solidFill>
                <a:srgbClr val="1A1A1A"/>
              </a:solidFill>
            </a:rPr>
            <a:t>Increased unit weight of soil by wetting</a:t>
          </a:r>
          <a:endParaRPr lang="en-US" sz="2100" b="0" kern="1200" dirty="0">
            <a:solidFill>
              <a:srgbClr val="1A1A1A"/>
            </a:solidFill>
          </a:endParaRPr>
        </a:p>
      </dsp:txBody>
      <dsp:txXfrm>
        <a:off x="3897278" y="0"/>
        <a:ext cx="2054521" cy="1099483"/>
      </dsp:txXfrm>
    </dsp:sp>
    <dsp:sp modelId="{E098D92C-EE23-473A-85B1-9556E57027E6}">
      <dsp:nvSpPr>
        <dsp:cNvPr id="0" name=""/>
        <dsp:cNvSpPr/>
      </dsp:nvSpPr>
      <dsp:spPr>
        <a:xfrm>
          <a:off x="4553977" y="1652523"/>
          <a:ext cx="1793037" cy="179325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60672FB9-2944-460C-B45F-25C015ED7276}">
      <dsp:nvSpPr>
        <dsp:cNvPr id="0" name=""/>
        <dsp:cNvSpPr/>
      </dsp:nvSpPr>
      <dsp:spPr>
        <a:xfrm>
          <a:off x="6568156" y="1044509"/>
          <a:ext cx="1942456" cy="120943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0" i="0" kern="1200" dirty="0">
              <a:solidFill>
                <a:srgbClr val="1A1A1A"/>
              </a:solidFill>
            </a:rPr>
            <a:t>Added external loads </a:t>
          </a:r>
          <a:endParaRPr lang="en-US" sz="2100" b="0" kern="1200" dirty="0">
            <a:solidFill>
              <a:srgbClr val="1A1A1A"/>
            </a:solidFill>
          </a:endParaRPr>
        </a:p>
      </dsp:txBody>
      <dsp:txXfrm>
        <a:off x="6568156" y="1044509"/>
        <a:ext cx="1942456" cy="1209431"/>
      </dsp:txXfrm>
    </dsp:sp>
    <dsp:sp modelId="{92816D8F-A965-42A8-A6CF-E2F65FF2F3A4}">
      <dsp:nvSpPr>
        <dsp:cNvPr id="0" name=""/>
        <dsp:cNvSpPr/>
      </dsp:nvSpPr>
      <dsp:spPr>
        <a:xfrm>
          <a:off x="4683226" y="2221505"/>
          <a:ext cx="1793037" cy="179325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630CBBED-2F40-404F-87CC-7052BB686A5A}">
      <dsp:nvSpPr>
        <dsp:cNvPr id="0" name=""/>
        <dsp:cNvSpPr/>
      </dsp:nvSpPr>
      <dsp:spPr>
        <a:xfrm>
          <a:off x="6754931" y="2583785"/>
          <a:ext cx="1905102" cy="129189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0" i="0" kern="1200" dirty="0">
              <a:solidFill>
                <a:srgbClr val="1A1A1A"/>
              </a:solidFill>
            </a:rPr>
            <a:t>Steepened slopes either by excavation or by erosion</a:t>
          </a:r>
          <a:endParaRPr lang="en-US" sz="2100" b="0" kern="1200" dirty="0">
            <a:solidFill>
              <a:srgbClr val="1A1A1A"/>
            </a:solidFill>
          </a:endParaRPr>
        </a:p>
      </dsp:txBody>
      <dsp:txXfrm>
        <a:off x="6754931" y="2583785"/>
        <a:ext cx="1905102" cy="1291892"/>
      </dsp:txXfrm>
    </dsp:sp>
    <dsp:sp modelId="{5A991F0F-577B-4FAB-9986-313A52E07D15}">
      <dsp:nvSpPr>
        <dsp:cNvPr id="0" name=""/>
        <dsp:cNvSpPr/>
      </dsp:nvSpPr>
      <dsp:spPr>
        <a:xfrm>
          <a:off x="4319388" y="2677791"/>
          <a:ext cx="1793037" cy="179325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642B537-8179-43A0-ACED-96956F0BD889}">
      <dsp:nvSpPr>
        <dsp:cNvPr id="0" name=""/>
        <dsp:cNvSpPr/>
      </dsp:nvSpPr>
      <dsp:spPr>
        <a:xfrm>
          <a:off x="5933122" y="4315471"/>
          <a:ext cx="2054521" cy="118194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0" i="0" kern="1200" dirty="0">
              <a:solidFill>
                <a:srgbClr val="1A1A1A"/>
              </a:solidFill>
            </a:rPr>
            <a:t>Shock loads</a:t>
          </a:r>
          <a:endParaRPr lang="en-US" sz="2100" b="0" kern="1200" dirty="0">
            <a:solidFill>
              <a:srgbClr val="1A1A1A"/>
            </a:solidFill>
          </a:endParaRPr>
        </a:p>
      </dsp:txBody>
      <dsp:txXfrm>
        <a:off x="5933122" y="4315471"/>
        <a:ext cx="2054521" cy="1181944"/>
      </dsp:txXfrm>
    </dsp:sp>
    <dsp:sp modelId="{21C6BE80-710D-48A4-A982-D665FF7FFD28}">
      <dsp:nvSpPr>
        <dsp:cNvPr id="0" name=""/>
        <dsp:cNvSpPr/>
      </dsp:nvSpPr>
      <dsp:spPr>
        <a:xfrm>
          <a:off x="3736651" y="2677791"/>
          <a:ext cx="1793037" cy="179325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3B4329F-DD4E-4AB0-9FAF-B9D2E998EE3E}">
      <dsp:nvSpPr>
        <dsp:cNvPr id="0" name=""/>
        <dsp:cNvSpPr/>
      </dsp:nvSpPr>
      <dsp:spPr>
        <a:xfrm>
          <a:off x="1861433" y="4315471"/>
          <a:ext cx="2054521" cy="118194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0" i="0" kern="1200" dirty="0">
              <a:solidFill>
                <a:srgbClr val="1A1A1A"/>
              </a:solidFill>
            </a:rPr>
            <a:t>Vibration and earthquakes</a:t>
          </a:r>
          <a:endParaRPr lang="en-US" sz="2100" b="0" kern="1200" dirty="0">
            <a:solidFill>
              <a:srgbClr val="1A1A1A"/>
            </a:solidFill>
          </a:endParaRPr>
        </a:p>
      </dsp:txBody>
      <dsp:txXfrm>
        <a:off x="1861433" y="4315471"/>
        <a:ext cx="2054521" cy="1181944"/>
      </dsp:txXfrm>
    </dsp:sp>
    <dsp:sp modelId="{8B6EC5B2-6F11-4223-87B9-940024150A61}">
      <dsp:nvSpPr>
        <dsp:cNvPr id="0" name=""/>
        <dsp:cNvSpPr/>
      </dsp:nvSpPr>
      <dsp:spPr>
        <a:xfrm>
          <a:off x="3372814" y="2221505"/>
          <a:ext cx="1793037" cy="179325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FFB9268-160E-4706-BBD6-DE8C956CB3C1}">
      <dsp:nvSpPr>
        <dsp:cNvPr id="0" name=""/>
        <dsp:cNvSpPr/>
      </dsp:nvSpPr>
      <dsp:spPr>
        <a:xfrm>
          <a:off x="1189044" y="2583785"/>
          <a:ext cx="1905102" cy="129189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0" i="0" kern="1200" dirty="0">
              <a:solidFill>
                <a:srgbClr val="1A1A1A"/>
              </a:solidFill>
            </a:rPr>
            <a:t>Increase in moisture content</a:t>
          </a:r>
          <a:endParaRPr lang="en-US" sz="2100" b="0" kern="1200" dirty="0">
            <a:solidFill>
              <a:srgbClr val="1A1A1A"/>
            </a:solidFill>
          </a:endParaRPr>
        </a:p>
      </dsp:txBody>
      <dsp:txXfrm>
        <a:off x="1189044" y="2583785"/>
        <a:ext cx="1905102" cy="1291892"/>
      </dsp:txXfrm>
    </dsp:sp>
    <dsp:sp modelId="{6EB74C45-6057-4CE2-A8A6-30ECC8A43CC5}">
      <dsp:nvSpPr>
        <dsp:cNvPr id="0" name=""/>
        <dsp:cNvSpPr/>
      </dsp:nvSpPr>
      <dsp:spPr>
        <a:xfrm>
          <a:off x="3502062" y="1652523"/>
          <a:ext cx="1793037" cy="179325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85D742E9-F1FF-48F1-AD8B-FD17A5ED34D1}">
      <dsp:nvSpPr>
        <dsp:cNvPr id="0" name=""/>
        <dsp:cNvSpPr/>
      </dsp:nvSpPr>
      <dsp:spPr>
        <a:xfrm>
          <a:off x="1338464" y="1044509"/>
          <a:ext cx="1942456" cy="120943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b="0" i="0" kern="1200" dirty="0">
              <a:solidFill>
                <a:srgbClr val="1A1A1A"/>
              </a:solidFill>
            </a:rPr>
            <a:t>Freezing and thawing action</a:t>
          </a:r>
          <a:endParaRPr lang="en-US" sz="2100" b="0" kern="1200" dirty="0">
            <a:solidFill>
              <a:srgbClr val="1A1A1A"/>
            </a:solidFill>
          </a:endParaRPr>
        </a:p>
      </dsp:txBody>
      <dsp:txXfrm>
        <a:off x="1338464" y="1044509"/>
        <a:ext cx="1942456" cy="12094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C7396-3850-40D9-89DE-3DCBDD2C52DB}">
      <dsp:nvSpPr>
        <dsp:cNvPr id="0" name=""/>
        <dsp:cNvSpPr/>
      </dsp:nvSpPr>
      <dsp:spPr>
        <a:xfrm>
          <a:off x="2745014" y="1169306"/>
          <a:ext cx="1413001" cy="490463"/>
        </a:xfrm>
        <a:custGeom>
          <a:avLst/>
          <a:gdLst/>
          <a:ahLst/>
          <a:cxnLst/>
          <a:rect l="0" t="0" r="0" b="0"/>
          <a:pathLst>
            <a:path>
              <a:moveTo>
                <a:pt x="0" y="0"/>
              </a:moveTo>
              <a:lnTo>
                <a:pt x="0" y="245231"/>
              </a:lnTo>
              <a:lnTo>
                <a:pt x="1413001" y="245231"/>
              </a:lnTo>
              <a:lnTo>
                <a:pt x="1413001" y="4904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86C6BD-A95A-4784-AA71-CDD6ECEFA917}">
      <dsp:nvSpPr>
        <dsp:cNvPr id="0" name=""/>
        <dsp:cNvSpPr/>
      </dsp:nvSpPr>
      <dsp:spPr>
        <a:xfrm>
          <a:off x="1332012" y="1169306"/>
          <a:ext cx="1413001" cy="490463"/>
        </a:xfrm>
        <a:custGeom>
          <a:avLst/>
          <a:gdLst/>
          <a:ahLst/>
          <a:cxnLst/>
          <a:rect l="0" t="0" r="0" b="0"/>
          <a:pathLst>
            <a:path>
              <a:moveTo>
                <a:pt x="1413001" y="0"/>
              </a:moveTo>
              <a:lnTo>
                <a:pt x="1413001" y="245231"/>
              </a:lnTo>
              <a:lnTo>
                <a:pt x="0" y="245231"/>
              </a:lnTo>
              <a:lnTo>
                <a:pt x="0" y="4904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1B91D0-A554-4510-85F5-B706367C59C4}">
      <dsp:nvSpPr>
        <dsp:cNvPr id="0" name=""/>
        <dsp:cNvSpPr/>
      </dsp:nvSpPr>
      <dsp:spPr>
        <a:xfrm>
          <a:off x="1577243" y="1536"/>
          <a:ext cx="2335540" cy="11677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Slope Stability Analysis</a:t>
          </a:r>
        </a:p>
      </dsp:txBody>
      <dsp:txXfrm>
        <a:off x="1577243" y="1536"/>
        <a:ext cx="2335540" cy="1167770"/>
      </dsp:txXfrm>
    </dsp:sp>
    <dsp:sp modelId="{62E48C2E-DC0E-4FD9-8202-6A0971FC8E06}">
      <dsp:nvSpPr>
        <dsp:cNvPr id="0" name=""/>
        <dsp:cNvSpPr/>
      </dsp:nvSpPr>
      <dsp:spPr>
        <a:xfrm>
          <a:off x="164241" y="1659769"/>
          <a:ext cx="2335540" cy="11677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Limit Equilibrium Analysis</a:t>
          </a:r>
        </a:p>
      </dsp:txBody>
      <dsp:txXfrm>
        <a:off x="164241" y="1659769"/>
        <a:ext cx="2335540" cy="1167770"/>
      </dsp:txXfrm>
    </dsp:sp>
    <dsp:sp modelId="{F285D615-E50A-4C89-8CAD-BE7B64124A85}">
      <dsp:nvSpPr>
        <dsp:cNvPr id="0" name=""/>
        <dsp:cNvSpPr/>
      </dsp:nvSpPr>
      <dsp:spPr>
        <a:xfrm>
          <a:off x="2990245" y="1659769"/>
          <a:ext cx="2335540" cy="116777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Numerical Method of Analysis</a:t>
          </a:r>
        </a:p>
      </dsp:txBody>
      <dsp:txXfrm>
        <a:off x="2990245" y="1659769"/>
        <a:ext cx="2335540" cy="116777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E7D13D-9221-2AB6-4316-F7ABA4185FFE}"/>
              </a:ext>
            </a:extLst>
          </p:cNvPr>
          <p:cNvSpPr>
            <a:spLocks noGrp="1"/>
          </p:cNvSpPr>
          <p:nvPr>
            <p:ph type="hdr" sz="quarter"/>
          </p:nvPr>
        </p:nvSpPr>
        <p:spPr>
          <a:xfrm>
            <a:off x="0" y="0"/>
            <a:ext cx="2773363" cy="5873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8573F32-5D22-0279-13FE-93F1CBCC82E4}"/>
              </a:ext>
            </a:extLst>
          </p:cNvPr>
          <p:cNvSpPr>
            <a:spLocks noGrp="1"/>
          </p:cNvSpPr>
          <p:nvPr>
            <p:ph type="dt" sz="quarter" idx="1"/>
          </p:nvPr>
        </p:nvSpPr>
        <p:spPr>
          <a:xfrm>
            <a:off x="3625850" y="0"/>
            <a:ext cx="2773363" cy="587375"/>
          </a:xfrm>
          <a:prstGeom prst="rect">
            <a:avLst/>
          </a:prstGeom>
        </p:spPr>
        <p:txBody>
          <a:bodyPr vert="horz" lIns="91440" tIns="45720" rIns="91440" bIns="45720" rtlCol="0"/>
          <a:lstStyle>
            <a:lvl1pPr algn="r">
              <a:defRPr sz="1200"/>
            </a:lvl1pPr>
          </a:lstStyle>
          <a:p>
            <a:fld id="{CF1AC989-1DAC-4B1D-B51B-9FD1C564E2E8}" type="datetimeFigureOut">
              <a:rPr lang="en-US" smtClean="0"/>
              <a:t>5/14/2026</a:t>
            </a:fld>
            <a:endParaRPr lang="en-US"/>
          </a:p>
        </p:txBody>
      </p:sp>
      <p:sp>
        <p:nvSpPr>
          <p:cNvPr id="4" name="Footer Placeholder 3">
            <a:extLst>
              <a:ext uri="{FF2B5EF4-FFF2-40B4-BE49-F238E27FC236}">
                <a16:creationId xmlns:a16="http://schemas.microsoft.com/office/drawing/2014/main" id="{DAA9FE4F-5E70-2BEF-BC81-C21735298D05}"/>
              </a:ext>
            </a:extLst>
          </p:cNvPr>
          <p:cNvSpPr>
            <a:spLocks noGrp="1"/>
          </p:cNvSpPr>
          <p:nvPr>
            <p:ph type="ftr" sz="quarter" idx="2"/>
          </p:nvPr>
        </p:nvSpPr>
        <p:spPr>
          <a:xfrm>
            <a:off x="0" y="11141075"/>
            <a:ext cx="2773363" cy="5873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89B6EB1-6EC9-75A2-8472-3D6F7DE83AAF}"/>
              </a:ext>
            </a:extLst>
          </p:cNvPr>
          <p:cNvSpPr>
            <a:spLocks noGrp="1"/>
          </p:cNvSpPr>
          <p:nvPr>
            <p:ph type="sldNum" sz="quarter" idx="3"/>
          </p:nvPr>
        </p:nvSpPr>
        <p:spPr>
          <a:xfrm>
            <a:off x="3625850" y="11141075"/>
            <a:ext cx="2773363" cy="587375"/>
          </a:xfrm>
          <a:prstGeom prst="rect">
            <a:avLst/>
          </a:prstGeom>
        </p:spPr>
        <p:txBody>
          <a:bodyPr vert="horz" lIns="91440" tIns="45720" rIns="91440" bIns="45720" rtlCol="0" anchor="b"/>
          <a:lstStyle>
            <a:lvl1pPr algn="r">
              <a:defRPr sz="1200"/>
            </a:lvl1pPr>
          </a:lstStyle>
          <a:p>
            <a:fld id="{8E6565E6-E3FC-4A9A-8755-2DB4A614E775}" type="slidenum">
              <a:rPr lang="en-US" smtClean="0"/>
              <a:t>‹#›</a:t>
            </a:fld>
            <a:endParaRPr lang="en-US"/>
          </a:p>
        </p:txBody>
      </p:sp>
    </p:spTree>
    <p:extLst>
      <p:ext uri="{BB962C8B-B14F-4D97-AF65-F5344CB8AC3E}">
        <p14:creationId xmlns:p14="http://schemas.microsoft.com/office/powerpoint/2010/main" val="3359801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773680" cy="588459"/>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3625639" y="1"/>
            <a:ext cx="2773680" cy="588459"/>
          </a:xfrm>
          <a:prstGeom prst="rect">
            <a:avLst/>
          </a:prstGeom>
        </p:spPr>
        <p:txBody>
          <a:bodyPr vert="horz" lIns="96661" tIns="48331" rIns="96661" bIns="48331" rtlCol="0"/>
          <a:lstStyle>
            <a:lvl1pPr algn="r">
              <a:defRPr sz="1300"/>
            </a:lvl1pPr>
          </a:lstStyle>
          <a:p>
            <a:fld id="{4ACE29EE-09D5-439E-99F8-1E97E1A41EF3}" type="datetimeFigureOut">
              <a:rPr lang="en-US" smtClean="0"/>
              <a:t>5/14/2026</a:t>
            </a:fld>
            <a:endParaRPr lang="en-US"/>
          </a:p>
        </p:txBody>
      </p:sp>
      <p:sp>
        <p:nvSpPr>
          <p:cNvPr id="4" name="Slide Image Placeholder 3"/>
          <p:cNvSpPr>
            <a:spLocks noGrp="1" noRot="1" noChangeAspect="1"/>
          </p:cNvSpPr>
          <p:nvPr>
            <p:ph type="sldImg" idx="2"/>
          </p:nvPr>
        </p:nvSpPr>
        <p:spPr>
          <a:xfrm>
            <a:off x="-317500" y="1465263"/>
            <a:ext cx="7035800" cy="3959225"/>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640080" y="5644316"/>
            <a:ext cx="5120640" cy="4618078"/>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139992"/>
            <a:ext cx="2773680" cy="588458"/>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3625639" y="11139992"/>
            <a:ext cx="2773680" cy="588458"/>
          </a:xfrm>
          <a:prstGeom prst="rect">
            <a:avLst/>
          </a:prstGeom>
        </p:spPr>
        <p:txBody>
          <a:bodyPr vert="horz" lIns="96661" tIns="48331" rIns="96661" bIns="48331" rtlCol="0" anchor="b"/>
          <a:lstStyle>
            <a:lvl1pPr algn="r">
              <a:defRPr sz="1300"/>
            </a:lvl1pPr>
          </a:lstStyle>
          <a:p>
            <a:fld id="{D4BA00BC-A061-4C4C-BF6F-0DAA0DB21CDE}" type="slidenum">
              <a:rPr lang="en-US" smtClean="0"/>
              <a:t>‹#›</a:t>
            </a:fld>
            <a:endParaRPr lang="en-US"/>
          </a:p>
        </p:txBody>
      </p:sp>
    </p:spTree>
    <p:extLst>
      <p:ext uri="{BB962C8B-B14F-4D97-AF65-F5344CB8AC3E}">
        <p14:creationId xmlns:p14="http://schemas.microsoft.com/office/powerpoint/2010/main" val="3320939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4BA00BC-A061-4C4C-BF6F-0DAA0DB21CDE}" type="slidenum">
              <a:rPr lang="en-US" smtClean="0"/>
              <a:t>1</a:t>
            </a:fld>
            <a:endParaRPr lang="en-US"/>
          </a:p>
        </p:txBody>
      </p:sp>
    </p:spTree>
    <p:extLst>
      <p:ext uri="{BB962C8B-B14F-4D97-AF65-F5344CB8AC3E}">
        <p14:creationId xmlns:p14="http://schemas.microsoft.com/office/powerpoint/2010/main" val="2788972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BA00BC-A061-4C4C-BF6F-0DAA0DB21CDE}" type="slidenum">
              <a:rPr lang="en-US" smtClean="0"/>
              <a:t>7</a:t>
            </a:fld>
            <a:endParaRPr lang="en-US"/>
          </a:p>
        </p:txBody>
      </p:sp>
    </p:spTree>
    <p:extLst>
      <p:ext uri="{BB962C8B-B14F-4D97-AF65-F5344CB8AC3E}">
        <p14:creationId xmlns:p14="http://schemas.microsoft.com/office/powerpoint/2010/main" val="3596582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759874-2F11-4582-8757-D26ED139F31A}" type="slidenum">
              <a:rPr lang="en-US" smtClean="0"/>
              <a:t>41</a:t>
            </a:fld>
            <a:endParaRPr lang="en-US"/>
          </a:p>
        </p:txBody>
      </p:sp>
    </p:spTree>
    <p:extLst>
      <p:ext uri="{BB962C8B-B14F-4D97-AF65-F5344CB8AC3E}">
        <p14:creationId xmlns:p14="http://schemas.microsoft.com/office/powerpoint/2010/main" val="1155007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Corp Title Slide">
    <p:spTree>
      <p:nvGrpSpPr>
        <p:cNvPr id="1" name=""/>
        <p:cNvGrpSpPr/>
        <p:nvPr/>
      </p:nvGrpSpPr>
      <p:grpSpPr>
        <a:xfrm>
          <a:off x="0" y="0"/>
          <a:ext cx="0" cy="0"/>
          <a:chOff x="0" y="0"/>
          <a:chExt cx="0" cy="0"/>
        </a:xfrm>
      </p:grpSpPr>
      <p:pic>
        <p:nvPicPr>
          <p:cNvPr id="43" name="Picture 42" descr="A bridge over a forest&#10;&#10;Description automatically generated">
            <a:extLst>
              <a:ext uri="{FF2B5EF4-FFF2-40B4-BE49-F238E27FC236}">
                <a16:creationId xmlns:a16="http://schemas.microsoft.com/office/drawing/2014/main" id="{DD52C440-7E9B-BDC1-B34F-6BB7D76FEE24}"/>
              </a:ext>
            </a:extLst>
          </p:cNvPr>
          <p:cNvPicPr>
            <a:picLocks/>
          </p:cNvPicPr>
          <p:nvPr userDrawn="1"/>
        </p:nvPicPr>
        <p:blipFill rotWithShape="1">
          <a:blip r:embed="rId2" cstate="screen">
            <a:extLst>
              <a:ext uri="{28A0092B-C50C-407E-A947-70E740481C1C}">
                <a14:useLocalDpi xmlns:a14="http://schemas.microsoft.com/office/drawing/2010/main"/>
              </a:ext>
            </a:extLst>
          </a:blip>
          <a:srcRect l="-3" r="4" b="15483"/>
          <a:stretch/>
        </p:blipFill>
        <p:spPr>
          <a:xfrm>
            <a:off x="0" y="0"/>
            <a:ext cx="12188952" cy="6858000"/>
          </a:xfrm>
          <a:prstGeom prst="rect">
            <a:avLst/>
          </a:prstGeom>
        </p:spPr>
      </p:pic>
      <p:sp>
        <p:nvSpPr>
          <p:cNvPr id="10" name="Rectangle 9"/>
          <p:cNvSpPr/>
          <p:nvPr userDrawn="1"/>
        </p:nvSpPr>
        <p:spPr>
          <a:xfrm>
            <a:off x="1588" y="5686446"/>
            <a:ext cx="12188825" cy="117155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0" y="3273004"/>
            <a:ext cx="12188825" cy="2413439"/>
          </a:xfrm>
          <a:prstGeom prst="rect">
            <a:avLst/>
          </a:prstGeom>
          <a:gradFill>
            <a:gsLst>
              <a:gs pos="0">
                <a:srgbClr val="000000">
                  <a:alpha val="0"/>
                </a:srgbClr>
              </a:gs>
              <a:gs pos="100000">
                <a:srgbClr val="000000">
                  <a:alpha val="90000"/>
                </a:srgbClr>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93192" y="4041648"/>
            <a:ext cx="11411712" cy="1563624"/>
          </a:xfrm>
        </p:spPr>
        <p:txBody>
          <a:bodyPr lIns="0" tIns="64008" rIns="118872" bIns="64008" anchor="b">
            <a:normAutofit/>
          </a:bodyPr>
          <a:lstStyle>
            <a:lvl1pPr algn="l">
              <a:defRPr sz="4000">
                <a:solidFill>
                  <a:schemeClr val="bg1"/>
                </a:solidFill>
              </a:defRPr>
            </a:lvl1pPr>
          </a:lstStyle>
          <a:p>
            <a:r>
              <a:rPr lang="en-US"/>
              <a:t>Click to edit Master title style</a:t>
            </a:r>
          </a:p>
        </p:txBody>
      </p:sp>
      <p:sp>
        <p:nvSpPr>
          <p:cNvPr id="3" name="Subtitle 2"/>
          <p:cNvSpPr>
            <a:spLocks noGrp="1"/>
          </p:cNvSpPr>
          <p:nvPr>
            <p:ph type="subTitle" idx="1"/>
          </p:nvPr>
        </p:nvSpPr>
        <p:spPr>
          <a:xfrm>
            <a:off x="393192" y="5852160"/>
            <a:ext cx="8723376" cy="548355"/>
          </a:xfrm>
          <a:prstGeom prst="rect">
            <a:avLst/>
          </a:prstGeom>
        </p:spPr>
        <p:txBody>
          <a:bodyPr lIns="0" tIns="64008" rIns="118872" bIns="64008">
            <a:noAutofit/>
          </a:bodyPr>
          <a:lstStyle>
            <a:lvl1pPr marL="0" indent="0" algn="l">
              <a:buNone/>
              <a:defRPr sz="2200">
                <a:solidFill>
                  <a:srgbClr val="1A1A1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1">
            <a:extLst>
              <a:ext uri="{FF2B5EF4-FFF2-40B4-BE49-F238E27FC236}">
                <a16:creationId xmlns:a16="http://schemas.microsoft.com/office/drawing/2014/main" id="{03FA800A-842C-DC01-BCF0-DF734449AE75}"/>
              </a:ext>
            </a:extLst>
          </p:cNvPr>
          <p:cNvSpPr txBox="1">
            <a:spLocks/>
          </p:cNvSpPr>
          <p:nvPr userDrawn="1"/>
        </p:nvSpPr>
        <p:spPr>
          <a:xfrm>
            <a:off x="391730" y="6451316"/>
            <a:ext cx="3499549" cy="268287"/>
          </a:xfrm>
          <a:prstGeom prst="rect">
            <a:avLst/>
          </a:prstGeom>
        </p:spPr>
        <p:txBody>
          <a:bodyPr lIns="0" tIns="60949" rIns="121899" bIns="60949"/>
          <a:lstStyle>
            <a:lvl1pPr>
              <a:defRPr sz="800"/>
            </a:lvl1pPr>
          </a:lstStyle>
          <a:p>
            <a:pPr marL="0" marR="0" lvl="0" indent="0" defTabSz="1218987"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rPr>
              <a:t>© 2023 Bentley</a:t>
            </a:r>
            <a:r>
              <a:rPr lang="en-US" sz="800" baseline="0" dirty="0">
                <a:solidFill>
                  <a:schemeClr val="tx1"/>
                </a:solidFill>
                <a:latin typeface="+mn-lt"/>
              </a:rPr>
              <a:t> Systems, Incorporated</a:t>
            </a:r>
            <a:endParaRPr kumimoji="0" lang="en-US" sz="11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21" name="Group 20">
            <a:extLst>
              <a:ext uri="{FF2B5EF4-FFF2-40B4-BE49-F238E27FC236}">
                <a16:creationId xmlns:a16="http://schemas.microsoft.com/office/drawing/2014/main" id="{CE389730-D842-3605-9C6F-9792B14B92E1}"/>
              </a:ext>
            </a:extLst>
          </p:cNvPr>
          <p:cNvGrpSpPr>
            <a:grpSpLocks noChangeAspect="1"/>
          </p:cNvGrpSpPr>
          <p:nvPr userDrawn="1"/>
        </p:nvGrpSpPr>
        <p:grpSpPr>
          <a:xfrm>
            <a:off x="9979723" y="6046487"/>
            <a:ext cx="1881126" cy="451472"/>
            <a:chOff x="0" y="1964865"/>
            <a:chExt cx="12190767" cy="2925805"/>
          </a:xfrm>
          <a:solidFill>
            <a:srgbClr val="44D62C"/>
          </a:solidFill>
        </p:grpSpPr>
        <p:sp>
          <p:nvSpPr>
            <p:cNvPr id="41" name="Freeform: Shape 40">
              <a:extLst>
                <a:ext uri="{FF2B5EF4-FFF2-40B4-BE49-F238E27FC236}">
                  <a16:creationId xmlns:a16="http://schemas.microsoft.com/office/drawing/2014/main" id="{F2D8F0E1-A0C3-30A2-0DDF-2134CF899B33}"/>
                </a:ext>
              </a:extLst>
            </p:cNvPr>
            <p:cNvSpPr/>
            <p:nvPr/>
          </p:nvSpPr>
          <p:spPr>
            <a:xfrm>
              <a:off x="11784231" y="2508647"/>
              <a:ext cx="406536" cy="408657"/>
            </a:xfrm>
            <a:custGeom>
              <a:avLst/>
              <a:gdLst>
                <a:gd name="connsiteX0" fmla="*/ 203815 w 406536"/>
                <a:gd name="connsiteY0" fmla="*/ 408658 h 408657"/>
                <a:gd name="connsiteX1" fmla="*/ 406536 w 406536"/>
                <a:gd name="connsiteY1" fmla="*/ 204363 h 408657"/>
                <a:gd name="connsiteX2" fmla="*/ 203815 w 406536"/>
                <a:gd name="connsiteY2" fmla="*/ 0 h 408657"/>
                <a:gd name="connsiteX3" fmla="*/ 0 w 406536"/>
                <a:gd name="connsiteY3" fmla="*/ 204363 h 408657"/>
                <a:gd name="connsiteX4" fmla="*/ 203815 w 406536"/>
                <a:gd name="connsiteY4" fmla="*/ 408658 h 408657"/>
                <a:gd name="connsiteX5" fmla="*/ 203815 w 406536"/>
                <a:gd name="connsiteY5" fmla="*/ 365828 h 408657"/>
                <a:gd name="connsiteX6" fmla="*/ 42350 w 406536"/>
                <a:gd name="connsiteY6" fmla="*/ 204842 h 408657"/>
                <a:gd name="connsiteX7" fmla="*/ 203815 w 406536"/>
                <a:gd name="connsiteY7" fmla="*/ 42350 h 408657"/>
                <a:gd name="connsiteX8" fmla="*/ 364733 w 406536"/>
                <a:gd name="connsiteY8" fmla="*/ 204842 h 408657"/>
                <a:gd name="connsiteX9" fmla="*/ 203815 w 406536"/>
                <a:gd name="connsiteY9" fmla="*/ 365828 h 408657"/>
                <a:gd name="connsiteX10" fmla="*/ 157839 w 406536"/>
                <a:gd name="connsiteY10" fmla="*/ 235698 h 408657"/>
                <a:gd name="connsiteX11" fmla="*/ 195948 w 406536"/>
                <a:gd name="connsiteY11" fmla="*/ 235698 h 408657"/>
                <a:gd name="connsiteX12" fmla="*/ 256018 w 406536"/>
                <a:gd name="connsiteY12" fmla="*/ 317252 h 408657"/>
                <a:gd name="connsiteX13" fmla="*/ 310889 w 406536"/>
                <a:gd name="connsiteY13" fmla="*/ 317252 h 408657"/>
                <a:gd name="connsiteX14" fmla="*/ 247671 w 406536"/>
                <a:gd name="connsiteY14" fmla="*/ 231525 h 408657"/>
                <a:gd name="connsiteX15" fmla="*/ 293647 w 406536"/>
                <a:gd name="connsiteY15" fmla="*/ 160918 h 408657"/>
                <a:gd name="connsiteX16" fmla="*/ 225162 w 406536"/>
                <a:gd name="connsiteY16" fmla="*/ 95100 h 408657"/>
                <a:gd name="connsiteX17" fmla="*/ 110221 w 406536"/>
                <a:gd name="connsiteY17" fmla="*/ 95100 h 408657"/>
                <a:gd name="connsiteX18" fmla="*/ 110221 w 406536"/>
                <a:gd name="connsiteY18" fmla="*/ 317252 h 408657"/>
                <a:gd name="connsiteX19" fmla="*/ 157770 w 406536"/>
                <a:gd name="connsiteY19" fmla="*/ 317252 h 408657"/>
                <a:gd name="connsiteX20" fmla="*/ 157770 w 406536"/>
                <a:gd name="connsiteY20" fmla="*/ 235698 h 408657"/>
                <a:gd name="connsiteX21" fmla="*/ 211615 w 406536"/>
                <a:gd name="connsiteY21" fmla="*/ 137451 h 408657"/>
                <a:gd name="connsiteX22" fmla="*/ 246166 w 406536"/>
                <a:gd name="connsiteY22" fmla="*/ 161465 h 408657"/>
                <a:gd name="connsiteX23" fmla="*/ 211615 w 406536"/>
                <a:gd name="connsiteY23" fmla="*/ 193348 h 408657"/>
                <a:gd name="connsiteX24" fmla="*/ 157839 w 406536"/>
                <a:gd name="connsiteY24" fmla="*/ 193348 h 408657"/>
                <a:gd name="connsiteX25" fmla="*/ 157839 w 406536"/>
                <a:gd name="connsiteY25" fmla="*/ 137382 h 408657"/>
                <a:gd name="connsiteX26" fmla="*/ 211615 w 406536"/>
                <a:gd name="connsiteY26" fmla="*/ 137382 h 4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6536" h="408657">
                  <a:moveTo>
                    <a:pt x="203815" y="408658"/>
                  </a:moveTo>
                  <a:cubicBezTo>
                    <a:pt x="320399" y="408658"/>
                    <a:pt x="406536" y="321425"/>
                    <a:pt x="406536" y="204363"/>
                  </a:cubicBezTo>
                  <a:cubicBezTo>
                    <a:pt x="406536" y="87301"/>
                    <a:pt x="320330" y="0"/>
                    <a:pt x="203815" y="0"/>
                  </a:cubicBezTo>
                  <a:cubicBezTo>
                    <a:pt x="87301" y="0"/>
                    <a:pt x="0" y="86685"/>
                    <a:pt x="0" y="204363"/>
                  </a:cubicBezTo>
                  <a:cubicBezTo>
                    <a:pt x="0" y="322041"/>
                    <a:pt x="86753" y="408658"/>
                    <a:pt x="203815" y="408658"/>
                  </a:cubicBezTo>
                  <a:moveTo>
                    <a:pt x="203815" y="365828"/>
                  </a:moveTo>
                  <a:cubicBezTo>
                    <a:pt x="111315" y="365828"/>
                    <a:pt x="42350" y="297411"/>
                    <a:pt x="42350" y="204842"/>
                  </a:cubicBezTo>
                  <a:cubicBezTo>
                    <a:pt x="42350" y="112273"/>
                    <a:pt x="111247" y="42350"/>
                    <a:pt x="203815" y="42350"/>
                  </a:cubicBezTo>
                  <a:cubicBezTo>
                    <a:pt x="296384" y="42350"/>
                    <a:pt x="364733" y="111247"/>
                    <a:pt x="364733" y="204842"/>
                  </a:cubicBezTo>
                  <a:cubicBezTo>
                    <a:pt x="364733" y="298437"/>
                    <a:pt x="296247" y="365828"/>
                    <a:pt x="203815" y="365828"/>
                  </a:cubicBezTo>
                  <a:moveTo>
                    <a:pt x="157839" y="235698"/>
                  </a:moveTo>
                  <a:lnTo>
                    <a:pt x="195948" y="235698"/>
                  </a:lnTo>
                  <a:lnTo>
                    <a:pt x="256018" y="317252"/>
                  </a:lnTo>
                  <a:lnTo>
                    <a:pt x="310889" y="317252"/>
                  </a:lnTo>
                  <a:lnTo>
                    <a:pt x="247671" y="231525"/>
                  </a:lnTo>
                  <a:cubicBezTo>
                    <a:pt x="275380" y="221057"/>
                    <a:pt x="293647" y="191774"/>
                    <a:pt x="293647" y="160918"/>
                  </a:cubicBezTo>
                  <a:cubicBezTo>
                    <a:pt x="293647" y="118089"/>
                    <a:pt x="265391" y="95100"/>
                    <a:pt x="225162" y="95100"/>
                  </a:cubicBezTo>
                  <a:lnTo>
                    <a:pt x="110221" y="95100"/>
                  </a:lnTo>
                  <a:lnTo>
                    <a:pt x="110221" y="317252"/>
                  </a:lnTo>
                  <a:lnTo>
                    <a:pt x="157770" y="317252"/>
                  </a:lnTo>
                  <a:lnTo>
                    <a:pt x="157770" y="235698"/>
                  </a:lnTo>
                  <a:close/>
                  <a:moveTo>
                    <a:pt x="211615" y="137451"/>
                  </a:moveTo>
                  <a:cubicBezTo>
                    <a:pt x="234603" y="137451"/>
                    <a:pt x="246166" y="145250"/>
                    <a:pt x="246166" y="161465"/>
                  </a:cubicBezTo>
                  <a:cubicBezTo>
                    <a:pt x="246166" y="182401"/>
                    <a:pt x="234672" y="193348"/>
                    <a:pt x="211615" y="193348"/>
                  </a:cubicBezTo>
                  <a:lnTo>
                    <a:pt x="157839" y="193348"/>
                  </a:lnTo>
                  <a:lnTo>
                    <a:pt x="157839" y="137382"/>
                  </a:lnTo>
                  <a:lnTo>
                    <a:pt x="211615" y="137382"/>
                  </a:lnTo>
                  <a:close/>
                </a:path>
              </a:pathLst>
            </a:custGeom>
            <a:grpFill/>
            <a:ln w="6842"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D4E9F63E-3F3E-A122-F4FD-BEA3D1F4313A}"/>
                </a:ext>
              </a:extLst>
            </p:cNvPr>
            <p:cNvSpPr/>
            <p:nvPr/>
          </p:nvSpPr>
          <p:spPr>
            <a:xfrm>
              <a:off x="0" y="1964865"/>
              <a:ext cx="2354725" cy="2297459"/>
            </a:xfrm>
            <a:custGeom>
              <a:avLst/>
              <a:gdLst>
                <a:gd name="connsiteX0" fmla="*/ 1885792 w 2354725"/>
                <a:gd name="connsiteY0" fmla="*/ 1118968 h 2297459"/>
                <a:gd name="connsiteX1" fmla="*/ 2235884 w 2354725"/>
                <a:gd name="connsiteY1" fmla="*/ 571970 h 2297459"/>
                <a:gd name="connsiteX2" fmla="*/ 1526395 w 2354725"/>
                <a:gd name="connsiteY2" fmla="*/ 0 h 2297459"/>
                <a:gd name="connsiteX3" fmla="*/ 279143 w 2354725"/>
                <a:gd name="connsiteY3" fmla="*/ 0 h 2297459"/>
                <a:gd name="connsiteX4" fmla="*/ 279143 w 2354725"/>
                <a:gd name="connsiteY4" fmla="*/ 941904 h 2297459"/>
                <a:gd name="connsiteX5" fmla="*/ 0 w 2354725"/>
                <a:gd name="connsiteY5" fmla="*/ 941904 h 2297459"/>
                <a:gd name="connsiteX6" fmla="*/ 0 w 2354725"/>
                <a:gd name="connsiteY6" fmla="*/ 1329694 h 2297459"/>
                <a:gd name="connsiteX7" fmla="*/ 279143 w 2354725"/>
                <a:gd name="connsiteY7" fmla="*/ 1329694 h 2297459"/>
                <a:gd name="connsiteX8" fmla="*/ 279143 w 2354725"/>
                <a:gd name="connsiteY8" fmla="*/ 2297460 h 2297459"/>
                <a:gd name="connsiteX9" fmla="*/ 1632647 w 2354725"/>
                <a:gd name="connsiteY9" fmla="*/ 2297460 h 2297459"/>
                <a:gd name="connsiteX10" fmla="*/ 2354726 w 2354725"/>
                <a:gd name="connsiteY10" fmla="*/ 1650367 h 2297459"/>
                <a:gd name="connsiteX11" fmla="*/ 1885860 w 2354725"/>
                <a:gd name="connsiteY11" fmla="*/ 1118968 h 2297459"/>
                <a:gd name="connsiteX12" fmla="*/ 697995 w 2354725"/>
                <a:gd name="connsiteY12" fmla="*/ 384438 h 2297459"/>
                <a:gd name="connsiteX13" fmla="*/ 1432594 w 2354725"/>
                <a:gd name="connsiteY13" fmla="*/ 384438 h 2297459"/>
                <a:gd name="connsiteX14" fmla="*/ 1813953 w 2354725"/>
                <a:gd name="connsiteY14" fmla="*/ 668918 h 2297459"/>
                <a:gd name="connsiteX15" fmla="*/ 1501354 w 2354725"/>
                <a:gd name="connsiteY15" fmla="*/ 943956 h 2297459"/>
                <a:gd name="connsiteX16" fmla="*/ 698064 w 2354725"/>
                <a:gd name="connsiteY16" fmla="*/ 943956 h 2297459"/>
                <a:gd name="connsiteX17" fmla="*/ 698064 w 2354725"/>
                <a:gd name="connsiteY17" fmla="*/ 384438 h 2297459"/>
                <a:gd name="connsiteX18" fmla="*/ 1535700 w 2354725"/>
                <a:gd name="connsiteY18" fmla="*/ 1913022 h 2297459"/>
                <a:gd name="connsiteX19" fmla="*/ 697995 w 2354725"/>
                <a:gd name="connsiteY19" fmla="*/ 1913022 h 2297459"/>
                <a:gd name="connsiteX20" fmla="*/ 697995 w 2354725"/>
                <a:gd name="connsiteY20" fmla="*/ 1328463 h 2297459"/>
                <a:gd name="connsiteX21" fmla="*/ 1541925 w 2354725"/>
                <a:gd name="connsiteY21" fmla="*/ 1328463 h 2297459"/>
                <a:gd name="connsiteX22" fmla="*/ 1932726 w 2354725"/>
                <a:gd name="connsiteY22" fmla="*/ 1581676 h 2297459"/>
                <a:gd name="connsiteX23" fmla="*/ 1535700 w 2354725"/>
                <a:gd name="connsiteY23" fmla="*/ 1913022 h 22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54725" h="2297459">
                  <a:moveTo>
                    <a:pt x="1885792" y="1118968"/>
                  </a:moveTo>
                  <a:cubicBezTo>
                    <a:pt x="2035831" y="1084623"/>
                    <a:pt x="2235884" y="878344"/>
                    <a:pt x="2235884" y="571970"/>
                  </a:cubicBezTo>
                  <a:cubicBezTo>
                    <a:pt x="2235884" y="225025"/>
                    <a:pt x="1948325" y="0"/>
                    <a:pt x="1526395" y="0"/>
                  </a:cubicBezTo>
                  <a:lnTo>
                    <a:pt x="279143" y="0"/>
                  </a:lnTo>
                  <a:lnTo>
                    <a:pt x="279143" y="941904"/>
                  </a:lnTo>
                  <a:lnTo>
                    <a:pt x="0" y="941904"/>
                  </a:lnTo>
                  <a:lnTo>
                    <a:pt x="0" y="1329694"/>
                  </a:lnTo>
                  <a:lnTo>
                    <a:pt x="279143" y="1329694"/>
                  </a:lnTo>
                  <a:lnTo>
                    <a:pt x="279143" y="2297460"/>
                  </a:lnTo>
                  <a:lnTo>
                    <a:pt x="1632647" y="2297460"/>
                  </a:lnTo>
                  <a:cubicBezTo>
                    <a:pt x="2073393" y="2297460"/>
                    <a:pt x="2354726" y="2022353"/>
                    <a:pt x="2354726" y="1650367"/>
                  </a:cubicBezTo>
                  <a:cubicBezTo>
                    <a:pt x="2354726" y="1319021"/>
                    <a:pt x="2110954" y="1131489"/>
                    <a:pt x="1885860" y="1118968"/>
                  </a:cubicBezTo>
                  <a:moveTo>
                    <a:pt x="697995" y="384438"/>
                  </a:moveTo>
                  <a:lnTo>
                    <a:pt x="1432594" y="384438"/>
                  </a:lnTo>
                  <a:cubicBezTo>
                    <a:pt x="1666993" y="384438"/>
                    <a:pt x="1813953" y="503279"/>
                    <a:pt x="1813953" y="668918"/>
                  </a:cubicBezTo>
                  <a:cubicBezTo>
                    <a:pt x="1813953" y="834557"/>
                    <a:pt x="1695181" y="943956"/>
                    <a:pt x="1501354" y="943956"/>
                  </a:cubicBezTo>
                  <a:lnTo>
                    <a:pt x="698064" y="943956"/>
                  </a:lnTo>
                  <a:lnTo>
                    <a:pt x="698064" y="384438"/>
                  </a:lnTo>
                  <a:close/>
                  <a:moveTo>
                    <a:pt x="1535700" y="1913022"/>
                  </a:moveTo>
                  <a:lnTo>
                    <a:pt x="697995" y="1913022"/>
                  </a:lnTo>
                  <a:lnTo>
                    <a:pt x="697995" y="1328463"/>
                  </a:lnTo>
                  <a:lnTo>
                    <a:pt x="1541925" y="1328463"/>
                  </a:lnTo>
                  <a:cubicBezTo>
                    <a:pt x="1782618" y="1328463"/>
                    <a:pt x="1932726" y="1428557"/>
                    <a:pt x="1932726" y="1581676"/>
                  </a:cubicBezTo>
                  <a:cubicBezTo>
                    <a:pt x="1932726" y="1775434"/>
                    <a:pt x="1779539" y="1913022"/>
                    <a:pt x="1535700" y="1913022"/>
                  </a:cubicBezTo>
                </a:path>
              </a:pathLst>
            </a:custGeom>
            <a:grpFill/>
            <a:ln w="6842"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1746BB14-CB16-5CF4-86E9-2840C22EF18A}"/>
                </a:ext>
              </a:extLst>
            </p:cNvPr>
            <p:cNvSpPr/>
            <p:nvPr/>
          </p:nvSpPr>
          <p:spPr>
            <a:xfrm>
              <a:off x="2467203" y="2486822"/>
              <a:ext cx="1806769" cy="1812995"/>
            </a:xfrm>
            <a:custGeom>
              <a:avLst/>
              <a:gdLst>
                <a:gd name="connsiteX0" fmla="*/ 919053 w 1806769"/>
                <a:gd name="connsiteY0" fmla="*/ 0 h 1812995"/>
                <a:gd name="connsiteX1" fmla="*/ 0 w 1806769"/>
                <a:gd name="connsiteY1" fmla="*/ 903385 h 1812995"/>
                <a:gd name="connsiteX2" fmla="*/ 947172 w 1806769"/>
                <a:gd name="connsiteY2" fmla="*/ 1812995 h 1812995"/>
                <a:gd name="connsiteX3" fmla="*/ 1769277 w 1806769"/>
                <a:gd name="connsiteY3" fmla="*/ 1387849 h 1812995"/>
                <a:gd name="connsiteX4" fmla="*/ 1466051 w 1806769"/>
                <a:gd name="connsiteY4" fmla="*/ 1165903 h 1812995"/>
                <a:gd name="connsiteX5" fmla="*/ 965919 w 1806769"/>
                <a:gd name="connsiteY5" fmla="*/ 1437862 h 1812995"/>
                <a:gd name="connsiteX6" fmla="*/ 437667 w 1806769"/>
                <a:gd name="connsiteY6" fmla="*/ 1081544 h 1812995"/>
                <a:gd name="connsiteX7" fmla="*/ 1806770 w 1806769"/>
                <a:gd name="connsiteY7" fmla="*/ 1081544 h 1812995"/>
                <a:gd name="connsiteX8" fmla="*/ 1806770 w 1806769"/>
                <a:gd name="connsiteY8" fmla="*/ 922131 h 1812995"/>
                <a:gd name="connsiteX9" fmla="*/ 919053 w 1806769"/>
                <a:gd name="connsiteY9" fmla="*/ 0 h 1812995"/>
                <a:gd name="connsiteX10" fmla="*/ 437667 w 1806769"/>
                <a:gd name="connsiteY10" fmla="*/ 734599 h 1812995"/>
                <a:gd name="connsiteX11" fmla="*/ 925279 w 1806769"/>
                <a:gd name="connsiteY11" fmla="*/ 375133 h 1812995"/>
                <a:gd name="connsiteX12" fmla="*/ 1403517 w 1806769"/>
                <a:gd name="connsiteY12" fmla="*/ 734599 h 1812995"/>
                <a:gd name="connsiteX13" fmla="*/ 437599 w 1806769"/>
                <a:gd name="connsiteY13" fmla="*/ 734599 h 181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6769" h="1812995">
                  <a:moveTo>
                    <a:pt x="919053" y="0"/>
                  </a:moveTo>
                  <a:cubicBezTo>
                    <a:pt x="403253" y="0"/>
                    <a:pt x="0" y="384506"/>
                    <a:pt x="0" y="903385"/>
                  </a:cubicBezTo>
                  <a:cubicBezTo>
                    <a:pt x="0" y="1522289"/>
                    <a:pt x="475091" y="1812995"/>
                    <a:pt x="947172" y="1812995"/>
                  </a:cubicBezTo>
                  <a:cubicBezTo>
                    <a:pt x="1297264" y="1812995"/>
                    <a:pt x="1625463" y="1637984"/>
                    <a:pt x="1769277" y="1387849"/>
                  </a:cubicBezTo>
                  <a:lnTo>
                    <a:pt x="1466051" y="1165903"/>
                  </a:lnTo>
                  <a:cubicBezTo>
                    <a:pt x="1356583" y="1325315"/>
                    <a:pt x="1197238" y="1437862"/>
                    <a:pt x="965919" y="1437862"/>
                  </a:cubicBezTo>
                  <a:cubicBezTo>
                    <a:pt x="734599" y="1437862"/>
                    <a:pt x="503348" y="1303422"/>
                    <a:pt x="437667" y="1081544"/>
                  </a:cubicBezTo>
                  <a:lnTo>
                    <a:pt x="1806770" y="1081544"/>
                  </a:lnTo>
                  <a:lnTo>
                    <a:pt x="1806770" y="922131"/>
                  </a:lnTo>
                  <a:cubicBezTo>
                    <a:pt x="1806770" y="362613"/>
                    <a:pt x="1434784" y="0"/>
                    <a:pt x="919053" y="0"/>
                  </a:cubicBezTo>
                  <a:moveTo>
                    <a:pt x="437667" y="734599"/>
                  </a:moveTo>
                  <a:cubicBezTo>
                    <a:pt x="493906" y="522094"/>
                    <a:pt x="684586" y="375133"/>
                    <a:pt x="925279" y="375133"/>
                  </a:cubicBezTo>
                  <a:cubicBezTo>
                    <a:pt x="1165972" y="375133"/>
                    <a:pt x="1353572" y="522026"/>
                    <a:pt x="1403517" y="734599"/>
                  </a:cubicBezTo>
                  <a:lnTo>
                    <a:pt x="437599" y="734599"/>
                  </a:lnTo>
                  <a:close/>
                </a:path>
              </a:pathLst>
            </a:custGeom>
            <a:grpFill/>
            <a:ln w="6842"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F10FF6ED-B505-712E-32F7-07A73344F8A6}"/>
                </a:ext>
              </a:extLst>
            </p:cNvPr>
            <p:cNvSpPr/>
            <p:nvPr/>
          </p:nvSpPr>
          <p:spPr>
            <a:xfrm>
              <a:off x="4487367" y="2486822"/>
              <a:ext cx="1653651" cy="1775502"/>
            </a:xfrm>
            <a:custGeom>
              <a:avLst/>
              <a:gdLst>
                <a:gd name="connsiteX0" fmla="*/ 969066 w 1653651"/>
                <a:gd name="connsiteY0" fmla="*/ 0 h 1775502"/>
                <a:gd name="connsiteX1" fmla="*/ 381428 w 1653651"/>
                <a:gd name="connsiteY1" fmla="*/ 221878 h 1775502"/>
                <a:gd name="connsiteX2" fmla="*/ 381428 w 1653651"/>
                <a:gd name="connsiteY2" fmla="*/ 50013 h 1775502"/>
                <a:gd name="connsiteX3" fmla="*/ 0 w 1653651"/>
                <a:gd name="connsiteY3" fmla="*/ 50013 h 1775502"/>
                <a:gd name="connsiteX4" fmla="*/ 0 w 1653651"/>
                <a:gd name="connsiteY4" fmla="*/ 1775503 h 1775502"/>
                <a:gd name="connsiteX5" fmla="*/ 406400 w 1653651"/>
                <a:gd name="connsiteY5" fmla="*/ 1775503 h 1775502"/>
                <a:gd name="connsiteX6" fmla="*/ 406400 w 1653651"/>
                <a:gd name="connsiteY6" fmla="*/ 759571 h 1775502"/>
                <a:gd name="connsiteX7" fmla="*/ 847146 w 1653651"/>
                <a:gd name="connsiteY7" fmla="*/ 375065 h 1775502"/>
                <a:gd name="connsiteX8" fmla="*/ 1247251 w 1653651"/>
                <a:gd name="connsiteY8" fmla="*/ 772092 h 1775502"/>
                <a:gd name="connsiteX9" fmla="*/ 1247251 w 1653651"/>
                <a:gd name="connsiteY9" fmla="*/ 1775503 h 1775502"/>
                <a:gd name="connsiteX10" fmla="*/ 1653651 w 1653651"/>
                <a:gd name="connsiteY10" fmla="*/ 1775503 h 1775502"/>
                <a:gd name="connsiteX11" fmla="*/ 1653651 w 1653651"/>
                <a:gd name="connsiteY11" fmla="*/ 615826 h 1775502"/>
                <a:gd name="connsiteX12" fmla="*/ 969066 w 1653651"/>
                <a:gd name="connsiteY12" fmla="*/ 0 h 177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3651" h="1775502">
                  <a:moveTo>
                    <a:pt x="969066" y="0"/>
                  </a:moveTo>
                  <a:cubicBezTo>
                    <a:pt x="744040" y="0"/>
                    <a:pt x="537693" y="71907"/>
                    <a:pt x="381428" y="221878"/>
                  </a:cubicBezTo>
                  <a:lnTo>
                    <a:pt x="381428" y="50013"/>
                  </a:lnTo>
                  <a:lnTo>
                    <a:pt x="0" y="50013"/>
                  </a:lnTo>
                  <a:lnTo>
                    <a:pt x="0" y="1775503"/>
                  </a:lnTo>
                  <a:lnTo>
                    <a:pt x="406400" y="1775503"/>
                  </a:lnTo>
                  <a:lnTo>
                    <a:pt x="406400" y="759571"/>
                  </a:lnTo>
                  <a:cubicBezTo>
                    <a:pt x="406400" y="537625"/>
                    <a:pt x="628346" y="375065"/>
                    <a:pt x="847146" y="375065"/>
                  </a:cubicBezTo>
                  <a:cubicBezTo>
                    <a:pt x="1094064" y="375065"/>
                    <a:pt x="1247251" y="525104"/>
                    <a:pt x="1247251" y="772092"/>
                  </a:cubicBezTo>
                  <a:lnTo>
                    <a:pt x="1247251" y="1775503"/>
                  </a:lnTo>
                  <a:lnTo>
                    <a:pt x="1653651" y="1775503"/>
                  </a:lnTo>
                  <a:lnTo>
                    <a:pt x="1653651" y="615826"/>
                  </a:lnTo>
                  <a:cubicBezTo>
                    <a:pt x="1653651" y="290706"/>
                    <a:pt x="1359798" y="0"/>
                    <a:pt x="969066" y="0"/>
                  </a:cubicBezTo>
                </a:path>
              </a:pathLst>
            </a:custGeom>
            <a:grpFill/>
            <a:ln w="6842"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CAEE1991-91FE-003E-F7F1-61AF0412BEDE}"/>
                </a:ext>
              </a:extLst>
            </p:cNvPr>
            <p:cNvSpPr/>
            <p:nvPr/>
          </p:nvSpPr>
          <p:spPr>
            <a:xfrm>
              <a:off x="6248776" y="2030477"/>
              <a:ext cx="912757" cy="2231847"/>
            </a:xfrm>
            <a:custGeom>
              <a:avLst/>
              <a:gdLst>
                <a:gd name="connsiteX0" fmla="*/ 578265 w 912757"/>
                <a:gd name="connsiteY0" fmla="*/ 0 h 2231847"/>
                <a:gd name="connsiteX1" fmla="*/ 171933 w 912757"/>
                <a:gd name="connsiteY1" fmla="*/ 146892 h 2231847"/>
                <a:gd name="connsiteX2" fmla="*/ 171933 w 912757"/>
                <a:gd name="connsiteY2" fmla="*/ 506358 h 2231847"/>
                <a:gd name="connsiteX3" fmla="*/ 0 w 912757"/>
                <a:gd name="connsiteY3" fmla="*/ 506358 h 2231847"/>
                <a:gd name="connsiteX4" fmla="*/ 0 w 912757"/>
                <a:gd name="connsiteY4" fmla="*/ 881491 h 2231847"/>
                <a:gd name="connsiteX5" fmla="*/ 171933 w 912757"/>
                <a:gd name="connsiteY5" fmla="*/ 881491 h 2231847"/>
                <a:gd name="connsiteX6" fmla="*/ 171933 w 912757"/>
                <a:gd name="connsiteY6" fmla="*/ 2231847 h 2231847"/>
                <a:gd name="connsiteX7" fmla="*/ 578265 w 912757"/>
                <a:gd name="connsiteY7" fmla="*/ 2231847 h 2231847"/>
                <a:gd name="connsiteX8" fmla="*/ 578265 w 912757"/>
                <a:gd name="connsiteY8" fmla="*/ 881491 h 2231847"/>
                <a:gd name="connsiteX9" fmla="*/ 912758 w 912757"/>
                <a:gd name="connsiteY9" fmla="*/ 881491 h 2231847"/>
                <a:gd name="connsiteX10" fmla="*/ 912758 w 912757"/>
                <a:gd name="connsiteY10" fmla="*/ 506358 h 2231847"/>
                <a:gd name="connsiteX11" fmla="*/ 578265 w 912757"/>
                <a:gd name="connsiteY11" fmla="*/ 506358 h 2231847"/>
                <a:gd name="connsiteX12" fmla="*/ 578265 w 912757"/>
                <a:gd name="connsiteY12" fmla="*/ 0 h 223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2757" h="2231847">
                  <a:moveTo>
                    <a:pt x="578265" y="0"/>
                  </a:moveTo>
                  <a:lnTo>
                    <a:pt x="171933" y="146892"/>
                  </a:lnTo>
                  <a:lnTo>
                    <a:pt x="171933" y="506358"/>
                  </a:lnTo>
                  <a:lnTo>
                    <a:pt x="0" y="506358"/>
                  </a:lnTo>
                  <a:lnTo>
                    <a:pt x="0" y="881491"/>
                  </a:lnTo>
                  <a:lnTo>
                    <a:pt x="171933" y="881491"/>
                  </a:lnTo>
                  <a:lnTo>
                    <a:pt x="171933" y="2231847"/>
                  </a:lnTo>
                  <a:lnTo>
                    <a:pt x="578265" y="2231847"/>
                  </a:lnTo>
                  <a:lnTo>
                    <a:pt x="578265" y="881491"/>
                  </a:lnTo>
                  <a:lnTo>
                    <a:pt x="912758" y="881491"/>
                  </a:lnTo>
                  <a:lnTo>
                    <a:pt x="912758" y="506358"/>
                  </a:lnTo>
                  <a:lnTo>
                    <a:pt x="578265" y="506358"/>
                  </a:lnTo>
                  <a:lnTo>
                    <a:pt x="578265" y="0"/>
                  </a:lnTo>
                  <a:close/>
                </a:path>
              </a:pathLst>
            </a:custGeom>
            <a:grpFill/>
            <a:ln w="6842"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ABF587BA-8E12-7F35-EFC3-EBFD8E429013}"/>
                </a:ext>
              </a:extLst>
            </p:cNvPr>
            <p:cNvSpPr/>
            <p:nvPr/>
          </p:nvSpPr>
          <p:spPr>
            <a:xfrm>
              <a:off x="7336888" y="1964865"/>
              <a:ext cx="406400" cy="2294312"/>
            </a:xfrm>
            <a:custGeom>
              <a:avLst/>
              <a:gdLst>
                <a:gd name="connsiteX0" fmla="*/ 0 w 406400"/>
                <a:gd name="connsiteY0" fmla="*/ 0 h 2294312"/>
                <a:gd name="connsiteX1" fmla="*/ 406400 w 406400"/>
                <a:gd name="connsiteY1" fmla="*/ 0 h 2294312"/>
                <a:gd name="connsiteX2" fmla="*/ 406400 w 406400"/>
                <a:gd name="connsiteY2" fmla="*/ 2294313 h 2294312"/>
                <a:gd name="connsiteX3" fmla="*/ 0 w 406400"/>
                <a:gd name="connsiteY3" fmla="*/ 2294313 h 2294312"/>
              </a:gdLst>
              <a:ahLst/>
              <a:cxnLst>
                <a:cxn ang="0">
                  <a:pos x="connsiteX0" y="connsiteY0"/>
                </a:cxn>
                <a:cxn ang="0">
                  <a:pos x="connsiteX1" y="connsiteY1"/>
                </a:cxn>
                <a:cxn ang="0">
                  <a:pos x="connsiteX2" y="connsiteY2"/>
                </a:cxn>
                <a:cxn ang="0">
                  <a:pos x="connsiteX3" y="connsiteY3"/>
                </a:cxn>
              </a:cxnLst>
              <a:rect l="l" t="t" r="r" b="b"/>
              <a:pathLst>
                <a:path w="406400" h="2294312">
                  <a:moveTo>
                    <a:pt x="0" y="0"/>
                  </a:moveTo>
                  <a:lnTo>
                    <a:pt x="406400" y="0"/>
                  </a:lnTo>
                  <a:lnTo>
                    <a:pt x="406400" y="2294313"/>
                  </a:lnTo>
                  <a:lnTo>
                    <a:pt x="0" y="2294313"/>
                  </a:lnTo>
                  <a:close/>
                </a:path>
              </a:pathLst>
            </a:custGeom>
            <a:grpFill/>
            <a:ln w="6842"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188BFFBF-A120-A2A3-E7D5-8CB81B958801}"/>
                </a:ext>
              </a:extLst>
            </p:cNvPr>
            <p:cNvSpPr/>
            <p:nvPr/>
          </p:nvSpPr>
          <p:spPr>
            <a:xfrm>
              <a:off x="7936088" y="2486822"/>
              <a:ext cx="1806770" cy="1812995"/>
            </a:xfrm>
            <a:custGeom>
              <a:avLst/>
              <a:gdLst>
                <a:gd name="connsiteX0" fmla="*/ 919053 w 1806770"/>
                <a:gd name="connsiteY0" fmla="*/ 0 h 1812995"/>
                <a:gd name="connsiteX1" fmla="*/ 0 w 1806770"/>
                <a:gd name="connsiteY1" fmla="*/ 903385 h 1812995"/>
                <a:gd name="connsiteX2" fmla="*/ 947172 w 1806770"/>
                <a:gd name="connsiteY2" fmla="*/ 1812995 h 1812995"/>
                <a:gd name="connsiteX3" fmla="*/ 1769209 w 1806770"/>
                <a:gd name="connsiteY3" fmla="*/ 1387849 h 1812995"/>
                <a:gd name="connsiteX4" fmla="*/ 1466051 w 1806770"/>
                <a:gd name="connsiteY4" fmla="*/ 1165903 h 1812995"/>
                <a:gd name="connsiteX5" fmla="*/ 965919 w 1806770"/>
                <a:gd name="connsiteY5" fmla="*/ 1437862 h 1812995"/>
                <a:gd name="connsiteX6" fmla="*/ 437667 w 1806770"/>
                <a:gd name="connsiteY6" fmla="*/ 1081544 h 1812995"/>
                <a:gd name="connsiteX7" fmla="*/ 1806770 w 1806770"/>
                <a:gd name="connsiteY7" fmla="*/ 1081544 h 1812995"/>
                <a:gd name="connsiteX8" fmla="*/ 1806770 w 1806770"/>
                <a:gd name="connsiteY8" fmla="*/ 922131 h 1812995"/>
                <a:gd name="connsiteX9" fmla="*/ 919053 w 1806770"/>
                <a:gd name="connsiteY9" fmla="*/ 0 h 1812995"/>
                <a:gd name="connsiteX10" fmla="*/ 437667 w 1806770"/>
                <a:gd name="connsiteY10" fmla="*/ 734599 h 1812995"/>
                <a:gd name="connsiteX11" fmla="*/ 925278 w 1806770"/>
                <a:gd name="connsiteY11" fmla="*/ 375133 h 1812995"/>
                <a:gd name="connsiteX12" fmla="*/ 1403517 w 1806770"/>
                <a:gd name="connsiteY12" fmla="*/ 734599 h 1812995"/>
                <a:gd name="connsiteX13" fmla="*/ 437599 w 1806770"/>
                <a:gd name="connsiteY13" fmla="*/ 734599 h 181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6770" h="1812995">
                  <a:moveTo>
                    <a:pt x="919053" y="0"/>
                  </a:moveTo>
                  <a:cubicBezTo>
                    <a:pt x="403253" y="0"/>
                    <a:pt x="0" y="384506"/>
                    <a:pt x="0" y="903385"/>
                  </a:cubicBezTo>
                  <a:cubicBezTo>
                    <a:pt x="0" y="1522289"/>
                    <a:pt x="475160" y="1812995"/>
                    <a:pt x="947172" y="1812995"/>
                  </a:cubicBezTo>
                  <a:cubicBezTo>
                    <a:pt x="1297265" y="1812995"/>
                    <a:pt x="1625464" y="1637984"/>
                    <a:pt x="1769209" y="1387849"/>
                  </a:cubicBezTo>
                  <a:lnTo>
                    <a:pt x="1466051" y="1165903"/>
                  </a:lnTo>
                  <a:cubicBezTo>
                    <a:pt x="1356583" y="1325315"/>
                    <a:pt x="1197238" y="1437862"/>
                    <a:pt x="965919" y="1437862"/>
                  </a:cubicBezTo>
                  <a:cubicBezTo>
                    <a:pt x="734599" y="1437862"/>
                    <a:pt x="503348" y="1303422"/>
                    <a:pt x="437667" y="1081544"/>
                  </a:cubicBezTo>
                  <a:lnTo>
                    <a:pt x="1806770" y="1081544"/>
                  </a:lnTo>
                  <a:lnTo>
                    <a:pt x="1806770" y="922131"/>
                  </a:lnTo>
                  <a:cubicBezTo>
                    <a:pt x="1806770" y="362613"/>
                    <a:pt x="1434784" y="0"/>
                    <a:pt x="919053" y="0"/>
                  </a:cubicBezTo>
                  <a:moveTo>
                    <a:pt x="437667" y="734599"/>
                  </a:moveTo>
                  <a:cubicBezTo>
                    <a:pt x="493975" y="522094"/>
                    <a:pt x="684586" y="375133"/>
                    <a:pt x="925278" y="375133"/>
                  </a:cubicBezTo>
                  <a:cubicBezTo>
                    <a:pt x="1165972" y="375133"/>
                    <a:pt x="1353573" y="522026"/>
                    <a:pt x="1403517" y="734599"/>
                  </a:cubicBezTo>
                  <a:lnTo>
                    <a:pt x="437599" y="734599"/>
                  </a:lnTo>
                  <a:close/>
                </a:path>
              </a:pathLst>
            </a:custGeom>
            <a:grpFill/>
            <a:ln w="6842"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90751C01-4D6A-CF30-3B48-64E0BDDCD05C}"/>
                </a:ext>
              </a:extLst>
            </p:cNvPr>
            <p:cNvSpPr/>
            <p:nvPr/>
          </p:nvSpPr>
          <p:spPr>
            <a:xfrm>
              <a:off x="9890914" y="2536835"/>
              <a:ext cx="1694222" cy="2353835"/>
            </a:xfrm>
            <a:custGeom>
              <a:avLst/>
              <a:gdLst>
                <a:gd name="connsiteX0" fmla="*/ 1287891 w 1694222"/>
                <a:gd name="connsiteY0" fmla="*/ 0 h 2353835"/>
                <a:gd name="connsiteX1" fmla="*/ 1287891 w 1694222"/>
                <a:gd name="connsiteY1" fmla="*/ 962771 h 2353835"/>
                <a:gd name="connsiteX2" fmla="*/ 847145 w 1694222"/>
                <a:gd name="connsiteY2" fmla="*/ 1350356 h 2353835"/>
                <a:gd name="connsiteX3" fmla="*/ 447040 w 1694222"/>
                <a:gd name="connsiteY3" fmla="*/ 953398 h 2353835"/>
                <a:gd name="connsiteX4" fmla="*/ 447040 w 1694222"/>
                <a:gd name="connsiteY4" fmla="*/ 0 h 2353835"/>
                <a:gd name="connsiteX5" fmla="*/ 40640 w 1694222"/>
                <a:gd name="connsiteY5" fmla="*/ 0 h 2353835"/>
                <a:gd name="connsiteX6" fmla="*/ 40640 w 1694222"/>
                <a:gd name="connsiteY6" fmla="*/ 1106516 h 2353835"/>
                <a:gd name="connsiteX7" fmla="*/ 787691 w 1694222"/>
                <a:gd name="connsiteY7" fmla="*/ 1725421 h 2353835"/>
                <a:gd name="connsiteX8" fmla="*/ 1303422 w 1694222"/>
                <a:gd name="connsiteY8" fmla="*/ 1494170 h 2353835"/>
                <a:gd name="connsiteX9" fmla="*/ 1303422 w 1694222"/>
                <a:gd name="connsiteY9" fmla="*/ 1537957 h 2353835"/>
                <a:gd name="connsiteX10" fmla="*/ 803289 w 1694222"/>
                <a:gd name="connsiteY10" fmla="*/ 1978703 h 2353835"/>
                <a:gd name="connsiteX11" fmla="*/ 206278 w 1694222"/>
                <a:gd name="connsiteY11" fmla="*/ 1788023 h 2353835"/>
                <a:gd name="connsiteX12" fmla="*/ 0 w 1694222"/>
                <a:gd name="connsiteY12" fmla="*/ 2100623 h 2353835"/>
                <a:gd name="connsiteX13" fmla="*/ 809584 w 1694222"/>
                <a:gd name="connsiteY13" fmla="*/ 2353836 h 2353835"/>
                <a:gd name="connsiteX14" fmla="*/ 1694223 w 1694222"/>
                <a:gd name="connsiteY14" fmla="*/ 1550477 h 2353835"/>
                <a:gd name="connsiteX15" fmla="*/ 1694223 w 1694222"/>
                <a:gd name="connsiteY15" fmla="*/ 0 h 2353835"/>
                <a:gd name="connsiteX16" fmla="*/ 1287823 w 1694222"/>
                <a:gd name="connsiteY16" fmla="*/ 0 h 2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94222" h="2353835">
                  <a:moveTo>
                    <a:pt x="1287891" y="0"/>
                  </a:moveTo>
                  <a:lnTo>
                    <a:pt x="1287891" y="962771"/>
                  </a:lnTo>
                  <a:cubicBezTo>
                    <a:pt x="1287891" y="1184649"/>
                    <a:pt x="1066013" y="1350356"/>
                    <a:pt x="847145" y="1350356"/>
                  </a:cubicBezTo>
                  <a:cubicBezTo>
                    <a:pt x="600227" y="1350356"/>
                    <a:pt x="447040" y="1197169"/>
                    <a:pt x="447040" y="953398"/>
                  </a:cubicBezTo>
                  <a:lnTo>
                    <a:pt x="447040" y="0"/>
                  </a:lnTo>
                  <a:lnTo>
                    <a:pt x="40640" y="0"/>
                  </a:lnTo>
                  <a:lnTo>
                    <a:pt x="40640" y="1106516"/>
                  </a:lnTo>
                  <a:cubicBezTo>
                    <a:pt x="40640" y="1434715"/>
                    <a:pt x="359534" y="1725421"/>
                    <a:pt x="787691" y="1725421"/>
                  </a:cubicBezTo>
                  <a:cubicBezTo>
                    <a:pt x="975223" y="1725421"/>
                    <a:pt x="1169050" y="1644141"/>
                    <a:pt x="1303422" y="1494170"/>
                  </a:cubicBezTo>
                  <a:lnTo>
                    <a:pt x="1303422" y="1537957"/>
                  </a:lnTo>
                  <a:cubicBezTo>
                    <a:pt x="1303422" y="1797328"/>
                    <a:pt x="1100290" y="1978703"/>
                    <a:pt x="803289" y="1978703"/>
                  </a:cubicBezTo>
                  <a:cubicBezTo>
                    <a:pt x="609531" y="1978703"/>
                    <a:pt x="375064" y="1916169"/>
                    <a:pt x="206278" y="1788023"/>
                  </a:cubicBezTo>
                  <a:lnTo>
                    <a:pt x="0" y="2100623"/>
                  </a:lnTo>
                  <a:cubicBezTo>
                    <a:pt x="200053" y="2253809"/>
                    <a:pt x="512652" y="2353836"/>
                    <a:pt x="809584" y="2353836"/>
                  </a:cubicBezTo>
                  <a:cubicBezTo>
                    <a:pt x="1312864" y="2353836"/>
                    <a:pt x="1694223" y="2003675"/>
                    <a:pt x="1694223" y="1550477"/>
                  </a:cubicBezTo>
                  <a:lnTo>
                    <a:pt x="1694223" y="0"/>
                  </a:lnTo>
                  <a:lnTo>
                    <a:pt x="1287823" y="0"/>
                  </a:lnTo>
                  <a:close/>
                </a:path>
              </a:pathLst>
            </a:custGeom>
            <a:grpFill/>
            <a:ln w="6842" cap="flat">
              <a:noFill/>
              <a:prstDash val="solid"/>
              <a:miter/>
            </a:ln>
          </p:spPr>
          <p:txBody>
            <a:bodyPr rtlCol="0" anchor="ctr"/>
            <a:lstStyle/>
            <a:p>
              <a:endParaRPr lang="en-US"/>
            </a:p>
          </p:txBody>
        </p:sp>
      </p:grpSp>
    </p:spTree>
    <p:extLst>
      <p:ext uri="{BB962C8B-B14F-4D97-AF65-F5344CB8AC3E}">
        <p14:creationId xmlns:p14="http://schemas.microsoft.com/office/powerpoint/2010/main" val="3082535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40D19A2-E331-433F-ACBF-6AD4406935AF}"/>
              </a:ext>
            </a:extLst>
          </p:cNvPr>
          <p:cNvSpPr/>
          <p:nvPr userDrawn="1"/>
        </p:nvSpPr>
        <p:spPr>
          <a:xfrm>
            <a:off x="0" y="1"/>
            <a:ext cx="12192000" cy="6858000"/>
          </a:xfrm>
          <a:prstGeom prst="rect">
            <a:avLst/>
          </a:prstGeom>
          <a:solidFill>
            <a:srgbClr val="44D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hidden="1">
            <a:extLst>
              <a:ext uri="{FF2B5EF4-FFF2-40B4-BE49-F238E27FC236}">
                <a16:creationId xmlns:a16="http://schemas.microsoft.com/office/drawing/2014/main" id="{59F8B0EF-7B73-4364-8602-65EED25155D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831818" y="6440302"/>
            <a:ext cx="1064907" cy="246220"/>
          </a:xfrm>
          <a:prstGeom prst="rect">
            <a:avLst/>
          </a:prstGeom>
        </p:spPr>
      </p:pic>
      <p:sp>
        <p:nvSpPr>
          <p:cNvPr id="16" name="TextBox 15">
            <a:extLst>
              <a:ext uri="{FF2B5EF4-FFF2-40B4-BE49-F238E27FC236}">
                <a16:creationId xmlns:a16="http://schemas.microsoft.com/office/drawing/2014/main" id="{E385AC4E-B1C7-883B-D716-9D324AC7D5E6}"/>
              </a:ext>
            </a:extLst>
          </p:cNvPr>
          <p:cNvSpPr txBox="1"/>
          <p:nvPr userDrawn="1"/>
        </p:nvSpPr>
        <p:spPr>
          <a:xfrm>
            <a:off x="270677" y="6558580"/>
            <a:ext cx="1866217" cy="200055"/>
          </a:xfrm>
          <a:prstGeom prst="rect">
            <a:avLst/>
          </a:prstGeom>
          <a:noFill/>
        </p:spPr>
        <p:txBody>
          <a:bodyPr wrap="none" rtlCol="0" anchor="ctr">
            <a:spAutoFit/>
          </a:bodyPr>
          <a:lstStyle/>
          <a:p>
            <a:r>
              <a:rPr lang="en-US" sz="700" baseline="0">
                <a:solidFill>
                  <a:srgbClr val="000000"/>
                </a:solidFill>
                <a:latin typeface="Segoe UI Semibold" panose="020B0702040204020203" pitchFamily="34" charset="0"/>
                <a:cs typeface="Segoe UI Semibold" panose="020B0702040204020203" pitchFamily="34" charset="0"/>
              </a:rPr>
              <a:t> |   © 2023 Bentley Systems, Incorporated</a:t>
            </a:r>
            <a:endParaRPr lang="en-US" sz="700">
              <a:solidFill>
                <a:srgbClr val="000000"/>
              </a:solidFill>
              <a:latin typeface="Segoe UI Semibold" panose="020B0702040204020203" pitchFamily="34" charset="0"/>
              <a:cs typeface="Segoe UI Semibold" panose="020B0702040204020203" pitchFamily="34" charset="0"/>
            </a:endParaRPr>
          </a:p>
        </p:txBody>
      </p:sp>
      <p:sp>
        <p:nvSpPr>
          <p:cNvPr id="17" name="Slide Number Placeholder 5">
            <a:extLst>
              <a:ext uri="{FF2B5EF4-FFF2-40B4-BE49-F238E27FC236}">
                <a16:creationId xmlns:a16="http://schemas.microsoft.com/office/drawing/2014/main" id="{F3AAF326-3BAB-3D02-BEF4-9CA6D92D0811}"/>
              </a:ext>
            </a:extLst>
          </p:cNvPr>
          <p:cNvSpPr txBox="1">
            <a:spLocks/>
          </p:cNvSpPr>
          <p:nvPr userDrawn="1"/>
        </p:nvSpPr>
        <p:spPr>
          <a:xfrm>
            <a:off x="138020" y="6567167"/>
            <a:ext cx="235458" cy="182880"/>
          </a:xfrm>
          <a:prstGeom prst="rect">
            <a:avLst/>
          </a:prstGeom>
          <a:noFill/>
        </p:spPr>
        <p:txBody>
          <a:bodyPr vert="horz" lIns="0" tIns="0" rIns="0" bIns="0" rtlCol="0" anchor="ctr"/>
          <a:lstStyle>
            <a:defPPr>
              <a:defRPr lang="en-US"/>
            </a:defPPr>
            <a:lvl1pPr marL="0" algn="ctr" defTabSz="914400" rtl="0" eaLnBrk="1" latinLnBrk="0" hangingPunct="1">
              <a:defRPr sz="743" b="1"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515C54-FDBB-4A36-9708-FD3B0CAF8E7E}" type="slidenum">
              <a:rPr lang="en-US" sz="800" smtClean="0">
                <a:solidFill>
                  <a:srgbClr val="000000"/>
                </a:solidFill>
              </a:rPr>
              <a:pPr/>
              <a:t>‹#›</a:t>
            </a:fld>
            <a:endParaRPr lang="en-US" sz="800">
              <a:solidFill>
                <a:srgbClr val="000000"/>
              </a:solidFill>
            </a:endParaRPr>
          </a:p>
        </p:txBody>
      </p:sp>
      <p:grpSp>
        <p:nvGrpSpPr>
          <p:cNvPr id="2" name="Group 1">
            <a:extLst>
              <a:ext uri="{FF2B5EF4-FFF2-40B4-BE49-F238E27FC236}">
                <a16:creationId xmlns:a16="http://schemas.microsoft.com/office/drawing/2014/main" id="{265C1AFC-8A0C-1A32-5E1E-5DE419EEB385}"/>
              </a:ext>
            </a:extLst>
          </p:cNvPr>
          <p:cNvGrpSpPr>
            <a:grpSpLocks noChangeAspect="1"/>
          </p:cNvGrpSpPr>
          <p:nvPr userDrawn="1"/>
        </p:nvGrpSpPr>
        <p:grpSpPr>
          <a:xfrm>
            <a:off x="11224058" y="6553266"/>
            <a:ext cx="838197" cy="201168"/>
            <a:chOff x="0" y="1964865"/>
            <a:chExt cx="12190767" cy="2925805"/>
          </a:xfrm>
          <a:solidFill>
            <a:srgbClr val="000000"/>
          </a:solidFill>
        </p:grpSpPr>
        <p:sp>
          <p:nvSpPr>
            <p:cNvPr id="5" name="Freeform: Shape 4">
              <a:extLst>
                <a:ext uri="{FF2B5EF4-FFF2-40B4-BE49-F238E27FC236}">
                  <a16:creationId xmlns:a16="http://schemas.microsoft.com/office/drawing/2014/main" id="{7DD8ED04-EEEA-C81A-428A-7FE9A6793BCF}"/>
                </a:ext>
              </a:extLst>
            </p:cNvPr>
            <p:cNvSpPr/>
            <p:nvPr/>
          </p:nvSpPr>
          <p:spPr>
            <a:xfrm>
              <a:off x="11784231" y="2508647"/>
              <a:ext cx="406536" cy="408657"/>
            </a:xfrm>
            <a:custGeom>
              <a:avLst/>
              <a:gdLst>
                <a:gd name="connsiteX0" fmla="*/ 203815 w 406536"/>
                <a:gd name="connsiteY0" fmla="*/ 408658 h 408657"/>
                <a:gd name="connsiteX1" fmla="*/ 406536 w 406536"/>
                <a:gd name="connsiteY1" fmla="*/ 204363 h 408657"/>
                <a:gd name="connsiteX2" fmla="*/ 203815 w 406536"/>
                <a:gd name="connsiteY2" fmla="*/ 0 h 408657"/>
                <a:gd name="connsiteX3" fmla="*/ 0 w 406536"/>
                <a:gd name="connsiteY3" fmla="*/ 204363 h 408657"/>
                <a:gd name="connsiteX4" fmla="*/ 203815 w 406536"/>
                <a:gd name="connsiteY4" fmla="*/ 408658 h 408657"/>
                <a:gd name="connsiteX5" fmla="*/ 203815 w 406536"/>
                <a:gd name="connsiteY5" fmla="*/ 365828 h 408657"/>
                <a:gd name="connsiteX6" fmla="*/ 42350 w 406536"/>
                <a:gd name="connsiteY6" fmla="*/ 204842 h 408657"/>
                <a:gd name="connsiteX7" fmla="*/ 203815 w 406536"/>
                <a:gd name="connsiteY7" fmla="*/ 42350 h 408657"/>
                <a:gd name="connsiteX8" fmla="*/ 364733 w 406536"/>
                <a:gd name="connsiteY8" fmla="*/ 204842 h 408657"/>
                <a:gd name="connsiteX9" fmla="*/ 203815 w 406536"/>
                <a:gd name="connsiteY9" fmla="*/ 365828 h 408657"/>
                <a:gd name="connsiteX10" fmla="*/ 157839 w 406536"/>
                <a:gd name="connsiteY10" fmla="*/ 235698 h 408657"/>
                <a:gd name="connsiteX11" fmla="*/ 195948 w 406536"/>
                <a:gd name="connsiteY11" fmla="*/ 235698 h 408657"/>
                <a:gd name="connsiteX12" fmla="*/ 256018 w 406536"/>
                <a:gd name="connsiteY12" fmla="*/ 317252 h 408657"/>
                <a:gd name="connsiteX13" fmla="*/ 310889 w 406536"/>
                <a:gd name="connsiteY13" fmla="*/ 317252 h 408657"/>
                <a:gd name="connsiteX14" fmla="*/ 247671 w 406536"/>
                <a:gd name="connsiteY14" fmla="*/ 231525 h 408657"/>
                <a:gd name="connsiteX15" fmla="*/ 293647 w 406536"/>
                <a:gd name="connsiteY15" fmla="*/ 160918 h 408657"/>
                <a:gd name="connsiteX16" fmla="*/ 225162 w 406536"/>
                <a:gd name="connsiteY16" fmla="*/ 95100 h 408657"/>
                <a:gd name="connsiteX17" fmla="*/ 110221 w 406536"/>
                <a:gd name="connsiteY17" fmla="*/ 95100 h 408657"/>
                <a:gd name="connsiteX18" fmla="*/ 110221 w 406536"/>
                <a:gd name="connsiteY18" fmla="*/ 317252 h 408657"/>
                <a:gd name="connsiteX19" fmla="*/ 157770 w 406536"/>
                <a:gd name="connsiteY19" fmla="*/ 317252 h 408657"/>
                <a:gd name="connsiteX20" fmla="*/ 157770 w 406536"/>
                <a:gd name="connsiteY20" fmla="*/ 235698 h 408657"/>
                <a:gd name="connsiteX21" fmla="*/ 211615 w 406536"/>
                <a:gd name="connsiteY21" fmla="*/ 137451 h 408657"/>
                <a:gd name="connsiteX22" fmla="*/ 246166 w 406536"/>
                <a:gd name="connsiteY22" fmla="*/ 161465 h 408657"/>
                <a:gd name="connsiteX23" fmla="*/ 211615 w 406536"/>
                <a:gd name="connsiteY23" fmla="*/ 193348 h 408657"/>
                <a:gd name="connsiteX24" fmla="*/ 157839 w 406536"/>
                <a:gd name="connsiteY24" fmla="*/ 193348 h 408657"/>
                <a:gd name="connsiteX25" fmla="*/ 157839 w 406536"/>
                <a:gd name="connsiteY25" fmla="*/ 137382 h 408657"/>
                <a:gd name="connsiteX26" fmla="*/ 211615 w 406536"/>
                <a:gd name="connsiteY26" fmla="*/ 137382 h 4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6536" h="408657">
                  <a:moveTo>
                    <a:pt x="203815" y="408658"/>
                  </a:moveTo>
                  <a:cubicBezTo>
                    <a:pt x="320399" y="408658"/>
                    <a:pt x="406536" y="321425"/>
                    <a:pt x="406536" y="204363"/>
                  </a:cubicBezTo>
                  <a:cubicBezTo>
                    <a:pt x="406536" y="87301"/>
                    <a:pt x="320330" y="0"/>
                    <a:pt x="203815" y="0"/>
                  </a:cubicBezTo>
                  <a:cubicBezTo>
                    <a:pt x="87301" y="0"/>
                    <a:pt x="0" y="86685"/>
                    <a:pt x="0" y="204363"/>
                  </a:cubicBezTo>
                  <a:cubicBezTo>
                    <a:pt x="0" y="322041"/>
                    <a:pt x="86753" y="408658"/>
                    <a:pt x="203815" y="408658"/>
                  </a:cubicBezTo>
                  <a:moveTo>
                    <a:pt x="203815" y="365828"/>
                  </a:moveTo>
                  <a:cubicBezTo>
                    <a:pt x="111315" y="365828"/>
                    <a:pt x="42350" y="297411"/>
                    <a:pt x="42350" y="204842"/>
                  </a:cubicBezTo>
                  <a:cubicBezTo>
                    <a:pt x="42350" y="112273"/>
                    <a:pt x="111247" y="42350"/>
                    <a:pt x="203815" y="42350"/>
                  </a:cubicBezTo>
                  <a:cubicBezTo>
                    <a:pt x="296384" y="42350"/>
                    <a:pt x="364733" y="111247"/>
                    <a:pt x="364733" y="204842"/>
                  </a:cubicBezTo>
                  <a:cubicBezTo>
                    <a:pt x="364733" y="298437"/>
                    <a:pt x="296247" y="365828"/>
                    <a:pt x="203815" y="365828"/>
                  </a:cubicBezTo>
                  <a:moveTo>
                    <a:pt x="157839" y="235698"/>
                  </a:moveTo>
                  <a:lnTo>
                    <a:pt x="195948" y="235698"/>
                  </a:lnTo>
                  <a:lnTo>
                    <a:pt x="256018" y="317252"/>
                  </a:lnTo>
                  <a:lnTo>
                    <a:pt x="310889" y="317252"/>
                  </a:lnTo>
                  <a:lnTo>
                    <a:pt x="247671" y="231525"/>
                  </a:lnTo>
                  <a:cubicBezTo>
                    <a:pt x="275380" y="221057"/>
                    <a:pt x="293647" y="191774"/>
                    <a:pt x="293647" y="160918"/>
                  </a:cubicBezTo>
                  <a:cubicBezTo>
                    <a:pt x="293647" y="118089"/>
                    <a:pt x="265391" y="95100"/>
                    <a:pt x="225162" y="95100"/>
                  </a:cubicBezTo>
                  <a:lnTo>
                    <a:pt x="110221" y="95100"/>
                  </a:lnTo>
                  <a:lnTo>
                    <a:pt x="110221" y="317252"/>
                  </a:lnTo>
                  <a:lnTo>
                    <a:pt x="157770" y="317252"/>
                  </a:lnTo>
                  <a:lnTo>
                    <a:pt x="157770" y="235698"/>
                  </a:lnTo>
                  <a:close/>
                  <a:moveTo>
                    <a:pt x="211615" y="137451"/>
                  </a:moveTo>
                  <a:cubicBezTo>
                    <a:pt x="234603" y="137451"/>
                    <a:pt x="246166" y="145250"/>
                    <a:pt x="246166" y="161465"/>
                  </a:cubicBezTo>
                  <a:cubicBezTo>
                    <a:pt x="246166" y="182401"/>
                    <a:pt x="234672" y="193348"/>
                    <a:pt x="211615" y="193348"/>
                  </a:cubicBezTo>
                  <a:lnTo>
                    <a:pt x="157839" y="193348"/>
                  </a:lnTo>
                  <a:lnTo>
                    <a:pt x="157839" y="137382"/>
                  </a:lnTo>
                  <a:lnTo>
                    <a:pt x="211615" y="137382"/>
                  </a:lnTo>
                  <a:close/>
                </a:path>
              </a:pathLst>
            </a:custGeom>
            <a:grpFill/>
            <a:ln w="6842"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09E76237-FA65-047A-9224-CDB0550AD0C6}"/>
                </a:ext>
              </a:extLst>
            </p:cNvPr>
            <p:cNvSpPr/>
            <p:nvPr/>
          </p:nvSpPr>
          <p:spPr>
            <a:xfrm>
              <a:off x="0" y="1964865"/>
              <a:ext cx="2354725" cy="2297459"/>
            </a:xfrm>
            <a:custGeom>
              <a:avLst/>
              <a:gdLst>
                <a:gd name="connsiteX0" fmla="*/ 1885792 w 2354725"/>
                <a:gd name="connsiteY0" fmla="*/ 1118968 h 2297459"/>
                <a:gd name="connsiteX1" fmla="*/ 2235884 w 2354725"/>
                <a:gd name="connsiteY1" fmla="*/ 571970 h 2297459"/>
                <a:gd name="connsiteX2" fmla="*/ 1526395 w 2354725"/>
                <a:gd name="connsiteY2" fmla="*/ 0 h 2297459"/>
                <a:gd name="connsiteX3" fmla="*/ 279143 w 2354725"/>
                <a:gd name="connsiteY3" fmla="*/ 0 h 2297459"/>
                <a:gd name="connsiteX4" fmla="*/ 279143 w 2354725"/>
                <a:gd name="connsiteY4" fmla="*/ 941904 h 2297459"/>
                <a:gd name="connsiteX5" fmla="*/ 0 w 2354725"/>
                <a:gd name="connsiteY5" fmla="*/ 941904 h 2297459"/>
                <a:gd name="connsiteX6" fmla="*/ 0 w 2354725"/>
                <a:gd name="connsiteY6" fmla="*/ 1329694 h 2297459"/>
                <a:gd name="connsiteX7" fmla="*/ 279143 w 2354725"/>
                <a:gd name="connsiteY7" fmla="*/ 1329694 h 2297459"/>
                <a:gd name="connsiteX8" fmla="*/ 279143 w 2354725"/>
                <a:gd name="connsiteY8" fmla="*/ 2297460 h 2297459"/>
                <a:gd name="connsiteX9" fmla="*/ 1632647 w 2354725"/>
                <a:gd name="connsiteY9" fmla="*/ 2297460 h 2297459"/>
                <a:gd name="connsiteX10" fmla="*/ 2354726 w 2354725"/>
                <a:gd name="connsiteY10" fmla="*/ 1650367 h 2297459"/>
                <a:gd name="connsiteX11" fmla="*/ 1885860 w 2354725"/>
                <a:gd name="connsiteY11" fmla="*/ 1118968 h 2297459"/>
                <a:gd name="connsiteX12" fmla="*/ 697995 w 2354725"/>
                <a:gd name="connsiteY12" fmla="*/ 384438 h 2297459"/>
                <a:gd name="connsiteX13" fmla="*/ 1432594 w 2354725"/>
                <a:gd name="connsiteY13" fmla="*/ 384438 h 2297459"/>
                <a:gd name="connsiteX14" fmla="*/ 1813953 w 2354725"/>
                <a:gd name="connsiteY14" fmla="*/ 668918 h 2297459"/>
                <a:gd name="connsiteX15" fmla="*/ 1501354 w 2354725"/>
                <a:gd name="connsiteY15" fmla="*/ 943956 h 2297459"/>
                <a:gd name="connsiteX16" fmla="*/ 698064 w 2354725"/>
                <a:gd name="connsiteY16" fmla="*/ 943956 h 2297459"/>
                <a:gd name="connsiteX17" fmla="*/ 698064 w 2354725"/>
                <a:gd name="connsiteY17" fmla="*/ 384438 h 2297459"/>
                <a:gd name="connsiteX18" fmla="*/ 1535700 w 2354725"/>
                <a:gd name="connsiteY18" fmla="*/ 1913022 h 2297459"/>
                <a:gd name="connsiteX19" fmla="*/ 697995 w 2354725"/>
                <a:gd name="connsiteY19" fmla="*/ 1913022 h 2297459"/>
                <a:gd name="connsiteX20" fmla="*/ 697995 w 2354725"/>
                <a:gd name="connsiteY20" fmla="*/ 1328463 h 2297459"/>
                <a:gd name="connsiteX21" fmla="*/ 1541925 w 2354725"/>
                <a:gd name="connsiteY21" fmla="*/ 1328463 h 2297459"/>
                <a:gd name="connsiteX22" fmla="*/ 1932726 w 2354725"/>
                <a:gd name="connsiteY22" fmla="*/ 1581676 h 2297459"/>
                <a:gd name="connsiteX23" fmla="*/ 1535700 w 2354725"/>
                <a:gd name="connsiteY23" fmla="*/ 1913022 h 22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54725" h="2297459">
                  <a:moveTo>
                    <a:pt x="1885792" y="1118968"/>
                  </a:moveTo>
                  <a:cubicBezTo>
                    <a:pt x="2035831" y="1084623"/>
                    <a:pt x="2235884" y="878344"/>
                    <a:pt x="2235884" y="571970"/>
                  </a:cubicBezTo>
                  <a:cubicBezTo>
                    <a:pt x="2235884" y="225025"/>
                    <a:pt x="1948325" y="0"/>
                    <a:pt x="1526395" y="0"/>
                  </a:cubicBezTo>
                  <a:lnTo>
                    <a:pt x="279143" y="0"/>
                  </a:lnTo>
                  <a:lnTo>
                    <a:pt x="279143" y="941904"/>
                  </a:lnTo>
                  <a:lnTo>
                    <a:pt x="0" y="941904"/>
                  </a:lnTo>
                  <a:lnTo>
                    <a:pt x="0" y="1329694"/>
                  </a:lnTo>
                  <a:lnTo>
                    <a:pt x="279143" y="1329694"/>
                  </a:lnTo>
                  <a:lnTo>
                    <a:pt x="279143" y="2297460"/>
                  </a:lnTo>
                  <a:lnTo>
                    <a:pt x="1632647" y="2297460"/>
                  </a:lnTo>
                  <a:cubicBezTo>
                    <a:pt x="2073393" y="2297460"/>
                    <a:pt x="2354726" y="2022353"/>
                    <a:pt x="2354726" y="1650367"/>
                  </a:cubicBezTo>
                  <a:cubicBezTo>
                    <a:pt x="2354726" y="1319021"/>
                    <a:pt x="2110954" y="1131489"/>
                    <a:pt x="1885860" y="1118968"/>
                  </a:cubicBezTo>
                  <a:moveTo>
                    <a:pt x="697995" y="384438"/>
                  </a:moveTo>
                  <a:lnTo>
                    <a:pt x="1432594" y="384438"/>
                  </a:lnTo>
                  <a:cubicBezTo>
                    <a:pt x="1666993" y="384438"/>
                    <a:pt x="1813953" y="503279"/>
                    <a:pt x="1813953" y="668918"/>
                  </a:cubicBezTo>
                  <a:cubicBezTo>
                    <a:pt x="1813953" y="834557"/>
                    <a:pt x="1695181" y="943956"/>
                    <a:pt x="1501354" y="943956"/>
                  </a:cubicBezTo>
                  <a:lnTo>
                    <a:pt x="698064" y="943956"/>
                  </a:lnTo>
                  <a:lnTo>
                    <a:pt x="698064" y="384438"/>
                  </a:lnTo>
                  <a:close/>
                  <a:moveTo>
                    <a:pt x="1535700" y="1913022"/>
                  </a:moveTo>
                  <a:lnTo>
                    <a:pt x="697995" y="1913022"/>
                  </a:lnTo>
                  <a:lnTo>
                    <a:pt x="697995" y="1328463"/>
                  </a:lnTo>
                  <a:lnTo>
                    <a:pt x="1541925" y="1328463"/>
                  </a:lnTo>
                  <a:cubicBezTo>
                    <a:pt x="1782618" y="1328463"/>
                    <a:pt x="1932726" y="1428557"/>
                    <a:pt x="1932726" y="1581676"/>
                  </a:cubicBezTo>
                  <a:cubicBezTo>
                    <a:pt x="1932726" y="1775434"/>
                    <a:pt x="1779539" y="1913022"/>
                    <a:pt x="1535700" y="1913022"/>
                  </a:cubicBezTo>
                </a:path>
              </a:pathLst>
            </a:custGeom>
            <a:grpFill/>
            <a:ln w="6842"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3FB9CFD4-6ACE-4984-961D-40FBC84AFB9A}"/>
                </a:ext>
              </a:extLst>
            </p:cNvPr>
            <p:cNvSpPr/>
            <p:nvPr/>
          </p:nvSpPr>
          <p:spPr>
            <a:xfrm>
              <a:off x="2467203" y="2486822"/>
              <a:ext cx="1806769" cy="1812995"/>
            </a:xfrm>
            <a:custGeom>
              <a:avLst/>
              <a:gdLst>
                <a:gd name="connsiteX0" fmla="*/ 919053 w 1806769"/>
                <a:gd name="connsiteY0" fmla="*/ 0 h 1812995"/>
                <a:gd name="connsiteX1" fmla="*/ 0 w 1806769"/>
                <a:gd name="connsiteY1" fmla="*/ 903385 h 1812995"/>
                <a:gd name="connsiteX2" fmla="*/ 947172 w 1806769"/>
                <a:gd name="connsiteY2" fmla="*/ 1812995 h 1812995"/>
                <a:gd name="connsiteX3" fmla="*/ 1769277 w 1806769"/>
                <a:gd name="connsiteY3" fmla="*/ 1387849 h 1812995"/>
                <a:gd name="connsiteX4" fmla="*/ 1466051 w 1806769"/>
                <a:gd name="connsiteY4" fmla="*/ 1165903 h 1812995"/>
                <a:gd name="connsiteX5" fmla="*/ 965919 w 1806769"/>
                <a:gd name="connsiteY5" fmla="*/ 1437862 h 1812995"/>
                <a:gd name="connsiteX6" fmla="*/ 437667 w 1806769"/>
                <a:gd name="connsiteY6" fmla="*/ 1081544 h 1812995"/>
                <a:gd name="connsiteX7" fmla="*/ 1806770 w 1806769"/>
                <a:gd name="connsiteY7" fmla="*/ 1081544 h 1812995"/>
                <a:gd name="connsiteX8" fmla="*/ 1806770 w 1806769"/>
                <a:gd name="connsiteY8" fmla="*/ 922131 h 1812995"/>
                <a:gd name="connsiteX9" fmla="*/ 919053 w 1806769"/>
                <a:gd name="connsiteY9" fmla="*/ 0 h 1812995"/>
                <a:gd name="connsiteX10" fmla="*/ 437667 w 1806769"/>
                <a:gd name="connsiteY10" fmla="*/ 734599 h 1812995"/>
                <a:gd name="connsiteX11" fmla="*/ 925279 w 1806769"/>
                <a:gd name="connsiteY11" fmla="*/ 375133 h 1812995"/>
                <a:gd name="connsiteX12" fmla="*/ 1403517 w 1806769"/>
                <a:gd name="connsiteY12" fmla="*/ 734599 h 1812995"/>
                <a:gd name="connsiteX13" fmla="*/ 437599 w 1806769"/>
                <a:gd name="connsiteY13" fmla="*/ 734599 h 181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6769" h="1812995">
                  <a:moveTo>
                    <a:pt x="919053" y="0"/>
                  </a:moveTo>
                  <a:cubicBezTo>
                    <a:pt x="403253" y="0"/>
                    <a:pt x="0" y="384506"/>
                    <a:pt x="0" y="903385"/>
                  </a:cubicBezTo>
                  <a:cubicBezTo>
                    <a:pt x="0" y="1522289"/>
                    <a:pt x="475091" y="1812995"/>
                    <a:pt x="947172" y="1812995"/>
                  </a:cubicBezTo>
                  <a:cubicBezTo>
                    <a:pt x="1297264" y="1812995"/>
                    <a:pt x="1625463" y="1637984"/>
                    <a:pt x="1769277" y="1387849"/>
                  </a:cubicBezTo>
                  <a:lnTo>
                    <a:pt x="1466051" y="1165903"/>
                  </a:lnTo>
                  <a:cubicBezTo>
                    <a:pt x="1356583" y="1325315"/>
                    <a:pt x="1197238" y="1437862"/>
                    <a:pt x="965919" y="1437862"/>
                  </a:cubicBezTo>
                  <a:cubicBezTo>
                    <a:pt x="734599" y="1437862"/>
                    <a:pt x="503348" y="1303422"/>
                    <a:pt x="437667" y="1081544"/>
                  </a:cubicBezTo>
                  <a:lnTo>
                    <a:pt x="1806770" y="1081544"/>
                  </a:lnTo>
                  <a:lnTo>
                    <a:pt x="1806770" y="922131"/>
                  </a:lnTo>
                  <a:cubicBezTo>
                    <a:pt x="1806770" y="362613"/>
                    <a:pt x="1434784" y="0"/>
                    <a:pt x="919053" y="0"/>
                  </a:cubicBezTo>
                  <a:moveTo>
                    <a:pt x="437667" y="734599"/>
                  </a:moveTo>
                  <a:cubicBezTo>
                    <a:pt x="493906" y="522094"/>
                    <a:pt x="684586" y="375133"/>
                    <a:pt x="925279" y="375133"/>
                  </a:cubicBezTo>
                  <a:cubicBezTo>
                    <a:pt x="1165972" y="375133"/>
                    <a:pt x="1353572" y="522026"/>
                    <a:pt x="1403517" y="734599"/>
                  </a:cubicBezTo>
                  <a:lnTo>
                    <a:pt x="437599" y="734599"/>
                  </a:lnTo>
                  <a:close/>
                </a:path>
              </a:pathLst>
            </a:custGeom>
            <a:grpFill/>
            <a:ln w="6842"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B77D1602-2560-4530-C090-76B6E2202BF1}"/>
                </a:ext>
              </a:extLst>
            </p:cNvPr>
            <p:cNvSpPr/>
            <p:nvPr/>
          </p:nvSpPr>
          <p:spPr>
            <a:xfrm>
              <a:off x="4487367" y="2486822"/>
              <a:ext cx="1653651" cy="1775502"/>
            </a:xfrm>
            <a:custGeom>
              <a:avLst/>
              <a:gdLst>
                <a:gd name="connsiteX0" fmla="*/ 969066 w 1653651"/>
                <a:gd name="connsiteY0" fmla="*/ 0 h 1775502"/>
                <a:gd name="connsiteX1" fmla="*/ 381428 w 1653651"/>
                <a:gd name="connsiteY1" fmla="*/ 221878 h 1775502"/>
                <a:gd name="connsiteX2" fmla="*/ 381428 w 1653651"/>
                <a:gd name="connsiteY2" fmla="*/ 50013 h 1775502"/>
                <a:gd name="connsiteX3" fmla="*/ 0 w 1653651"/>
                <a:gd name="connsiteY3" fmla="*/ 50013 h 1775502"/>
                <a:gd name="connsiteX4" fmla="*/ 0 w 1653651"/>
                <a:gd name="connsiteY4" fmla="*/ 1775503 h 1775502"/>
                <a:gd name="connsiteX5" fmla="*/ 406400 w 1653651"/>
                <a:gd name="connsiteY5" fmla="*/ 1775503 h 1775502"/>
                <a:gd name="connsiteX6" fmla="*/ 406400 w 1653651"/>
                <a:gd name="connsiteY6" fmla="*/ 759571 h 1775502"/>
                <a:gd name="connsiteX7" fmla="*/ 847146 w 1653651"/>
                <a:gd name="connsiteY7" fmla="*/ 375065 h 1775502"/>
                <a:gd name="connsiteX8" fmla="*/ 1247251 w 1653651"/>
                <a:gd name="connsiteY8" fmla="*/ 772092 h 1775502"/>
                <a:gd name="connsiteX9" fmla="*/ 1247251 w 1653651"/>
                <a:gd name="connsiteY9" fmla="*/ 1775503 h 1775502"/>
                <a:gd name="connsiteX10" fmla="*/ 1653651 w 1653651"/>
                <a:gd name="connsiteY10" fmla="*/ 1775503 h 1775502"/>
                <a:gd name="connsiteX11" fmla="*/ 1653651 w 1653651"/>
                <a:gd name="connsiteY11" fmla="*/ 615826 h 1775502"/>
                <a:gd name="connsiteX12" fmla="*/ 969066 w 1653651"/>
                <a:gd name="connsiteY12" fmla="*/ 0 h 177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3651" h="1775502">
                  <a:moveTo>
                    <a:pt x="969066" y="0"/>
                  </a:moveTo>
                  <a:cubicBezTo>
                    <a:pt x="744040" y="0"/>
                    <a:pt x="537693" y="71907"/>
                    <a:pt x="381428" y="221878"/>
                  </a:cubicBezTo>
                  <a:lnTo>
                    <a:pt x="381428" y="50013"/>
                  </a:lnTo>
                  <a:lnTo>
                    <a:pt x="0" y="50013"/>
                  </a:lnTo>
                  <a:lnTo>
                    <a:pt x="0" y="1775503"/>
                  </a:lnTo>
                  <a:lnTo>
                    <a:pt x="406400" y="1775503"/>
                  </a:lnTo>
                  <a:lnTo>
                    <a:pt x="406400" y="759571"/>
                  </a:lnTo>
                  <a:cubicBezTo>
                    <a:pt x="406400" y="537625"/>
                    <a:pt x="628346" y="375065"/>
                    <a:pt x="847146" y="375065"/>
                  </a:cubicBezTo>
                  <a:cubicBezTo>
                    <a:pt x="1094064" y="375065"/>
                    <a:pt x="1247251" y="525104"/>
                    <a:pt x="1247251" y="772092"/>
                  </a:cubicBezTo>
                  <a:lnTo>
                    <a:pt x="1247251" y="1775503"/>
                  </a:lnTo>
                  <a:lnTo>
                    <a:pt x="1653651" y="1775503"/>
                  </a:lnTo>
                  <a:lnTo>
                    <a:pt x="1653651" y="615826"/>
                  </a:lnTo>
                  <a:cubicBezTo>
                    <a:pt x="1653651" y="290706"/>
                    <a:pt x="1359798" y="0"/>
                    <a:pt x="969066" y="0"/>
                  </a:cubicBezTo>
                </a:path>
              </a:pathLst>
            </a:custGeom>
            <a:grpFill/>
            <a:ln w="6842"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8334772F-FA8E-12E2-E2CD-9E980F6439FB}"/>
                </a:ext>
              </a:extLst>
            </p:cNvPr>
            <p:cNvSpPr/>
            <p:nvPr/>
          </p:nvSpPr>
          <p:spPr>
            <a:xfrm>
              <a:off x="6248776" y="2030477"/>
              <a:ext cx="912757" cy="2231847"/>
            </a:xfrm>
            <a:custGeom>
              <a:avLst/>
              <a:gdLst>
                <a:gd name="connsiteX0" fmla="*/ 578265 w 912757"/>
                <a:gd name="connsiteY0" fmla="*/ 0 h 2231847"/>
                <a:gd name="connsiteX1" fmla="*/ 171933 w 912757"/>
                <a:gd name="connsiteY1" fmla="*/ 146892 h 2231847"/>
                <a:gd name="connsiteX2" fmla="*/ 171933 w 912757"/>
                <a:gd name="connsiteY2" fmla="*/ 506358 h 2231847"/>
                <a:gd name="connsiteX3" fmla="*/ 0 w 912757"/>
                <a:gd name="connsiteY3" fmla="*/ 506358 h 2231847"/>
                <a:gd name="connsiteX4" fmla="*/ 0 w 912757"/>
                <a:gd name="connsiteY4" fmla="*/ 881491 h 2231847"/>
                <a:gd name="connsiteX5" fmla="*/ 171933 w 912757"/>
                <a:gd name="connsiteY5" fmla="*/ 881491 h 2231847"/>
                <a:gd name="connsiteX6" fmla="*/ 171933 w 912757"/>
                <a:gd name="connsiteY6" fmla="*/ 2231847 h 2231847"/>
                <a:gd name="connsiteX7" fmla="*/ 578265 w 912757"/>
                <a:gd name="connsiteY7" fmla="*/ 2231847 h 2231847"/>
                <a:gd name="connsiteX8" fmla="*/ 578265 w 912757"/>
                <a:gd name="connsiteY8" fmla="*/ 881491 h 2231847"/>
                <a:gd name="connsiteX9" fmla="*/ 912758 w 912757"/>
                <a:gd name="connsiteY9" fmla="*/ 881491 h 2231847"/>
                <a:gd name="connsiteX10" fmla="*/ 912758 w 912757"/>
                <a:gd name="connsiteY10" fmla="*/ 506358 h 2231847"/>
                <a:gd name="connsiteX11" fmla="*/ 578265 w 912757"/>
                <a:gd name="connsiteY11" fmla="*/ 506358 h 2231847"/>
                <a:gd name="connsiteX12" fmla="*/ 578265 w 912757"/>
                <a:gd name="connsiteY12" fmla="*/ 0 h 223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2757" h="2231847">
                  <a:moveTo>
                    <a:pt x="578265" y="0"/>
                  </a:moveTo>
                  <a:lnTo>
                    <a:pt x="171933" y="146892"/>
                  </a:lnTo>
                  <a:lnTo>
                    <a:pt x="171933" y="506358"/>
                  </a:lnTo>
                  <a:lnTo>
                    <a:pt x="0" y="506358"/>
                  </a:lnTo>
                  <a:lnTo>
                    <a:pt x="0" y="881491"/>
                  </a:lnTo>
                  <a:lnTo>
                    <a:pt x="171933" y="881491"/>
                  </a:lnTo>
                  <a:lnTo>
                    <a:pt x="171933" y="2231847"/>
                  </a:lnTo>
                  <a:lnTo>
                    <a:pt x="578265" y="2231847"/>
                  </a:lnTo>
                  <a:lnTo>
                    <a:pt x="578265" y="881491"/>
                  </a:lnTo>
                  <a:lnTo>
                    <a:pt x="912758" y="881491"/>
                  </a:lnTo>
                  <a:lnTo>
                    <a:pt x="912758" y="506358"/>
                  </a:lnTo>
                  <a:lnTo>
                    <a:pt x="578265" y="506358"/>
                  </a:lnTo>
                  <a:lnTo>
                    <a:pt x="578265" y="0"/>
                  </a:lnTo>
                  <a:close/>
                </a:path>
              </a:pathLst>
            </a:custGeom>
            <a:grpFill/>
            <a:ln w="6842"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B9103298-F454-AB68-C0CE-F5DF3E5592EF}"/>
                </a:ext>
              </a:extLst>
            </p:cNvPr>
            <p:cNvSpPr/>
            <p:nvPr/>
          </p:nvSpPr>
          <p:spPr>
            <a:xfrm>
              <a:off x="7336888" y="1964865"/>
              <a:ext cx="406400" cy="2294312"/>
            </a:xfrm>
            <a:custGeom>
              <a:avLst/>
              <a:gdLst>
                <a:gd name="connsiteX0" fmla="*/ 0 w 406400"/>
                <a:gd name="connsiteY0" fmla="*/ 0 h 2294312"/>
                <a:gd name="connsiteX1" fmla="*/ 406400 w 406400"/>
                <a:gd name="connsiteY1" fmla="*/ 0 h 2294312"/>
                <a:gd name="connsiteX2" fmla="*/ 406400 w 406400"/>
                <a:gd name="connsiteY2" fmla="*/ 2294313 h 2294312"/>
                <a:gd name="connsiteX3" fmla="*/ 0 w 406400"/>
                <a:gd name="connsiteY3" fmla="*/ 2294313 h 2294312"/>
              </a:gdLst>
              <a:ahLst/>
              <a:cxnLst>
                <a:cxn ang="0">
                  <a:pos x="connsiteX0" y="connsiteY0"/>
                </a:cxn>
                <a:cxn ang="0">
                  <a:pos x="connsiteX1" y="connsiteY1"/>
                </a:cxn>
                <a:cxn ang="0">
                  <a:pos x="connsiteX2" y="connsiteY2"/>
                </a:cxn>
                <a:cxn ang="0">
                  <a:pos x="connsiteX3" y="connsiteY3"/>
                </a:cxn>
              </a:cxnLst>
              <a:rect l="l" t="t" r="r" b="b"/>
              <a:pathLst>
                <a:path w="406400" h="2294312">
                  <a:moveTo>
                    <a:pt x="0" y="0"/>
                  </a:moveTo>
                  <a:lnTo>
                    <a:pt x="406400" y="0"/>
                  </a:lnTo>
                  <a:lnTo>
                    <a:pt x="406400" y="2294313"/>
                  </a:lnTo>
                  <a:lnTo>
                    <a:pt x="0" y="2294313"/>
                  </a:lnTo>
                  <a:close/>
                </a:path>
              </a:pathLst>
            </a:custGeom>
            <a:grpFill/>
            <a:ln w="6842"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1A36C5D4-29CC-1A71-BCE4-2CE5F488568E}"/>
                </a:ext>
              </a:extLst>
            </p:cNvPr>
            <p:cNvSpPr/>
            <p:nvPr/>
          </p:nvSpPr>
          <p:spPr>
            <a:xfrm>
              <a:off x="7936088" y="2486822"/>
              <a:ext cx="1806770" cy="1812995"/>
            </a:xfrm>
            <a:custGeom>
              <a:avLst/>
              <a:gdLst>
                <a:gd name="connsiteX0" fmla="*/ 919053 w 1806770"/>
                <a:gd name="connsiteY0" fmla="*/ 0 h 1812995"/>
                <a:gd name="connsiteX1" fmla="*/ 0 w 1806770"/>
                <a:gd name="connsiteY1" fmla="*/ 903385 h 1812995"/>
                <a:gd name="connsiteX2" fmla="*/ 947172 w 1806770"/>
                <a:gd name="connsiteY2" fmla="*/ 1812995 h 1812995"/>
                <a:gd name="connsiteX3" fmla="*/ 1769209 w 1806770"/>
                <a:gd name="connsiteY3" fmla="*/ 1387849 h 1812995"/>
                <a:gd name="connsiteX4" fmla="*/ 1466051 w 1806770"/>
                <a:gd name="connsiteY4" fmla="*/ 1165903 h 1812995"/>
                <a:gd name="connsiteX5" fmla="*/ 965919 w 1806770"/>
                <a:gd name="connsiteY5" fmla="*/ 1437862 h 1812995"/>
                <a:gd name="connsiteX6" fmla="*/ 437667 w 1806770"/>
                <a:gd name="connsiteY6" fmla="*/ 1081544 h 1812995"/>
                <a:gd name="connsiteX7" fmla="*/ 1806770 w 1806770"/>
                <a:gd name="connsiteY7" fmla="*/ 1081544 h 1812995"/>
                <a:gd name="connsiteX8" fmla="*/ 1806770 w 1806770"/>
                <a:gd name="connsiteY8" fmla="*/ 922131 h 1812995"/>
                <a:gd name="connsiteX9" fmla="*/ 919053 w 1806770"/>
                <a:gd name="connsiteY9" fmla="*/ 0 h 1812995"/>
                <a:gd name="connsiteX10" fmla="*/ 437667 w 1806770"/>
                <a:gd name="connsiteY10" fmla="*/ 734599 h 1812995"/>
                <a:gd name="connsiteX11" fmla="*/ 925278 w 1806770"/>
                <a:gd name="connsiteY11" fmla="*/ 375133 h 1812995"/>
                <a:gd name="connsiteX12" fmla="*/ 1403517 w 1806770"/>
                <a:gd name="connsiteY12" fmla="*/ 734599 h 1812995"/>
                <a:gd name="connsiteX13" fmla="*/ 437599 w 1806770"/>
                <a:gd name="connsiteY13" fmla="*/ 734599 h 181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6770" h="1812995">
                  <a:moveTo>
                    <a:pt x="919053" y="0"/>
                  </a:moveTo>
                  <a:cubicBezTo>
                    <a:pt x="403253" y="0"/>
                    <a:pt x="0" y="384506"/>
                    <a:pt x="0" y="903385"/>
                  </a:cubicBezTo>
                  <a:cubicBezTo>
                    <a:pt x="0" y="1522289"/>
                    <a:pt x="475160" y="1812995"/>
                    <a:pt x="947172" y="1812995"/>
                  </a:cubicBezTo>
                  <a:cubicBezTo>
                    <a:pt x="1297265" y="1812995"/>
                    <a:pt x="1625464" y="1637984"/>
                    <a:pt x="1769209" y="1387849"/>
                  </a:cubicBezTo>
                  <a:lnTo>
                    <a:pt x="1466051" y="1165903"/>
                  </a:lnTo>
                  <a:cubicBezTo>
                    <a:pt x="1356583" y="1325315"/>
                    <a:pt x="1197238" y="1437862"/>
                    <a:pt x="965919" y="1437862"/>
                  </a:cubicBezTo>
                  <a:cubicBezTo>
                    <a:pt x="734599" y="1437862"/>
                    <a:pt x="503348" y="1303422"/>
                    <a:pt x="437667" y="1081544"/>
                  </a:cubicBezTo>
                  <a:lnTo>
                    <a:pt x="1806770" y="1081544"/>
                  </a:lnTo>
                  <a:lnTo>
                    <a:pt x="1806770" y="922131"/>
                  </a:lnTo>
                  <a:cubicBezTo>
                    <a:pt x="1806770" y="362613"/>
                    <a:pt x="1434784" y="0"/>
                    <a:pt x="919053" y="0"/>
                  </a:cubicBezTo>
                  <a:moveTo>
                    <a:pt x="437667" y="734599"/>
                  </a:moveTo>
                  <a:cubicBezTo>
                    <a:pt x="493975" y="522094"/>
                    <a:pt x="684586" y="375133"/>
                    <a:pt x="925278" y="375133"/>
                  </a:cubicBezTo>
                  <a:cubicBezTo>
                    <a:pt x="1165972" y="375133"/>
                    <a:pt x="1353573" y="522026"/>
                    <a:pt x="1403517" y="734599"/>
                  </a:cubicBezTo>
                  <a:lnTo>
                    <a:pt x="437599" y="734599"/>
                  </a:lnTo>
                  <a:close/>
                </a:path>
              </a:pathLst>
            </a:custGeom>
            <a:grpFill/>
            <a:ln w="6842"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D8EC5DC-1813-3785-FEA1-A720B74EAA18}"/>
                </a:ext>
              </a:extLst>
            </p:cNvPr>
            <p:cNvSpPr/>
            <p:nvPr/>
          </p:nvSpPr>
          <p:spPr>
            <a:xfrm>
              <a:off x="9890914" y="2536835"/>
              <a:ext cx="1694222" cy="2353835"/>
            </a:xfrm>
            <a:custGeom>
              <a:avLst/>
              <a:gdLst>
                <a:gd name="connsiteX0" fmla="*/ 1287891 w 1694222"/>
                <a:gd name="connsiteY0" fmla="*/ 0 h 2353835"/>
                <a:gd name="connsiteX1" fmla="*/ 1287891 w 1694222"/>
                <a:gd name="connsiteY1" fmla="*/ 962771 h 2353835"/>
                <a:gd name="connsiteX2" fmla="*/ 847145 w 1694222"/>
                <a:gd name="connsiteY2" fmla="*/ 1350356 h 2353835"/>
                <a:gd name="connsiteX3" fmla="*/ 447040 w 1694222"/>
                <a:gd name="connsiteY3" fmla="*/ 953398 h 2353835"/>
                <a:gd name="connsiteX4" fmla="*/ 447040 w 1694222"/>
                <a:gd name="connsiteY4" fmla="*/ 0 h 2353835"/>
                <a:gd name="connsiteX5" fmla="*/ 40640 w 1694222"/>
                <a:gd name="connsiteY5" fmla="*/ 0 h 2353835"/>
                <a:gd name="connsiteX6" fmla="*/ 40640 w 1694222"/>
                <a:gd name="connsiteY6" fmla="*/ 1106516 h 2353835"/>
                <a:gd name="connsiteX7" fmla="*/ 787691 w 1694222"/>
                <a:gd name="connsiteY7" fmla="*/ 1725421 h 2353835"/>
                <a:gd name="connsiteX8" fmla="*/ 1303422 w 1694222"/>
                <a:gd name="connsiteY8" fmla="*/ 1494170 h 2353835"/>
                <a:gd name="connsiteX9" fmla="*/ 1303422 w 1694222"/>
                <a:gd name="connsiteY9" fmla="*/ 1537957 h 2353835"/>
                <a:gd name="connsiteX10" fmla="*/ 803289 w 1694222"/>
                <a:gd name="connsiteY10" fmla="*/ 1978703 h 2353835"/>
                <a:gd name="connsiteX11" fmla="*/ 206278 w 1694222"/>
                <a:gd name="connsiteY11" fmla="*/ 1788023 h 2353835"/>
                <a:gd name="connsiteX12" fmla="*/ 0 w 1694222"/>
                <a:gd name="connsiteY12" fmla="*/ 2100623 h 2353835"/>
                <a:gd name="connsiteX13" fmla="*/ 809584 w 1694222"/>
                <a:gd name="connsiteY13" fmla="*/ 2353836 h 2353835"/>
                <a:gd name="connsiteX14" fmla="*/ 1694223 w 1694222"/>
                <a:gd name="connsiteY14" fmla="*/ 1550477 h 2353835"/>
                <a:gd name="connsiteX15" fmla="*/ 1694223 w 1694222"/>
                <a:gd name="connsiteY15" fmla="*/ 0 h 2353835"/>
                <a:gd name="connsiteX16" fmla="*/ 1287823 w 1694222"/>
                <a:gd name="connsiteY16" fmla="*/ 0 h 2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94222" h="2353835">
                  <a:moveTo>
                    <a:pt x="1287891" y="0"/>
                  </a:moveTo>
                  <a:lnTo>
                    <a:pt x="1287891" y="962771"/>
                  </a:lnTo>
                  <a:cubicBezTo>
                    <a:pt x="1287891" y="1184649"/>
                    <a:pt x="1066013" y="1350356"/>
                    <a:pt x="847145" y="1350356"/>
                  </a:cubicBezTo>
                  <a:cubicBezTo>
                    <a:pt x="600227" y="1350356"/>
                    <a:pt x="447040" y="1197169"/>
                    <a:pt x="447040" y="953398"/>
                  </a:cubicBezTo>
                  <a:lnTo>
                    <a:pt x="447040" y="0"/>
                  </a:lnTo>
                  <a:lnTo>
                    <a:pt x="40640" y="0"/>
                  </a:lnTo>
                  <a:lnTo>
                    <a:pt x="40640" y="1106516"/>
                  </a:lnTo>
                  <a:cubicBezTo>
                    <a:pt x="40640" y="1434715"/>
                    <a:pt x="359534" y="1725421"/>
                    <a:pt x="787691" y="1725421"/>
                  </a:cubicBezTo>
                  <a:cubicBezTo>
                    <a:pt x="975223" y="1725421"/>
                    <a:pt x="1169050" y="1644141"/>
                    <a:pt x="1303422" y="1494170"/>
                  </a:cubicBezTo>
                  <a:lnTo>
                    <a:pt x="1303422" y="1537957"/>
                  </a:lnTo>
                  <a:cubicBezTo>
                    <a:pt x="1303422" y="1797328"/>
                    <a:pt x="1100290" y="1978703"/>
                    <a:pt x="803289" y="1978703"/>
                  </a:cubicBezTo>
                  <a:cubicBezTo>
                    <a:pt x="609531" y="1978703"/>
                    <a:pt x="375064" y="1916169"/>
                    <a:pt x="206278" y="1788023"/>
                  </a:cubicBezTo>
                  <a:lnTo>
                    <a:pt x="0" y="2100623"/>
                  </a:lnTo>
                  <a:cubicBezTo>
                    <a:pt x="200053" y="2253809"/>
                    <a:pt x="512652" y="2353836"/>
                    <a:pt x="809584" y="2353836"/>
                  </a:cubicBezTo>
                  <a:cubicBezTo>
                    <a:pt x="1312864" y="2353836"/>
                    <a:pt x="1694223" y="2003675"/>
                    <a:pt x="1694223" y="1550477"/>
                  </a:cubicBezTo>
                  <a:lnTo>
                    <a:pt x="1694223" y="0"/>
                  </a:lnTo>
                  <a:lnTo>
                    <a:pt x="1287823" y="0"/>
                  </a:lnTo>
                  <a:close/>
                </a:path>
              </a:pathLst>
            </a:custGeom>
            <a:grpFill/>
            <a:ln w="6842" cap="flat">
              <a:noFill/>
              <a:prstDash val="solid"/>
              <a:miter/>
            </a:ln>
          </p:spPr>
          <p:txBody>
            <a:bodyPr rtlCol="0" anchor="ctr"/>
            <a:lstStyle/>
            <a:p>
              <a:endParaRPr lang="en-US"/>
            </a:p>
          </p:txBody>
        </p:sp>
      </p:grpSp>
    </p:spTree>
    <p:extLst>
      <p:ext uri="{BB962C8B-B14F-4D97-AF65-F5344CB8AC3E}">
        <p14:creationId xmlns:p14="http://schemas.microsoft.com/office/powerpoint/2010/main" val="2326652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Left Image - Right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2BB4FAB-DF5A-0212-4A18-315F42F9390A}"/>
              </a:ext>
            </a:extLst>
          </p:cNvPr>
          <p:cNvSpPr>
            <a:spLocks noGrp="1"/>
          </p:cNvSpPr>
          <p:nvPr>
            <p:ph type="pic" sz="quarter" idx="10" hasCustomPrompt="1"/>
          </p:nvPr>
        </p:nvSpPr>
        <p:spPr>
          <a:xfrm>
            <a:off x="518159" y="1079315"/>
            <a:ext cx="5440680" cy="5018511"/>
          </a:xfrm>
        </p:spPr>
        <p:txBody>
          <a:bodyPr anchor="ctr"/>
          <a:lstStyle>
            <a:lvl1pPr marL="0" indent="0" algn="ctr">
              <a:buFontTx/>
              <a:buNone/>
              <a:defRPr/>
            </a:lvl1pPr>
          </a:lstStyle>
          <a:p>
            <a:r>
              <a:rPr lang="en-US"/>
              <a:t>Insert Picture</a:t>
            </a:r>
          </a:p>
        </p:txBody>
      </p:sp>
      <p:sp>
        <p:nvSpPr>
          <p:cNvPr id="8" name="Content Placeholder 2">
            <a:extLst>
              <a:ext uri="{FF2B5EF4-FFF2-40B4-BE49-F238E27FC236}">
                <a16:creationId xmlns:a16="http://schemas.microsoft.com/office/drawing/2014/main" id="{0B96248F-0ECA-9292-82CD-F4CB6F5506F8}"/>
              </a:ext>
            </a:extLst>
          </p:cNvPr>
          <p:cNvSpPr>
            <a:spLocks noGrp="1"/>
          </p:cNvSpPr>
          <p:nvPr>
            <p:ph idx="11"/>
          </p:nvPr>
        </p:nvSpPr>
        <p:spPr>
          <a:xfrm>
            <a:off x="6233163" y="1079315"/>
            <a:ext cx="5440680" cy="5018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0AF44210-2A5C-6BD2-9476-20E6AC01CBD4}"/>
              </a:ext>
            </a:extLst>
          </p:cNvPr>
          <p:cNvSpPr>
            <a:spLocks noGrp="1"/>
          </p:cNvSpPr>
          <p:nvPr>
            <p:ph type="title"/>
          </p:nvPr>
        </p:nvSpPr>
        <p:spPr>
          <a:xfrm>
            <a:off x="518160" y="257884"/>
            <a:ext cx="11155680" cy="559996"/>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3961997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Left Image - Right Colum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2BB4FAB-DF5A-0212-4A18-315F42F9390A}"/>
              </a:ext>
            </a:extLst>
          </p:cNvPr>
          <p:cNvSpPr>
            <a:spLocks noGrp="1"/>
          </p:cNvSpPr>
          <p:nvPr>
            <p:ph type="pic" sz="quarter" idx="10" hasCustomPrompt="1"/>
          </p:nvPr>
        </p:nvSpPr>
        <p:spPr>
          <a:xfrm>
            <a:off x="0" y="0"/>
            <a:ext cx="5958839" cy="6407150"/>
          </a:xfrm>
        </p:spPr>
        <p:txBody>
          <a:bodyPr anchor="ctr"/>
          <a:lstStyle>
            <a:lvl1pPr marL="0" indent="0" algn="ctr">
              <a:buFontTx/>
              <a:buNone/>
              <a:defRPr/>
            </a:lvl1pPr>
          </a:lstStyle>
          <a:p>
            <a:r>
              <a:rPr lang="en-US"/>
              <a:t>Insert Picture</a:t>
            </a:r>
          </a:p>
        </p:txBody>
      </p:sp>
      <p:sp>
        <p:nvSpPr>
          <p:cNvPr id="8" name="Content Placeholder 2">
            <a:extLst>
              <a:ext uri="{FF2B5EF4-FFF2-40B4-BE49-F238E27FC236}">
                <a16:creationId xmlns:a16="http://schemas.microsoft.com/office/drawing/2014/main" id="{0B96248F-0ECA-9292-82CD-F4CB6F5506F8}"/>
              </a:ext>
            </a:extLst>
          </p:cNvPr>
          <p:cNvSpPr>
            <a:spLocks noGrp="1"/>
          </p:cNvSpPr>
          <p:nvPr>
            <p:ph idx="11"/>
          </p:nvPr>
        </p:nvSpPr>
        <p:spPr>
          <a:xfrm>
            <a:off x="6233162" y="1075764"/>
            <a:ext cx="5590537" cy="53313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0AF44210-2A5C-6BD2-9476-20E6AC01CBD4}"/>
              </a:ext>
            </a:extLst>
          </p:cNvPr>
          <p:cNvSpPr>
            <a:spLocks noGrp="1"/>
          </p:cNvSpPr>
          <p:nvPr>
            <p:ph type="title"/>
          </p:nvPr>
        </p:nvSpPr>
        <p:spPr>
          <a:xfrm>
            <a:off x="6233159" y="184150"/>
            <a:ext cx="5590537" cy="707464"/>
          </a:xfrm>
          <a:prstGeom prst="rect">
            <a:avLst/>
          </a:prstGeom>
        </p:spPr>
        <p:txBody>
          <a:bodyPr vert="horz" lIns="91440" tIns="45720" rIns="91440" bIns="45720" rtlCol="0" anchor="ctr">
            <a:noAutofit/>
          </a:bodyPr>
          <a:lstStyle>
            <a:lvl1pPr algn="l">
              <a:defRPr/>
            </a:lvl1pPr>
          </a:lstStyle>
          <a:p>
            <a:r>
              <a:rPr lang="en-US" dirty="0"/>
              <a:t>Click to edit Master title style</a:t>
            </a:r>
          </a:p>
        </p:txBody>
      </p:sp>
    </p:spTree>
    <p:extLst>
      <p:ext uri="{BB962C8B-B14F-4D97-AF65-F5344CB8AC3E}">
        <p14:creationId xmlns:p14="http://schemas.microsoft.com/office/powerpoint/2010/main" val="2655703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92D05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3204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dy - Title + 1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160" y="1228164"/>
            <a:ext cx="11155680" cy="4910328"/>
          </a:xfrm>
        </p:spPr>
        <p:txBody>
          <a:bodyPr/>
          <a:lstStyle>
            <a:lvl1pPr>
              <a:defRPr sz="2200"/>
            </a:lvl1pPr>
            <a:lvl3pPr>
              <a:spcBef>
                <a:spcPts val="1200"/>
              </a:spcBef>
              <a:defRPr/>
            </a:lvl3pPr>
            <a:lvl4pPr marL="1051560" indent="-137160">
              <a:defRPr/>
            </a:lvl4pPr>
            <a:lvl5pPr marL="11887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1">
            <a:extLst>
              <a:ext uri="{FF2B5EF4-FFF2-40B4-BE49-F238E27FC236}">
                <a16:creationId xmlns:a16="http://schemas.microsoft.com/office/drawing/2014/main" id="{64E80747-56E5-9463-0470-BE76E4B619B4}"/>
              </a:ext>
            </a:extLst>
          </p:cNvPr>
          <p:cNvSpPr>
            <a:spLocks noGrp="1"/>
          </p:cNvSpPr>
          <p:nvPr>
            <p:ph type="title"/>
          </p:nvPr>
        </p:nvSpPr>
        <p:spPr>
          <a:xfrm>
            <a:off x="518160" y="0"/>
            <a:ext cx="11155680" cy="1075764"/>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63063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764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ody - Title Only">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5E28139-51EA-A0EF-5710-A8864FBBA56E}"/>
              </a:ext>
            </a:extLst>
          </p:cNvPr>
          <p:cNvSpPr>
            <a:spLocks noGrp="1"/>
          </p:cNvSpPr>
          <p:nvPr>
            <p:ph type="title"/>
          </p:nvPr>
        </p:nvSpPr>
        <p:spPr>
          <a:xfrm>
            <a:off x="518160" y="257884"/>
            <a:ext cx="11155680" cy="559996"/>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252308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 World BKG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E9A8F35-299F-0DBD-1F5F-5D9DFC833A69}"/>
              </a:ext>
            </a:extLst>
          </p:cNvPr>
          <p:cNvGrpSpPr>
            <a:grpSpLocks noChangeAspect="1"/>
          </p:cNvGrpSpPr>
          <p:nvPr userDrawn="1"/>
        </p:nvGrpSpPr>
        <p:grpSpPr>
          <a:xfrm>
            <a:off x="383450" y="1327151"/>
            <a:ext cx="11425100" cy="5029200"/>
            <a:chOff x="393700" y="1453705"/>
            <a:chExt cx="11282508" cy="5025883"/>
          </a:xfrm>
        </p:grpSpPr>
        <p:grpSp>
          <p:nvGrpSpPr>
            <p:cNvPr id="4" name="World">
              <a:extLst>
                <a:ext uri="{FF2B5EF4-FFF2-40B4-BE49-F238E27FC236}">
                  <a16:creationId xmlns:a16="http://schemas.microsoft.com/office/drawing/2014/main" id="{A8D49A67-DCD5-DDA1-0ED9-BC2E6230070F}"/>
                </a:ext>
              </a:extLst>
            </p:cNvPr>
            <p:cNvGrpSpPr/>
            <p:nvPr/>
          </p:nvGrpSpPr>
          <p:grpSpPr>
            <a:xfrm>
              <a:off x="1209178" y="1514034"/>
              <a:ext cx="9824444" cy="4872251"/>
              <a:chOff x="1397877" y="1272663"/>
              <a:chExt cx="9084853" cy="4505465"/>
            </a:xfrm>
            <a:solidFill>
              <a:schemeClr val="bg1">
                <a:lumMod val="95000"/>
              </a:schemeClr>
            </a:solidFill>
          </p:grpSpPr>
          <p:grpSp>
            <p:nvGrpSpPr>
              <p:cNvPr id="6" name="Group 5">
                <a:extLst>
                  <a:ext uri="{FF2B5EF4-FFF2-40B4-BE49-F238E27FC236}">
                    <a16:creationId xmlns:a16="http://schemas.microsoft.com/office/drawing/2014/main" id="{FE2BBC09-423A-1A95-136D-B834E87CFFC7}"/>
                  </a:ext>
                </a:extLst>
              </p:cNvPr>
              <p:cNvGrpSpPr/>
              <p:nvPr/>
            </p:nvGrpSpPr>
            <p:grpSpPr>
              <a:xfrm>
                <a:off x="3094300" y="1306781"/>
                <a:ext cx="7276599" cy="4471347"/>
                <a:chOff x="3094300" y="1306781"/>
                <a:chExt cx="7276599" cy="4471347"/>
              </a:xfrm>
              <a:grpFill/>
            </p:grpSpPr>
            <p:sp>
              <p:nvSpPr>
                <p:cNvPr id="226" name="Freeform 3020">
                  <a:extLst>
                    <a:ext uri="{FF2B5EF4-FFF2-40B4-BE49-F238E27FC236}">
                      <a16:creationId xmlns:a16="http://schemas.microsoft.com/office/drawing/2014/main" id="{ECD6BBA2-F0F4-75F2-3DF0-369C74021C6A}"/>
                    </a:ext>
                  </a:extLst>
                </p:cNvPr>
                <p:cNvSpPr>
                  <a:spLocks/>
                </p:cNvSpPr>
                <p:nvPr/>
              </p:nvSpPr>
              <p:spPr bwMode="auto">
                <a:xfrm>
                  <a:off x="9902725" y="1792014"/>
                  <a:ext cx="75818" cy="15164"/>
                </a:xfrm>
                <a:custGeom>
                  <a:avLst/>
                  <a:gdLst/>
                  <a:ahLst/>
                  <a:cxnLst>
                    <a:cxn ang="0">
                      <a:pos x="0" y="0"/>
                    </a:cxn>
                    <a:cxn ang="0">
                      <a:pos x="0" y="8"/>
                    </a:cxn>
                    <a:cxn ang="0">
                      <a:pos x="40" y="8"/>
                    </a:cxn>
                    <a:cxn ang="0">
                      <a:pos x="0" y="0"/>
                    </a:cxn>
                  </a:cxnLst>
                  <a:rect l="0" t="0" r="r" b="b"/>
                  <a:pathLst>
                    <a:path w="40" h="8">
                      <a:moveTo>
                        <a:pt x="0" y="0"/>
                      </a:moveTo>
                      <a:lnTo>
                        <a:pt x="0" y="8"/>
                      </a:lnTo>
                      <a:lnTo>
                        <a:pt x="40" y="8"/>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27" name="Freeform 3036">
                  <a:extLst>
                    <a:ext uri="{FF2B5EF4-FFF2-40B4-BE49-F238E27FC236}">
                      <a16:creationId xmlns:a16="http://schemas.microsoft.com/office/drawing/2014/main" id="{0F8A4E81-0A61-4DA2-DBB8-28641CB45A3C}"/>
                    </a:ext>
                  </a:extLst>
                </p:cNvPr>
                <p:cNvSpPr>
                  <a:spLocks/>
                </p:cNvSpPr>
                <p:nvPr/>
              </p:nvSpPr>
              <p:spPr bwMode="auto">
                <a:xfrm>
                  <a:off x="9464878" y="2373916"/>
                  <a:ext cx="30327" cy="34118"/>
                </a:xfrm>
                <a:custGeom>
                  <a:avLst/>
                  <a:gdLst/>
                  <a:ahLst/>
                  <a:cxnLst>
                    <a:cxn ang="0">
                      <a:pos x="0" y="18"/>
                    </a:cxn>
                    <a:cxn ang="0">
                      <a:pos x="16" y="0"/>
                    </a:cxn>
                    <a:cxn ang="0">
                      <a:pos x="8" y="0"/>
                    </a:cxn>
                    <a:cxn ang="0">
                      <a:pos x="0" y="18"/>
                    </a:cxn>
                  </a:cxnLst>
                  <a:rect l="0" t="0" r="r" b="b"/>
                  <a:pathLst>
                    <a:path w="16" h="18">
                      <a:moveTo>
                        <a:pt x="0" y="18"/>
                      </a:moveTo>
                      <a:lnTo>
                        <a:pt x="16" y="0"/>
                      </a:lnTo>
                      <a:lnTo>
                        <a:pt x="8" y="0"/>
                      </a:lnTo>
                      <a:lnTo>
                        <a:pt x="0" y="1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28" name="Freeform 3037">
                  <a:extLst>
                    <a:ext uri="{FF2B5EF4-FFF2-40B4-BE49-F238E27FC236}">
                      <a16:creationId xmlns:a16="http://schemas.microsoft.com/office/drawing/2014/main" id="{D4FBE14B-8F7B-CB37-F607-B4A6701C8BA9}"/>
                    </a:ext>
                  </a:extLst>
                </p:cNvPr>
                <p:cNvSpPr>
                  <a:spLocks/>
                </p:cNvSpPr>
                <p:nvPr/>
              </p:nvSpPr>
              <p:spPr bwMode="auto">
                <a:xfrm>
                  <a:off x="9561546" y="2199535"/>
                  <a:ext cx="15164" cy="28431"/>
                </a:xfrm>
                <a:custGeom>
                  <a:avLst/>
                  <a:gdLst/>
                  <a:ahLst/>
                  <a:cxnLst>
                    <a:cxn ang="0">
                      <a:pos x="0" y="6"/>
                    </a:cxn>
                    <a:cxn ang="0">
                      <a:pos x="2" y="15"/>
                    </a:cxn>
                    <a:cxn ang="0">
                      <a:pos x="8" y="6"/>
                    </a:cxn>
                    <a:cxn ang="0">
                      <a:pos x="0" y="0"/>
                    </a:cxn>
                    <a:cxn ang="0">
                      <a:pos x="0" y="6"/>
                    </a:cxn>
                  </a:cxnLst>
                  <a:rect l="0" t="0" r="r" b="b"/>
                  <a:pathLst>
                    <a:path w="8" h="15">
                      <a:moveTo>
                        <a:pt x="0" y="6"/>
                      </a:moveTo>
                      <a:lnTo>
                        <a:pt x="2" y="15"/>
                      </a:lnTo>
                      <a:lnTo>
                        <a:pt x="8" y="6"/>
                      </a:lnTo>
                      <a:lnTo>
                        <a:pt x="0" y="0"/>
                      </a:lnTo>
                      <a:lnTo>
                        <a:pt x="0" y="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29" name="Freeform 3038">
                  <a:extLst>
                    <a:ext uri="{FF2B5EF4-FFF2-40B4-BE49-F238E27FC236}">
                      <a16:creationId xmlns:a16="http://schemas.microsoft.com/office/drawing/2014/main" id="{23605516-AEB2-46D8-B253-95BF2A7DEEDB}"/>
                    </a:ext>
                  </a:extLst>
                </p:cNvPr>
                <p:cNvSpPr>
                  <a:spLocks/>
                </p:cNvSpPr>
                <p:nvPr/>
              </p:nvSpPr>
              <p:spPr bwMode="auto">
                <a:xfrm>
                  <a:off x="9387165" y="1562667"/>
                  <a:ext cx="60654" cy="34118"/>
                </a:xfrm>
                <a:custGeom>
                  <a:avLst/>
                  <a:gdLst/>
                  <a:ahLst/>
                  <a:cxnLst>
                    <a:cxn ang="0">
                      <a:pos x="8" y="18"/>
                    </a:cxn>
                    <a:cxn ang="0">
                      <a:pos x="32" y="0"/>
                    </a:cxn>
                    <a:cxn ang="0">
                      <a:pos x="0" y="2"/>
                    </a:cxn>
                    <a:cxn ang="0">
                      <a:pos x="8" y="18"/>
                    </a:cxn>
                  </a:cxnLst>
                  <a:rect l="0" t="0" r="r" b="b"/>
                  <a:pathLst>
                    <a:path w="32" h="18">
                      <a:moveTo>
                        <a:pt x="8" y="18"/>
                      </a:moveTo>
                      <a:lnTo>
                        <a:pt x="32" y="0"/>
                      </a:lnTo>
                      <a:lnTo>
                        <a:pt x="0" y="2"/>
                      </a:lnTo>
                      <a:lnTo>
                        <a:pt x="8" y="1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0" name="Freeform 3039">
                  <a:extLst>
                    <a:ext uri="{FF2B5EF4-FFF2-40B4-BE49-F238E27FC236}">
                      <a16:creationId xmlns:a16="http://schemas.microsoft.com/office/drawing/2014/main" id="{B1B26DD1-4AD1-D316-65A3-9CBCDC5BA1EF}"/>
                    </a:ext>
                  </a:extLst>
                </p:cNvPr>
                <p:cNvSpPr>
                  <a:spLocks/>
                </p:cNvSpPr>
                <p:nvPr/>
              </p:nvSpPr>
              <p:spPr bwMode="auto">
                <a:xfrm>
                  <a:off x="8496307" y="1500117"/>
                  <a:ext cx="75818" cy="15164"/>
                </a:xfrm>
                <a:custGeom>
                  <a:avLst/>
                  <a:gdLst/>
                  <a:ahLst/>
                  <a:cxnLst>
                    <a:cxn ang="0">
                      <a:pos x="0" y="8"/>
                    </a:cxn>
                    <a:cxn ang="0">
                      <a:pos x="40" y="8"/>
                    </a:cxn>
                    <a:cxn ang="0">
                      <a:pos x="5" y="0"/>
                    </a:cxn>
                    <a:cxn ang="0">
                      <a:pos x="0" y="0"/>
                    </a:cxn>
                    <a:cxn ang="0">
                      <a:pos x="0" y="8"/>
                    </a:cxn>
                  </a:cxnLst>
                  <a:rect l="0" t="0" r="r" b="b"/>
                  <a:pathLst>
                    <a:path w="40" h="8">
                      <a:moveTo>
                        <a:pt x="0" y="8"/>
                      </a:moveTo>
                      <a:lnTo>
                        <a:pt x="40" y="8"/>
                      </a:lnTo>
                      <a:lnTo>
                        <a:pt x="5" y="0"/>
                      </a:lnTo>
                      <a:lnTo>
                        <a:pt x="0"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1" name="Freeform 3040">
                  <a:extLst>
                    <a:ext uri="{FF2B5EF4-FFF2-40B4-BE49-F238E27FC236}">
                      <a16:creationId xmlns:a16="http://schemas.microsoft.com/office/drawing/2014/main" id="{DD833AFB-BFF5-4543-B097-1826523FE2FC}"/>
                    </a:ext>
                  </a:extLst>
                </p:cNvPr>
                <p:cNvSpPr>
                  <a:spLocks/>
                </p:cNvSpPr>
                <p:nvPr/>
              </p:nvSpPr>
              <p:spPr bwMode="auto">
                <a:xfrm>
                  <a:off x="8528530" y="1465998"/>
                  <a:ext cx="111832" cy="15164"/>
                </a:xfrm>
                <a:custGeom>
                  <a:avLst/>
                  <a:gdLst/>
                  <a:ahLst/>
                  <a:cxnLst>
                    <a:cxn ang="0">
                      <a:pos x="0" y="0"/>
                    </a:cxn>
                    <a:cxn ang="0">
                      <a:pos x="59" y="8"/>
                    </a:cxn>
                    <a:cxn ang="0">
                      <a:pos x="59" y="0"/>
                    </a:cxn>
                    <a:cxn ang="0">
                      <a:pos x="0" y="0"/>
                    </a:cxn>
                  </a:cxnLst>
                  <a:rect l="0" t="0" r="r" b="b"/>
                  <a:pathLst>
                    <a:path w="59" h="8">
                      <a:moveTo>
                        <a:pt x="0" y="0"/>
                      </a:moveTo>
                      <a:lnTo>
                        <a:pt x="59" y="8"/>
                      </a:lnTo>
                      <a:lnTo>
                        <a:pt x="59"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2" name="Freeform 3041">
                  <a:extLst>
                    <a:ext uri="{FF2B5EF4-FFF2-40B4-BE49-F238E27FC236}">
                      <a16:creationId xmlns:a16="http://schemas.microsoft.com/office/drawing/2014/main" id="{45EF15E3-AFDE-D731-D2CC-E2643361DDB8}"/>
                    </a:ext>
                  </a:extLst>
                </p:cNvPr>
                <p:cNvSpPr>
                  <a:spLocks/>
                </p:cNvSpPr>
                <p:nvPr/>
              </p:nvSpPr>
              <p:spPr bwMode="auto">
                <a:xfrm>
                  <a:off x="8335195" y="1450834"/>
                  <a:ext cx="176277" cy="34118"/>
                </a:xfrm>
                <a:custGeom>
                  <a:avLst/>
                  <a:gdLst/>
                  <a:ahLst/>
                  <a:cxnLst>
                    <a:cxn ang="0">
                      <a:pos x="8" y="8"/>
                    </a:cxn>
                    <a:cxn ang="0">
                      <a:pos x="52" y="18"/>
                    </a:cxn>
                    <a:cxn ang="0">
                      <a:pos x="85" y="16"/>
                    </a:cxn>
                    <a:cxn ang="0">
                      <a:pos x="93" y="8"/>
                    </a:cxn>
                    <a:cxn ang="0">
                      <a:pos x="49" y="0"/>
                    </a:cxn>
                    <a:cxn ang="0">
                      <a:pos x="0" y="0"/>
                    </a:cxn>
                    <a:cxn ang="0">
                      <a:pos x="8" y="8"/>
                    </a:cxn>
                  </a:cxnLst>
                  <a:rect l="0" t="0" r="r" b="b"/>
                  <a:pathLst>
                    <a:path w="93" h="18">
                      <a:moveTo>
                        <a:pt x="8" y="8"/>
                      </a:moveTo>
                      <a:lnTo>
                        <a:pt x="52" y="18"/>
                      </a:lnTo>
                      <a:lnTo>
                        <a:pt x="85" y="16"/>
                      </a:lnTo>
                      <a:lnTo>
                        <a:pt x="93" y="8"/>
                      </a:lnTo>
                      <a:lnTo>
                        <a:pt x="49" y="0"/>
                      </a:lnTo>
                      <a:lnTo>
                        <a:pt x="0" y="0"/>
                      </a:lnTo>
                      <a:lnTo>
                        <a:pt x="8" y="8"/>
                      </a:lnTo>
                      <a:close/>
                    </a:path>
                  </a:pathLst>
                </a:custGeom>
                <a:solidFill>
                  <a:schemeClr val="bg1"/>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3" name="Freeform 3045">
                  <a:extLst>
                    <a:ext uri="{FF2B5EF4-FFF2-40B4-BE49-F238E27FC236}">
                      <a16:creationId xmlns:a16="http://schemas.microsoft.com/office/drawing/2014/main" id="{2E263ED4-E83A-EFCB-28C8-644B78A9FFEE}"/>
                    </a:ext>
                  </a:extLst>
                </p:cNvPr>
                <p:cNvSpPr>
                  <a:spLocks/>
                </p:cNvSpPr>
                <p:nvPr/>
              </p:nvSpPr>
              <p:spPr bwMode="auto">
                <a:xfrm>
                  <a:off x="6669101" y="1629008"/>
                  <a:ext cx="45490" cy="15164"/>
                </a:xfrm>
                <a:custGeom>
                  <a:avLst/>
                  <a:gdLst/>
                  <a:ahLst/>
                  <a:cxnLst>
                    <a:cxn ang="0">
                      <a:pos x="8" y="8"/>
                    </a:cxn>
                    <a:cxn ang="0">
                      <a:pos x="24" y="0"/>
                    </a:cxn>
                    <a:cxn ang="0">
                      <a:pos x="0" y="0"/>
                    </a:cxn>
                    <a:cxn ang="0">
                      <a:pos x="8" y="8"/>
                    </a:cxn>
                  </a:cxnLst>
                  <a:rect l="0" t="0" r="r" b="b"/>
                  <a:pathLst>
                    <a:path w="24" h="8">
                      <a:moveTo>
                        <a:pt x="8" y="8"/>
                      </a:moveTo>
                      <a:lnTo>
                        <a:pt x="24" y="0"/>
                      </a:lnTo>
                      <a:lnTo>
                        <a:pt x="0" y="0"/>
                      </a:lnTo>
                      <a:lnTo>
                        <a:pt x="8"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4" name="Freeform 3046">
                  <a:extLst>
                    <a:ext uri="{FF2B5EF4-FFF2-40B4-BE49-F238E27FC236}">
                      <a16:creationId xmlns:a16="http://schemas.microsoft.com/office/drawing/2014/main" id="{402BFC69-B82A-BC4E-D7CC-413E18C7216E}"/>
                    </a:ext>
                  </a:extLst>
                </p:cNvPr>
                <p:cNvSpPr>
                  <a:spLocks/>
                </p:cNvSpPr>
                <p:nvPr/>
              </p:nvSpPr>
              <p:spPr bwMode="auto">
                <a:xfrm>
                  <a:off x="6684266" y="1321945"/>
                  <a:ext cx="123205" cy="15164"/>
                </a:xfrm>
                <a:custGeom>
                  <a:avLst/>
                  <a:gdLst/>
                  <a:ahLst/>
                  <a:cxnLst>
                    <a:cxn ang="0">
                      <a:pos x="0" y="8"/>
                    </a:cxn>
                    <a:cxn ang="0">
                      <a:pos x="59" y="8"/>
                    </a:cxn>
                    <a:cxn ang="0">
                      <a:pos x="52" y="0"/>
                    </a:cxn>
                    <a:cxn ang="0">
                      <a:pos x="65" y="0"/>
                    </a:cxn>
                    <a:cxn ang="0">
                      <a:pos x="0" y="8"/>
                    </a:cxn>
                  </a:cxnLst>
                  <a:rect l="0" t="0" r="r" b="b"/>
                  <a:pathLst>
                    <a:path w="65" h="8">
                      <a:moveTo>
                        <a:pt x="0" y="8"/>
                      </a:moveTo>
                      <a:lnTo>
                        <a:pt x="59" y="8"/>
                      </a:lnTo>
                      <a:lnTo>
                        <a:pt x="52" y="0"/>
                      </a:lnTo>
                      <a:lnTo>
                        <a:pt x="65" y="0"/>
                      </a:lnTo>
                      <a:lnTo>
                        <a:pt x="0" y="8"/>
                      </a:lnTo>
                      <a:close/>
                    </a:path>
                  </a:pathLst>
                </a:custGeom>
                <a:solidFill>
                  <a:schemeClr val="bg1"/>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5" name="Freeform 3047">
                  <a:extLst>
                    <a:ext uri="{FF2B5EF4-FFF2-40B4-BE49-F238E27FC236}">
                      <a16:creationId xmlns:a16="http://schemas.microsoft.com/office/drawing/2014/main" id="{51F5FEB9-0481-0353-F32C-32DA75E6D202}"/>
                    </a:ext>
                  </a:extLst>
                </p:cNvPr>
                <p:cNvSpPr>
                  <a:spLocks/>
                </p:cNvSpPr>
                <p:nvPr/>
              </p:nvSpPr>
              <p:spPr bwMode="auto">
                <a:xfrm>
                  <a:off x="6636879" y="1306781"/>
                  <a:ext cx="79608" cy="15164"/>
                </a:xfrm>
                <a:custGeom>
                  <a:avLst/>
                  <a:gdLst/>
                  <a:ahLst/>
                  <a:cxnLst>
                    <a:cxn ang="0">
                      <a:pos x="0" y="8"/>
                    </a:cxn>
                    <a:cxn ang="0">
                      <a:pos x="42" y="8"/>
                    </a:cxn>
                    <a:cxn ang="0">
                      <a:pos x="41" y="0"/>
                    </a:cxn>
                    <a:cxn ang="0">
                      <a:pos x="24" y="8"/>
                    </a:cxn>
                    <a:cxn ang="0">
                      <a:pos x="0" y="8"/>
                    </a:cxn>
                  </a:cxnLst>
                  <a:rect l="0" t="0" r="r" b="b"/>
                  <a:pathLst>
                    <a:path w="42" h="8">
                      <a:moveTo>
                        <a:pt x="0" y="8"/>
                      </a:moveTo>
                      <a:lnTo>
                        <a:pt x="42" y="8"/>
                      </a:lnTo>
                      <a:lnTo>
                        <a:pt x="41" y="0"/>
                      </a:lnTo>
                      <a:lnTo>
                        <a:pt x="24" y="8"/>
                      </a:lnTo>
                      <a:lnTo>
                        <a:pt x="0" y="8"/>
                      </a:lnTo>
                      <a:close/>
                    </a:path>
                  </a:pathLst>
                </a:custGeom>
                <a:solidFill>
                  <a:schemeClr val="bg1"/>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6" name="Freeform 3048">
                  <a:extLst>
                    <a:ext uri="{FF2B5EF4-FFF2-40B4-BE49-F238E27FC236}">
                      <a16:creationId xmlns:a16="http://schemas.microsoft.com/office/drawing/2014/main" id="{40A64386-68B5-8CFE-8334-8D51B8C4A088}"/>
                    </a:ext>
                  </a:extLst>
                </p:cNvPr>
                <p:cNvSpPr>
                  <a:spLocks/>
                </p:cNvSpPr>
                <p:nvPr/>
              </p:nvSpPr>
              <p:spPr bwMode="auto">
                <a:xfrm>
                  <a:off x="6456812" y="1321945"/>
                  <a:ext cx="128890" cy="15164"/>
                </a:xfrm>
                <a:custGeom>
                  <a:avLst/>
                  <a:gdLst/>
                  <a:ahLst/>
                  <a:cxnLst>
                    <a:cxn ang="0">
                      <a:pos x="0" y="8"/>
                    </a:cxn>
                    <a:cxn ang="0">
                      <a:pos x="68" y="8"/>
                    </a:cxn>
                    <a:cxn ang="0">
                      <a:pos x="34" y="0"/>
                    </a:cxn>
                    <a:cxn ang="0">
                      <a:pos x="0" y="8"/>
                    </a:cxn>
                  </a:cxnLst>
                  <a:rect l="0" t="0" r="r" b="b"/>
                  <a:pathLst>
                    <a:path w="68" h="8">
                      <a:moveTo>
                        <a:pt x="0" y="8"/>
                      </a:moveTo>
                      <a:lnTo>
                        <a:pt x="68" y="8"/>
                      </a:lnTo>
                      <a:lnTo>
                        <a:pt x="34" y="0"/>
                      </a:lnTo>
                      <a:lnTo>
                        <a:pt x="0" y="8"/>
                      </a:lnTo>
                      <a:close/>
                    </a:path>
                  </a:pathLst>
                </a:custGeom>
                <a:solidFill>
                  <a:schemeClr val="bg1"/>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7" name="Freeform 3003">
                  <a:extLst>
                    <a:ext uri="{FF2B5EF4-FFF2-40B4-BE49-F238E27FC236}">
                      <a16:creationId xmlns:a16="http://schemas.microsoft.com/office/drawing/2014/main" id="{B8A69F71-BFDD-B1DE-553A-FFD576D40239}"/>
                    </a:ext>
                  </a:extLst>
                </p:cNvPr>
                <p:cNvSpPr>
                  <a:spLocks/>
                </p:cNvSpPr>
                <p:nvPr/>
              </p:nvSpPr>
              <p:spPr bwMode="auto">
                <a:xfrm>
                  <a:off x="3935876" y="1663125"/>
                  <a:ext cx="45490" cy="30327"/>
                </a:xfrm>
                <a:custGeom>
                  <a:avLst/>
                  <a:gdLst/>
                  <a:ahLst/>
                  <a:cxnLst>
                    <a:cxn ang="0">
                      <a:pos x="0" y="8"/>
                    </a:cxn>
                    <a:cxn ang="0">
                      <a:pos x="0" y="16"/>
                    </a:cxn>
                    <a:cxn ang="0">
                      <a:pos x="10" y="16"/>
                    </a:cxn>
                    <a:cxn ang="0">
                      <a:pos x="24" y="0"/>
                    </a:cxn>
                    <a:cxn ang="0">
                      <a:pos x="16" y="0"/>
                    </a:cxn>
                    <a:cxn ang="0">
                      <a:pos x="0" y="8"/>
                    </a:cxn>
                  </a:cxnLst>
                  <a:rect l="0" t="0" r="r" b="b"/>
                  <a:pathLst>
                    <a:path w="24" h="16">
                      <a:moveTo>
                        <a:pt x="0" y="8"/>
                      </a:moveTo>
                      <a:lnTo>
                        <a:pt x="0" y="16"/>
                      </a:lnTo>
                      <a:lnTo>
                        <a:pt x="10" y="16"/>
                      </a:lnTo>
                      <a:lnTo>
                        <a:pt x="24" y="0"/>
                      </a:lnTo>
                      <a:lnTo>
                        <a:pt x="16"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8" name="Freeform 3010">
                  <a:extLst>
                    <a:ext uri="{FF2B5EF4-FFF2-40B4-BE49-F238E27FC236}">
                      <a16:creationId xmlns:a16="http://schemas.microsoft.com/office/drawing/2014/main" id="{33414105-90B0-AC8D-A444-F8C7FA689A57}"/>
                    </a:ext>
                  </a:extLst>
                </p:cNvPr>
                <p:cNvSpPr>
                  <a:spLocks/>
                </p:cNvSpPr>
                <p:nvPr/>
              </p:nvSpPr>
              <p:spPr bwMode="auto">
                <a:xfrm>
                  <a:off x="3791822" y="1384494"/>
                  <a:ext cx="92878" cy="18954"/>
                </a:xfrm>
                <a:custGeom>
                  <a:avLst/>
                  <a:gdLst/>
                  <a:ahLst/>
                  <a:cxnLst>
                    <a:cxn ang="0">
                      <a:pos x="0" y="10"/>
                    </a:cxn>
                    <a:cxn ang="0">
                      <a:pos x="43" y="8"/>
                    </a:cxn>
                    <a:cxn ang="0">
                      <a:pos x="49" y="0"/>
                    </a:cxn>
                    <a:cxn ang="0">
                      <a:pos x="0" y="10"/>
                    </a:cxn>
                  </a:cxnLst>
                  <a:rect l="0" t="0" r="r" b="b"/>
                  <a:pathLst>
                    <a:path w="49" h="10">
                      <a:moveTo>
                        <a:pt x="0" y="10"/>
                      </a:moveTo>
                      <a:lnTo>
                        <a:pt x="43" y="8"/>
                      </a:lnTo>
                      <a:lnTo>
                        <a:pt x="49" y="0"/>
                      </a:lnTo>
                      <a:lnTo>
                        <a:pt x="0" y="1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9" name="Freeform 3050">
                  <a:extLst>
                    <a:ext uri="{FF2B5EF4-FFF2-40B4-BE49-F238E27FC236}">
                      <a16:creationId xmlns:a16="http://schemas.microsoft.com/office/drawing/2014/main" id="{804175BF-92B4-8F96-7775-0C79E989FA85}"/>
                    </a:ext>
                  </a:extLst>
                </p:cNvPr>
                <p:cNvSpPr>
                  <a:spLocks/>
                </p:cNvSpPr>
                <p:nvPr/>
              </p:nvSpPr>
              <p:spPr bwMode="auto">
                <a:xfrm>
                  <a:off x="5421899" y="1955023"/>
                  <a:ext cx="34118" cy="30327"/>
                </a:xfrm>
                <a:custGeom>
                  <a:avLst/>
                  <a:gdLst/>
                  <a:ahLst/>
                  <a:cxnLst>
                    <a:cxn ang="0">
                      <a:pos x="0" y="16"/>
                    </a:cxn>
                    <a:cxn ang="0">
                      <a:pos x="9" y="16"/>
                    </a:cxn>
                    <a:cxn ang="0">
                      <a:pos x="18" y="0"/>
                    </a:cxn>
                    <a:cxn ang="0">
                      <a:pos x="0" y="8"/>
                    </a:cxn>
                    <a:cxn ang="0">
                      <a:pos x="0" y="16"/>
                    </a:cxn>
                  </a:cxnLst>
                  <a:rect l="0" t="0" r="r" b="b"/>
                  <a:pathLst>
                    <a:path w="18" h="16">
                      <a:moveTo>
                        <a:pt x="0" y="16"/>
                      </a:moveTo>
                      <a:lnTo>
                        <a:pt x="9" y="16"/>
                      </a:lnTo>
                      <a:lnTo>
                        <a:pt x="18" y="0"/>
                      </a:lnTo>
                      <a:lnTo>
                        <a:pt x="0" y="8"/>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0" name="Freeform 2990">
                  <a:extLst>
                    <a:ext uri="{FF2B5EF4-FFF2-40B4-BE49-F238E27FC236}">
                      <a16:creationId xmlns:a16="http://schemas.microsoft.com/office/drawing/2014/main" id="{23E748AE-94A4-5032-B401-AE8CD6E3F6C2}"/>
                    </a:ext>
                  </a:extLst>
                </p:cNvPr>
                <p:cNvSpPr>
                  <a:spLocks/>
                </p:cNvSpPr>
                <p:nvPr/>
              </p:nvSpPr>
              <p:spPr bwMode="auto">
                <a:xfrm>
                  <a:off x="4322546" y="5740229"/>
                  <a:ext cx="30327" cy="15164"/>
                </a:xfrm>
                <a:custGeom>
                  <a:avLst/>
                  <a:gdLst/>
                  <a:ahLst/>
                  <a:cxnLst>
                    <a:cxn ang="0">
                      <a:pos x="0" y="8"/>
                    </a:cxn>
                    <a:cxn ang="0">
                      <a:pos x="16" y="8"/>
                    </a:cxn>
                    <a:cxn ang="0">
                      <a:pos x="0" y="0"/>
                    </a:cxn>
                    <a:cxn ang="0">
                      <a:pos x="0" y="8"/>
                    </a:cxn>
                  </a:cxnLst>
                  <a:rect l="0" t="0" r="r" b="b"/>
                  <a:pathLst>
                    <a:path w="16" h="8">
                      <a:moveTo>
                        <a:pt x="0" y="8"/>
                      </a:moveTo>
                      <a:lnTo>
                        <a:pt x="16" y="8"/>
                      </a:lnTo>
                      <a:lnTo>
                        <a:pt x="0"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1" name="Freeform 2991">
                  <a:extLst>
                    <a:ext uri="{FF2B5EF4-FFF2-40B4-BE49-F238E27FC236}">
                      <a16:creationId xmlns:a16="http://schemas.microsoft.com/office/drawing/2014/main" id="{8FC50E14-07F4-C4E8-0825-480CB7C7F2CA}"/>
                    </a:ext>
                  </a:extLst>
                </p:cNvPr>
                <p:cNvSpPr>
                  <a:spLocks/>
                </p:cNvSpPr>
                <p:nvPr/>
              </p:nvSpPr>
              <p:spPr bwMode="auto">
                <a:xfrm>
                  <a:off x="4193656" y="5708008"/>
                  <a:ext cx="77713" cy="32222"/>
                </a:xfrm>
                <a:custGeom>
                  <a:avLst/>
                  <a:gdLst/>
                  <a:ahLst/>
                  <a:cxnLst>
                    <a:cxn ang="0">
                      <a:pos x="0" y="17"/>
                    </a:cxn>
                    <a:cxn ang="0">
                      <a:pos x="9" y="17"/>
                    </a:cxn>
                    <a:cxn ang="0">
                      <a:pos x="41" y="0"/>
                    </a:cxn>
                    <a:cxn ang="0">
                      <a:pos x="25" y="1"/>
                    </a:cxn>
                    <a:cxn ang="0">
                      <a:pos x="0" y="17"/>
                    </a:cxn>
                  </a:cxnLst>
                  <a:rect l="0" t="0" r="r" b="b"/>
                  <a:pathLst>
                    <a:path w="41" h="17">
                      <a:moveTo>
                        <a:pt x="0" y="17"/>
                      </a:moveTo>
                      <a:lnTo>
                        <a:pt x="9" y="17"/>
                      </a:lnTo>
                      <a:lnTo>
                        <a:pt x="41" y="0"/>
                      </a:lnTo>
                      <a:lnTo>
                        <a:pt x="25" y="1"/>
                      </a:lnTo>
                      <a:lnTo>
                        <a:pt x="0"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2" name="Freeform 2959">
                  <a:extLst>
                    <a:ext uri="{FF2B5EF4-FFF2-40B4-BE49-F238E27FC236}">
                      <a16:creationId xmlns:a16="http://schemas.microsoft.com/office/drawing/2014/main" id="{4E750301-0ADB-12F3-B949-8BC902D2ABC1}"/>
                    </a:ext>
                  </a:extLst>
                </p:cNvPr>
                <p:cNvSpPr>
                  <a:spLocks/>
                </p:cNvSpPr>
                <p:nvPr/>
              </p:nvSpPr>
              <p:spPr bwMode="auto">
                <a:xfrm>
                  <a:off x="3839207" y="5681461"/>
                  <a:ext cx="126995" cy="96667"/>
                </a:xfrm>
                <a:custGeom>
                  <a:avLst/>
                  <a:gdLst/>
                  <a:ahLst/>
                  <a:cxnLst>
                    <a:cxn ang="0">
                      <a:pos x="0" y="0"/>
                    </a:cxn>
                    <a:cxn ang="0">
                      <a:pos x="27" y="26"/>
                    </a:cxn>
                    <a:cxn ang="0">
                      <a:pos x="67" y="44"/>
                    </a:cxn>
                    <a:cxn ang="0">
                      <a:pos x="42" y="51"/>
                    </a:cxn>
                    <a:cxn ang="0">
                      <a:pos x="34" y="50"/>
                    </a:cxn>
                    <a:cxn ang="0">
                      <a:pos x="0" y="0"/>
                    </a:cxn>
                  </a:cxnLst>
                  <a:rect l="0" t="0" r="r" b="b"/>
                  <a:pathLst>
                    <a:path w="67" h="51">
                      <a:moveTo>
                        <a:pt x="0" y="0"/>
                      </a:moveTo>
                      <a:lnTo>
                        <a:pt x="27" y="26"/>
                      </a:lnTo>
                      <a:lnTo>
                        <a:pt x="67" y="44"/>
                      </a:lnTo>
                      <a:lnTo>
                        <a:pt x="42" y="51"/>
                      </a:lnTo>
                      <a:lnTo>
                        <a:pt x="34" y="5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3" name="Freeform 2960">
                  <a:extLst>
                    <a:ext uri="{FF2B5EF4-FFF2-40B4-BE49-F238E27FC236}">
                      <a16:creationId xmlns:a16="http://schemas.microsoft.com/office/drawing/2014/main" id="{7B92DEEB-17E5-2344-4BDD-4F9ADC7727A3}"/>
                    </a:ext>
                  </a:extLst>
                </p:cNvPr>
                <p:cNvSpPr>
                  <a:spLocks/>
                </p:cNvSpPr>
                <p:nvPr/>
              </p:nvSpPr>
              <p:spPr bwMode="auto">
                <a:xfrm>
                  <a:off x="3742540" y="5681460"/>
                  <a:ext cx="161114" cy="96667"/>
                </a:xfrm>
                <a:custGeom>
                  <a:avLst/>
                  <a:gdLst/>
                  <a:ahLst/>
                  <a:cxnLst>
                    <a:cxn ang="0">
                      <a:pos x="51" y="0"/>
                    </a:cxn>
                    <a:cxn ang="0">
                      <a:pos x="34" y="0"/>
                    </a:cxn>
                    <a:cxn ang="0">
                      <a:pos x="43" y="9"/>
                    </a:cxn>
                    <a:cxn ang="0">
                      <a:pos x="51" y="9"/>
                    </a:cxn>
                    <a:cxn ang="0">
                      <a:pos x="42" y="26"/>
                    </a:cxn>
                    <a:cxn ang="0">
                      <a:pos x="42" y="34"/>
                    </a:cxn>
                    <a:cxn ang="0">
                      <a:pos x="0" y="9"/>
                    </a:cxn>
                    <a:cxn ang="0">
                      <a:pos x="0" y="26"/>
                    </a:cxn>
                    <a:cxn ang="0">
                      <a:pos x="8" y="34"/>
                    </a:cxn>
                    <a:cxn ang="0">
                      <a:pos x="18" y="34"/>
                    </a:cxn>
                    <a:cxn ang="0">
                      <a:pos x="45" y="42"/>
                    </a:cxn>
                    <a:cxn ang="0">
                      <a:pos x="67" y="44"/>
                    </a:cxn>
                    <a:cxn ang="0">
                      <a:pos x="69" y="51"/>
                    </a:cxn>
                    <a:cxn ang="0">
                      <a:pos x="85" y="50"/>
                    </a:cxn>
                    <a:cxn ang="0">
                      <a:pos x="51" y="0"/>
                    </a:cxn>
                  </a:cxnLst>
                  <a:rect l="0" t="0" r="r" b="b"/>
                  <a:pathLst>
                    <a:path w="85" h="51">
                      <a:moveTo>
                        <a:pt x="51" y="0"/>
                      </a:moveTo>
                      <a:lnTo>
                        <a:pt x="34" y="0"/>
                      </a:lnTo>
                      <a:lnTo>
                        <a:pt x="43" y="9"/>
                      </a:lnTo>
                      <a:lnTo>
                        <a:pt x="51" y="9"/>
                      </a:lnTo>
                      <a:lnTo>
                        <a:pt x="42" y="26"/>
                      </a:lnTo>
                      <a:lnTo>
                        <a:pt x="42" y="34"/>
                      </a:lnTo>
                      <a:lnTo>
                        <a:pt x="0" y="9"/>
                      </a:lnTo>
                      <a:lnTo>
                        <a:pt x="0" y="26"/>
                      </a:lnTo>
                      <a:lnTo>
                        <a:pt x="8" y="34"/>
                      </a:lnTo>
                      <a:lnTo>
                        <a:pt x="18" y="34"/>
                      </a:lnTo>
                      <a:lnTo>
                        <a:pt x="45" y="42"/>
                      </a:lnTo>
                      <a:lnTo>
                        <a:pt x="67" y="44"/>
                      </a:lnTo>
                      <a:lnTo>
                        <a:pt x="69" y="51"/>
                      </a:lnTo>
                      <a:lnTo>
                        <a:pt x="85" y="50"/>
                      </a:lnTo>
                      <a:lnTo>
                        <a:pt x="51"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4" name="Freeform 2993">
                  <a:extLst>
                    <a:ext uri="{FF2B5EF4-FFF2-40B4-BE49-F238E27FC236}">
                      <a16:creationId xmlns:a16="http://schemas.microsoft.com/office/drawing/2014/main" id="{04E3A960-D771-5E26-D240-E4A9CFA196B4}"/>
                    </a:ext>
                  </a:extLst>
                </p:cNvPr>
                <p:cNvSpPr>
                  <a:spLocks/>
                </p:cNvSpPr>
                <p:nvPr/>
              </p:nvSpPr>
              <p:spPr bwMode="auto">
                <a:xfrm>
                  <a:off x="3564369" y="5323223"/>
                  <a:ext cx="30327" cy="66340"/>
                </a:xfrm>
                <a:custGeom>
                  <a:avLst/>
                  <a:gdLst/>
                  <a:ahLst/>
                  <a:cxnLst>
                    <a:cxn ang="0">
                      <a:pos x="0" y="0"/>
                    </a:cxn>
                    <a:cxn ang="0">
                      <a:pos x="8" y="35"/>
                    </a:cxn>
                    <a:cxn ang="0">
                      <a:pos x="16" y="35"/>
                    </a:cxn>
                    <a:cxn ang="0">
                      <a:pos x="16" y="10"/>
                    </a:cxn>
                    <a:cxn ang="0">
                      <a:pos x="0" y="0"/>
                    </a:cxn>
                  </a:cxnLst>
                  <a:rect l="0" t="0" r="r" b="b"/>
                  <a:pathLst>
                    <a:path w="16" h="35">
                      <a:moveTo>
                        <a:pt x="0" y="0"/>
                      </a:moveTo>
                      <a:lnTo>
                        <a:pt x="8" y="35"/>
                      </a:lnTo>
                      <a:lnTo>
                        <a:pt x="16" y="35"/>
                      </a:lnTo>
                      <a:lnTo>
                        <a:pt x="16" y="1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5" name="Freeform 2994">
                  <a:extLst>
                    <a:ext uri="{FF2B5EF4-FFF2-40B4-BE49-F238E27FC236}">
                      <a16:creationId xmlns:a16="http://schemas.microsoft.com/office/drawing/2014/main" id="{5D305AE1-6AAF-5478-0629-14CBA118F024}"/>
                    </a:ext>
                  </a:extLst>
                </p:cNvPr>
                <p:cNvSpPr>
                  <a:spLocks/>
                </p:cNvSpPr>
                <p:nvPr/>
              </p:nvSpPr>
              <p:spPr bwMode="auto">
                <a:xfrm>
                  <a:off x="4047707" y="5649236"/>
                  <a:ext cx="64446" cy="15164"/>
                </a:xfrm>
                <a:custGeom>
                  <a:avLst/>
                  <a:gdLst/>
                  <a:ahLst/>
                  <a:cxnLst>
                    <a:cxn ang="0">
                      <a:pos x="0" y="0"/>
                    </a:cxn>
                    <a:cxn ang="0">
                      <a:pos x="18" y="8"/>
                    </a:cxn>
                    <a:cxn ang="0">
                      <a:pos x="34" y="0"/>
                    </a:cxn>
                    <a:cxn ang="0">
                      <a:pos x="10" y="0"/>
                    </a:cxn>
                    <a:cxn ang="0">
                      <a:pos x="8" y="8"/>
                    </a:cxn>
                    <a:cxn ang="0">
                      <a:pos x="0" y="0"/>
                    </a:cxn>
                  </a:cxnLst>
                  <a:rect l="0" t="0" r="r" b="b"/>
                  <a:pathLst>
                    <a:path w="34" h="8">
                      <a:moveTo>
                        <a:pt x="0" y="0"/>
                      </a:moveTo>
                      <a:lnTo>
                        <a:pt x="18" y="8"/>
                      </a:lnTo>
                      <a:lnTo>
                        <a:pt x="34" y="0"/>
                      </a:lnTo>
                      <a:lnTo>
                        <a:pt x="10" y="0"/>
                      </a:lnTo>
                      <a:lnTo>
                        <a:pt x="8" y="8"/>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6" name="Freeform 2956">
                  <a:extLst>
                    <a:ext uri="{FF2B5EF4-FFF2-40B4-BE49-F238E27FC236}">
                      <a16:creationId xmlns:a16="http://schemas.microsoft.com/office/drawing/2014/main" id="{B8276B31-9CAF-5FB9-AEB9-3089131EA847}"/>
                    </a:ext>
                  </a:extLst>
                </p:cNvPr>
                <p:cNvSpPr>
                  <a:spLocks/>
                </p:cNvSpPr>
                <p:nvPr/>
              </p:nvSpPr>
              <p:spPr bwMode="auto">
                <a:xfrm>
                  <a:off x="3371034" y="3234445"/>
                  <a:ext cx="96668" cy="79608"/>
                </a:xfrm>
                <a:custGeom>
                  <a:avLst/>
                  <a:gdLst/>
                  <a:ahLst/>
                  <a:cxnLst>
                    <a:cxn ang="0">
                      <a:pos x="51" y="0"/>
                    </a:cxn>
                    <a:cxn ang="0">
                      <a:pos x="25" y="0"/>
                    </a:cxn>
                    <a:cxn ang="0">
                      <a:pos x="18" y="8"/>
                    </a:cxn>
                    <a:cxn ang="0">
                      <a:pos x="26" y="8"/>
                    </a:cxn>
                    <a:cxn ang="0">
                      <a:pos x="42" y="26"/>
                    </a:cxn>
                    <a:cxn ang="0">
                      <a:pos x="0" y="26"/>
                    </a:cxn>
                    <a:cxn ang="0">
                      <a:pos x="8" y="42"/>
                    </a:cxn>
                    <a:cxn ang="0">
                      <a:pos x="42" y="42"/>
                    </a:cxn>
                    <a:cxn ang="0">
                      <a:pos x="51" y="0"/>
                    </a:cxn>
                  </a:cxnLst>
                  <a:rect l="0" t="0" r="r" b="b"/>
                  <a:pathLst>
                    <a:path w="51" h="42">
                      <a:moveTo>
                        <a:pt x="51" y="0"/>
                      </a:moveTo>
                      <a:lnTo>
                        <a:pt x="25" y="0"/>
                      </a:lnTo>
                      <a:lnTo>
                        <a:pt x="18" y="8"/>
                      </a:lnTo>
                      <a:lnTo>
                        <a:pt x="26" y="8"/>
                      </a:lnTo>
                      <a:lnTo>
                        <a:pt x="42" y="26"/>
                      </a:lnTo>
                      <a:lnTo>
                        <a:pt x="0" y="26"/>
                      </a:lnTo>
                      <a:lnTo>
                        <a:pt x="8" y="42"/>
                      </a:lnTo>
                      <a:lnTo>
                        <a:pt x="42" y="42"/>
                      </a:lnTo>
                      <a:lnTo>
                        <a:pt x="51" y="0"/>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7" name="Freeform 2995">
                  <a:extLst>
                    <a:ext uri="{FF2B5EF4-FFF2-40B4-BE49-F238E27FC236}">
                      <a16:creationId xmlns:a16="http://schemas.microsoft.com/office/drawing/2014/main" id="{5DC3C005-844C-4C0B-1478-C023B8359FB0}"/>
                    </a:ext>
                  </a:extLst>
                </p:cNvPr>
                <p:cNvSpPr>
                  <a:spLocks/>
                </p:cNvSpPr>
                <p:nvPr/>
              </p:nvSpPr>
              <p:spPr bwMode="auto">
                <a:xfrm>
                  <a:off x="3725482" y="3543401"/>
                  <a:ext cx="17060" cy="30327"/>
                </a:xfrm>
                <a:custGeom>
                  <a:avLst/>
                  <a:gdLst/>
                  <a:ahLst/>
                  <a:cxnLst>
                    <a:cxn ang="0">
                      <a:pos x="0" y="16"/>
                    </a:cxn>
                    <a:cxn ang="0">
                      <a:pos x="9" y="16"/>
                    </a:cxn>
                    <a:cxn ang="0">
                      <a:pos x="8" y="0"/>
                    </a:cxn>
                    <a:cxn ang="0">
                      <a:pos x="0" y="8"/>
                    </a:cxn>
                    <a:cxn ang="0">
                      <a:pos x="0" y="16"/>
                    </a:cxn>
                  </a:cxnLst>
                  <a:rect l="0" t="0" r="r" b="b"/>
                  <a:pathLst>
                    <a:path w="9" h="16">
                      <a:moveTo>
                        <a:pt x="0" y="16"/>
                      </a:moveTo>
                      <a:lnTo>
                        <a:pt x="9" y="16"/>
                      </a:lnTo>
                      <a:lnTo>
                        <a:pt x="8" y="0"/>
                      </a:lnTo>
                      <a:lnTo>
                        <a:pt x="0" y="8"/>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8" name="Freeform 2996">
                  <a:extLst>
                    <a:ext uri="{FF2B5EF4-FFF2-40B4-BE49-F238E27FC236}">
                      <a16:creationId xmlns:a16="http://schemas.microsoft.com/office/drawing/2014/main" id="{A2A9E568-A69B-776E-E8AC-B511587EAFB4}"/>
                    </a:ext>
                  </a:extLst>
                </p:cNvPr>
                <p:cNvSpPr>
                  <a:spLocks/>
                </p:cNvSpPr>
                <p:nvPr/>
              </p:nvSpPr>
              <p:spPr bwMode="auto">
                <a:xfrm>
                  <a:off x="3257308" y="3283726"/>
                  <a:ext cx="64446" cy="30327"/>
                </a:xfrm>
                <a:custGeom>
                  <a:avLst/>
                  <a:gdLst/>
                  <a:ahLst/>
                  <a:cxnLst>
                    <a:cxn ang="0">
                      <a:pos x="0" y="0"/>
                    </a:cxn>
                    <a:cxn ang="0">
                      <a:pos x="17" y="16"/>
                    </a:cxn>
                    <a:cxn ang="0">
                      <a:pos x="34" y="16"/>
                    </a:cxn>
                    <a:cxn ang="0">
                      <a:pos x="34" y="0"/>
                    </a:cxn>
                    <a:cxn ang="0">
                      <a:pos x="0" y="0"/>
                    </a:cxn>
                  </a:cxnLst>
                  <a:rect l="0" t="0" r="r" b="b"/>
                  <a:pathLst>
                    <a:path w="34" h="16">
                      <a:moveTo>
                        <a:pt x="0" y="0"/>
                      </a:moveTo>
                      <a:lnTo>
                        <a:pt x="17" y="16"/>
                      </a:lnTo>
                      <a:lnTo>
                        <a:pt x="34" y="16"/>
                      </a:lnTo>
                      <a:lnTo>
                        <a:pt x="34" y="0"/>
                      </a:lnTo>
                      <a:lnTo>
                        <a:pt x="0" y="0"/>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9" name="Freeform 2997">
                  <a:extLst>
                    <a:ext uri="{FF2B5EF4-FFF2-40B4-BE49-F238E27FC236}">
                      <a16:creationId xmlns:a16="http://schemas.microsoft.com/office/drawing/2014/main" id="{9C9510DF-0A82-7773-3FB2-ED7A3FD3C309}"/>
                    </a:ext>
                  </a:extLst>
                </p:cNvPr>
                <p:cNvSpPr>
                  <a:spLocks/>
                </p:cNvSpPr>
                <p:nvPr/>
              </p:nvSpPr>
              <p:spPr bwMode="auto">
                <a:xfrm>
                  <a:off x="3094300" y="3137777"/>
                  <a:ext cx="290003" cy="96667"/>
                </a:xfrm>
                <a:custGeom>
                  <a:avLst/>
                  <a:gdLst/>
                  <a:ahLst/>
                  <a:cxnLst>
                    <a:cxn ang="0">
                      <a:pos x="0" y="26"/>
                    </a:cxn>
                    <a:cxn ang="0">
                      <a:pos x="9" y="25"/>
                    </a:cxn>
                    <a:cxn ang="0">
                      <a:pos x="35" y="8"/>
                    </a:cxn>
                    <a:cxn ang="0">
                      <a:pos x="44" y="8"/>
                    </a:cxn>
                    <a:cxn ang="0">
                      <a:pos x="86" y="26"/>
                    </a:cxn>
                    <a:cxn ang="0">
                      <a:pos x="103" y="42"/>
                    </a:cxn>
                    <a:cxn ang="0">
                      <a:pos x="111" y="43"/>
                    </a:cxn>
                    <a:cxn ang="0">
                      <a:pos x="103" y="51"/>
                    </a:cxn>
                    <a:cxn ang="0">
                      <a:pos x="153" y="50"/>
                    </a:cxn>
                    <a:cxn ang="0">
                      <a:pos x="145" y="42"/>
                    </a:cxn>
                    <a:cxn ang="0">
                      <a:pos x="137" y="42"/>
                    </a:cxn>
                    <a:cxn ang="0">
                      <a:pos x="137" y="34"/>
                    </a:cxn>
                    <a:cxn ang="0">
                      <a:pos x="120" y="32"/>
                    </a:cxn>
                    <a:cxn ang="0">
                      <a:pos x="102" y="8"/>
                    </a:cxn>
                    <a:cxn ang="0">
                      <a:pos x="51" y="0"/>
                    </a:cxn>
                    <a:cxn ang="0">
                      <a:pos x="18" y="8"/>
                    </a:cxn>
                    <a:cxn ang="0">
                      <a:pos x="0" y="26"/>
                    </a:cxn>
                  </a:cxnLst>
                  <a:rect l="0" t="0" r="r" b="b"/>
                  <a:pathLst>
                    <a:path w="153" h="51">
                      <a:moveTo>
                        <a:pt x="0" y="26"/>
                      </a:moveTo>
                      <a:lnTo>
                        <a:pt x="9" y="25"/>
                      </a:lnTo>
                      <a:lnTo>
                        <a:pt x="35" y="8"/>
                      </a:lnTo>
                      <a:lnTo>
                        <a:pt x="44" y="8"/>
                      </a:lnTo>
                      <a:lnTo>
                        <a:pt x="86" y="26"/>
                      </a:lnTo>
                      <a:lnTo>
                        <a:pt x="103" y="42"/>
                      </a:lnTo>
                      <a:lnTo>
                        <a:pt x="111" y="43"/>
                      </a:lnTo>
                      <a:lnTo>
                        <a:pt x="103" y="51"/>
                      </a:lnTo>
                      <a:lnTo>
                        <a:pt x="153" y="50"/>
                      </a:lnTo>
                      <a:lnTo>
                        <a:pt x="145" y="42"/>
                      </a:lnTo>
                      <a:lnTo>
                        <a:pt x="137" y="42"/>
                      </a:lnTo>
                      <a:lnTo>
                        <a:pt x="137" y="34"/>
                      </a:lnTo>
                      <a:lnTo>
                        <a:pt x="120" y="32"/>
                      </a:lnTo>
                      <a:lnTo>
                        <a:pt x="102" y="8"/>
                      </a:lnTo>
                      <a:lnTo>
                        <a:pt x="51" y="0"/>
                      </a:lnTo>
                      <a:lnTo>
                        <a:pt x="18" y="8"/>
                      </a:lnTo>
                      <a:lnTo>
                        <a:pt x="0" y="26"/>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50" name="Freeform 2999">
                  <a:extLst>
                    <a:ext uri="{FF2B5EF4-FFF2-40B4-BE49-F238E27FC236}">
                      <a16:creationId xmlns:a16="http://schemas.microsoft.com/office/drawing/2014/main" id="{4065194B-AD86-8C29-28A2-11B94DC60057}"/>
                    </a:ext>
                  </a:extLst>
                </p:cNvPr>
                <p:cNvSpPr>
                  <a:spLocks/>
                </p:cNvSpPr>
                <p:nvPr/>
              </p:nvSpPr>
              <p:spPr bwMode="auto">
                <a:xfrm>
                  <a:off x="3918817" y="2229862"/>
                  <a:ext cx="62550" cy="15164"/>
                </a:xfrm>
                <a:custGeom>
                  <a:avLst/>
                  <a:gdLst/>
                  <a:ahLst/>
                  <a:cxnLst>
                    <a:cxn ang="0">
                      <a:pos x="0" y="0"/>
                    </a:cxn>
                    <a:cxn ang="0">
                      <a:pos x="19" y="8"/>
                    </a:cxn>
                    <a:cxn ang="0">
                      <a:pos x="33" y="8"/>
                    </a:cxn>
                    <a:cxn ang="0">
                      <a:pos x="16" y="0"/>
                    </a:cxn>
                    <a:cxn ang="0">
                      <a:pos x="0" y="0"/>
                    </a:cxn>
                  </a:cxnLst>
                  <a:rect l="0" t="0" r="r" b="b"/>
                  <a:pathLst>
                    <a:path w="33" h="8">
                      <a:moveTo>
                        <a:pt x="0" y="0"/>
                      </a:moveTo>
                      <a:lnTo>
                        <a:pt x="19" y="8"/>
                      </a:lnTo>
                      <a:lnTo>
                        <a:pt x="33" y="8"/>
                      </a:lnTo>
                      <a:lnTo>
                        <a:pt x="16"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51" name="Freeform 3000">
                  <a:extLst>
                    <a:ext uri="{FF2B5EF4-FFF2-40B4-BE49-F238E27FC236}">
                      <a16:creationId xmlns:a16="http://schemas.microsoft.com/office/drawing/2014/main" id="{53D61450-8F8C-D8C2-EB89-FDEE1D74FA4B}"/>
                    </a:ext>
                  </a:extLst>
                </p:cNvPr>
                <p:cNvSpPr>
                  <a:spLocks/>
                </p:cNvSpPr>
                <p:nvPr/>
              </p:nvSpPr>
              <p:spPr bwMode="auto">
                <a:xfrm>
                  <a:off x="3888489" y="2326530"/>
                  <a:ext cx="45490" cy="30327"/>
                </a:xfrm>
                <a:custGeom>
                  <a:avLst/>
                  <a:gdLst/>
                  <a:ahLst/>
                  <a:cxnLst>
                    <a:cxn ang="0">
                      <a:pos x="0" y="8"/>
                    </a:cxn>
                    <a:cxn ang="0">
                      <a:pos x="17" y="16"/>
                    </a:cxn>
                    <a:cxn ang="0">
                      <a:pos x="24" y="8"/>
                    </a:cxn>
                    <a:cxn ang="0">
                      <a:pos x="8" y="8"/>
                    </a:cxn>
                    <a:cxn ang="0">
                      <a:pos x="8" y="0"/>
                    </a:cxn>
                    <a:cxn ang="0">
                      <a:pos x="0" y="8"/>
                    </a:cxn>
                  </a:cxnLst>
                  <a:rect l="0" t="0" r="r" b="b"/>
                  <a:pathLst>
                    <a:path w="24" h="16">
                      <a:moveTo>
                        <a:pt x="0" y="8"/>
                      </a:moveTo>
                      <a:lnTo>
                        <a:pt x="17" y="16"/>
                      </a:lnTo>
                      <a:lnTo>
                        <a:pt x="24" y="8"/>
                      </a:lnTo>
                      <a:lnTo>
                        <a:pt x="8" y="8"/>
                      </a:lnTo>
                      <a:lnTo>
                        <a:pt x="8"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52" name="Freeform 2842">
                  <a:extLst>
                    <a:ext uri="{FF2B5EF4-FFF2-40B4-BE49-F238E27FC236}">
                      <a16:creationId xmlns:a16="http://schemas.microsoft.com/office/drawing/2014/main" id="{8A9C3BBC-18E4-027C-56E0-95E3C826924D}"/>
                    </a:ext>
                  </a:extLst>
                </p:cNvPr>
                <p:cNvSpPr>
                  <a:spLocks/>
                </p:cNvSpPr>
                <p:nvPr/>
              </p:nvSpPr>
              <p:spPr bwMode="auto">
                <a:xfrm>
                  <a:off x="8221470" y="2034633"/>
                  <a:ext cx="81505" cy="145948"/>
                </a:xfrm>
                <a:custGeom>
                  <a:avLst/>
                  <a:gdLst/>
                  <a:ahLst/>
                  <a:cxnLst>
                    <a:cxn ang="0">
                      <a:pos x="0" y="77"/>
                    </a:cxn>
                    <a:cxn ang="0">
                      <a:pos x="25" y="76"/>
                    </a:cxn>
                    <a:cxn ang="0">
                      <a:pos x="25" y="68"/>
                    </a:cxn>
                    <a:cxn ang="0">
                      <a:pos x="43" y="59"/>
                    </a:cxn>
                    <a:cxn ang="0">
                      <a:pos x="41" y="24"/>
                    </a:cxn>
                    <a:cxn ang="0">
                      <a:pos x="33" y="0"/>
                    </a:cxn>
                    <a:cxn ang="0">
                      <a:pos x="25" y="0"/>
                    </a:cxn>
                    <a:cxn ang="0">
                      <a:pos x="33" y="26"/>
                    </a:cxn>
                    <a:cxn ang="0">
                      <a:pos x="16" y="68"/>
                    </a:cxn>
                    <a:cxn ang="0">
                      <a:pos x="0" y="77"/>
                    </a:cxn>
                  </a:cxnLst>
                  <a:rect l="0" t="0" r="r" b="b"/>
                  <a:pathLst>
                    <a:path w="43" h="77">
                      <a:moveTo>
                        <a:pt x="0" y="77"/>
                      </a:moveTo>
                      <a:lnTo>
                        <a:pt x="25" y="76"/>
                      </a:lnTo>
                      <a:lnTo>
                        <a:pt x="25" y="68"/>
                      </a:lnTo>
                      <a:lnTo>
                        <a:pt x="43" y="59"/>
                      </a:lnTo>
                      <a:lnTo>
                        <a:pt x="41" y="24"/>
                      </a:lnTo>
                      <a:lnTo>
                        <a:pt x="33" y="0"/>
                      </a:lnTo>
                      <a:lnTo>
                        <a:pt x="25" y="0"/>
                      </a:lnTo>
                      <a:lnTo>
                        <a:pt x="33" y="26"/>
                      </a:lnTo>
                      <a:lnTo>
                        <a:pt x="16" y="68"/>
                      </a:lnTo>
                      <a:lnTo>
                        <a:pt x="0" y="7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grpSp>
              <p:nvGrpSpPr>
                <p:cNvPr id="253" name="Group 252">
                  <a:extLst>
                    <a:ext uri="{FF2B5EF4-FFF2-40B4-BE49-F238E27FC236}">
                      <a16:creationId xmlns:a16="http://schemas.microsoft.com/office/drawing/2014/main" id="{86EBF920-4C46-F5CE-92E3-E6AB48769751}"/>
                    </a:ext>
                  </a:extLst>
                </p:cNvPr>
                <p:cNvGrpSpPr/>
                <p:nvPr/>
              </p:nvGrpSpPr>
              <p:grpSpPr>
                <a:xfrm>
                  <a:off x="5052290" y="2423196"/>
                  <a:ext cx="5318609" cy="2528521"/>
                  <a:chOff x="5103090" y="1991396"/>
                  <a:chExt cx="5318609" cy="2528521"/>
                </a:xfrm>
                <a:grpFill/>
              </p:grpSpPr>
              <p:sp>
                <p:nvSpPr>
                  <p:cNvPr id="254" name="Freeform 2857">
                    <a:extLst>
                      <a:ext uri="{FF2B5EF4-FFF2-40B4-BE49-F238E27FC236}">
                        <a16:creationId xmlns:a16="http://schemas.microsoft.com/office/drawing/2014/main" id="{9756243C-EB18-6B21-F71B-705FD8B8CB66}"/>
                      </a:ext>
                    </a:extLst>
                  </p:cNvPr>
                  <p:cNvSpPr>
                    <a:spLocks/>
                  </p:cNvSpPr>
                  <p:nvPr/>
                </p:nvSpPr>
                <p:spPr bwMode="auto">
                  <a:xfrm>
                    <a:off x="7447754" y="2088064"/>
                    <a:ext cx="225558" cy="147844"/>
                  </a:xfrm>
                  <a:custGeom>
                    <a:avLst/>
                    <a:gdLst/>
                    <a:ahLst/>
                    <a:cxnLst>
                      <a:cxn ang="0">
                        <a:pos x="16" y="78"/>
                      </a:cxn>
                      <a:cxn ang="0">
                        <a:pos x="44" y="68"/>
                      </a:cxn>
                      <a:cxn ang="0">
                        <a:pos x="51" y="68"/>
                      </a:cxn>
                      <a:cxn ang="0">
                        <a:pos x="60" y="43"/>
                      </a:cxn>
                      <a:cxn ang="0">
                        <a:pos x="68" y="52"/>
                      </a:cxn>
                      <a:cxn ang="0">
                        <a:pos x="76" y="76"/>
                      </a:cxn>
                      <a:cxn ang="0">
                        <a:pos x="95" y="68"/>
                      </a:cxn>
                      <a:cxn ang="0">
                        <a:pos x="119" y="68"/>
                      </a:cxn>
                      <a:cxn ang="0">
                        <a:pos x="118" y="43"/>
                      </a:cxn>
                      <a:cxn ang="0">
                        <a:pos x="102" y="43"/>
                      </a:cxn>
                      <a:cxn ang="0">
                        <a:pos x="94" y="34"/>
                      </a:cxn>
                      <a:cxn ang="0">
                        <a:pos x="92" y="27"/>
                      </a:cxn>
                      <a:cxn ang="0">
                        <a:pos x="67" y="35"/>
                      </a:cxn>
                      <a:cxn ang="0">
                        <a:pos x="59" y="25"/>
                      </a:cxn>
                      <a:cxn ang="0">
                        <a:pos x="34" y="25"/>
                      </a:cxn>
                      <a:cxn ang="0">
                        <a:pos x="34" y="17"/>
                      </a:cxn>
                      <a:cxn ang="0">
                        <a:pos x="41" y="17"/>
                      </a:cxn>
                      <a:cxn ang="0">
                        <a:pos x="41" y="0"/>
                      </a:cxn>
                      <a:cxn ang="0">
                        <a:pos x="16" y="9"/>
                      </a:cxn>
                      <a:cxn ang="0">
                        <a:pos x="16" y="25"/>
                      </a:cxn>
                      <a:cxn ang="0">
                        <a:pos x="0" y="27"/>
                      </a:cxn>
                      <a:cxn ang="0">
                        <a:pos x="9" y="36"/>
                      </a:cxn>
                      <a:cxn ang="0">
                        <a:pos x="16" y="52"/>
                      </a:cxn>
                      <a:cxn ang="0">
                        <a:pos x="8" y="78"/>
                      </a:cxn>
                      <a:cxn ang="0">
                        <a:pos x="16" y="78"/>
                      </a:cxn>
                    </a:cxnLst>
                    <a:rect l="0" t="0" r="r" b="b"/>
                    <a:pathLst>
                      <a:path w="119" h="78">
                        <a:moveTo>
                          <a:pt x="16" y="78"/>
                        </a:moveTo>
                        <a:lnTo>
                          <a:pt x="44" y="68"/>
                        </a:lnTo>
                        <a:lnTo>
                          <a:pt x="51" y="68"/>
                        </a:lnTo>
                        <a:lnTo>
                          <a:pt x="60" y="43"/>
                        </a:lnTo>
                        <a:lnTo>
                          <a:pt x="68" y="52"/>
                        </a:lnTo>
                        <a:lnTo>
                          <a:pt x="76" y="76"/>
                        </a:lnTo>
                        <a:lnTo>
                          <a:pt x="95" y="68"/>
                        </a:lnTo>
                        <a:lnTo>
                          <a:pt x="119" y="68"/>
                        </a:lnTo>
                        <a:lnTo>
                          <a:pt x="118" y="43"/>
                        </a:lnTo>
                        <a:lnTo>
                          <a:pt x="102" y="43"/>
                        </a:lnTo>
                        <a:lnTo>
                          <a:pt x="94" y="34"/>
                        </a:lnTo>
                        <a:lnTo>
                          <a:pt x="92" y="27"/>
                        </a:lnTo>
                        <a:lnTo>
                          <a:pt x="67" y="35"/>
                        </a:lnTo>
                        <a:lnTo>
                          <a:pt x="59" y="25"/>
                        </a:lnTo>
                        <a:lnTo>
                          <a:pt x="34" y="25"/>
                        </a:lnTo>
                        <a:lnTo>
                          <a:pt x="34" y="17"/>
                        </a:lnTo>
                        <a:lnTo>
                          <a:pt x="41" y="17"/>
                        </a:lnTo>
                        <a:lnTo>
                          <a:pt x="41" y="0"/>
                        </a:lnTo>
                        <a:lnTo>
                          <a:pt x="16" y="9"/>
                        </a:lnTo>
                        <a:lnTo>
                          <a:pt x="16" y="25"/>
                        </a:lnTo>
                        <a:lnTo>
                          <a:pt x="0" y="27"/>
                        </a:lnTo>
                        <a:lnTo>
                          <a:pt x="9" y="36"/>
                        </a:lnTo>
                        <a:lnTo>
                          <a:pt x="16" y="52"/>
                        </a:lnTo>
                        <a:lnTo>
                          <a:pt x="8" y="78"/>
                        </a:lnTo>
                        <a:lnTo>
                          <a:pt x="16" y="7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grpSp>
                <p:nvGrpSpPr>
                  <p:cNvPr id="255" name="Group 254">
                    <a:extLst>
                      <a:ext uri="{FF2B5EF4-FFF2-40B4-BE49-F238E27FC236}">
                        <a16:creationId xmlns:a16="http://schemas.microsoft.com/office/drawing/2014/main" id="{6E56536A-CBB4-4CDF-6E85-E0CE6F81EA2E}"/>
                      </a:ext>
                    </a:extLst>
                  </p:cNvPr>
                  <p:cNvGrpSpPr/>
                  <p:nvPr/>
                </p:nvGrpSpPr>
                <p:grpSpPr>
                  <a:xfrm>
                    <a:off x="5103090" y="1991396"/>
                    <a:ext cx="2295382" cy="2528521"/>
                    <a:chOff x="5103090" y="1991396"/>
                    <a:chExt cx="2295382" cy="2528521"/>
                  </a:xfrm>
                  <a:grpFill/>
                </p:grpSpPr>
                <p:sp>
                  <p:nvSpPr>
                    <p:cNvPr id="273" name="Freeform 2933">
                      <a:extLst>
                        <a:ext uri="{FF2B5EF4-FFF2-40B4-BE49-F238E27FC236}">
                          <a16:creationId xmlns:a16="http://schemas.microsoft.com/office/drawing/2014/main" id="{E18DF9C4-7059-1AFD-4B79-15345CB351A5}"/>
                        </a:ext>
                      </a:extLst>
                    </p:cNvPr>
                    <p:cNvSpPr>
                      <a:spLocks/>
                    </p:cNvSpPr>
                    <p:nvPr/>
                  </p:nvSpPr>
                  <p:spPr bwMode="auto">
                    <a:xfrm>
                      <a:off x="6103885" y="1991396"/>
                      <a:ext cx="49282" cy="77712"/>
                    </a:xfrm>
                    <a:custGeom>
                      <a:avLst/>
                      <a:gdLst/>
                      <a:ahLst/>
                      <a:cxnLst>
                        <a:cxn ang="0">
                          <a:pos x="0" y="17"/>
                        </a:cxn>
                        <a:cxn ang="0">
                          <a:pos x="18" y="41"/>
                        </a:cxn>
                        <a:cxn ang="0">
                          <a:pos x="18" y="17"/>
                        </a:cxn>
                        <a:cxn ang="0">
                          <a:pos x="26" y="16"/>
                        </a:cxn>
                        <a:cxn ang="0">
                          <a:pos x="8" y="0"/>
                        </a:cxn>
                        <a:cxn ang="0">
                          <a:pos x="0" y="9"/>
                        </a:cxn>
                        <a:cxn ang="0">
                          <a:pos x="0" y="17"/>
                        </a:cxn>
                      </a:cxnLst>
                      <a:rect l="0" t="0" r="r" b="b"/>
                      <a:pathLst>
                        <a:path w="26" h="41">
                          <a:moveTo>
                            <a:pt x="0" y="17"/>
                          </a:moveTo>
                          <a:lnTo>
                            <a:pt x="18" y="41"/>
                          </a:lnTo>
                          <a:lnTo>
                            <a:pt x="18" y="17"/>
                          </a:lnTo>
                          <a:lnTo>
                            <a:pt x="26" y="16"/>
                          </a:lnTo>
                          <a:lnTo>
                            <a:pt x="8" y="0"/>
                          </a:lnTo>
                          <a:lnTo>
                            <a:pt x="0" y="9"/>
                          </a:lnTo>
                          <a:lnTo>
                            <a:pt x="0"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74" name="Freeform 2935">
                      <a:extLst>
                        <a:ext uri="{FF2B5EF4-FFF2-40B4-BE49-F238E27FC236}">
                          <a16:creationId xmlns:a16="http://schemas.microsoft.com/office/drawing/2014/main" id="{1368C254-CCB7-8D19-1576-A8A5943617C2}"/>
                        </a:ext>
                      </a:extLst>
                    </p:cNvPr>
                    <p:cNvSpPr>
                      <a:spLocks/>
                    </p:cNvSpPr>
                    <p:nvPr/>
                  </p:nvSpPr>
                  <p:spPr bwMode="auto">
                    <a:xfrm>
                      <a:off x="6155062" y="2057737"/>
                      <a:ext cx="79608" cy="47386"/>
                    </a:xfrm>
                    <a:custGeom>
                      <a:avLst/>
                      <a:gdLst/>
                      <a:ahLst/>
                      <a:cxnLst>
                        <a:cxn ang="0">
                          <a:pos x="42" y="16"/>
                        </a:cxn>
                        <a:cxn ang="0">
                          <a:pos x="32" y="0"/>
                        </a:cxn>
                        <a:cxn ang="0">
                          <a:pos x="23" y="0"/>
                        </a:cxn>
                        <a:cxn ang="0">
                          <a:pos x="0" y="8"/>
                        </a:cxn>
                        <a:cxn ang="0">
                          <a:pos x="16" y="25"/>
                        </a:cxn>
                        <a:cxn ang="0">
                          <a:pos x="42" y="16"/>
                        </a:cxn>
                      </a:cxnLst>
                      <a:rect l="0" t="0" r="r" b="b"/>
                      <a:pathLst>
                        <a:path w="42" h="25">
                          <a:moveTo>
                            <a:pt x="42" y="16"/>
                          </a:moveTo>
                          <a:lnTo>
                            <a:pt x="32" y="0"/>
                          </a:lnTo>
                          <a:lnTo>
                            <a:pt x="23" y="0"/>
                          </a:lnTo>
                          <a:lnTo>
                            <a:pt x="0" y="8"/>
                          </a:lnTo>
                          <a:lnTo>
                            <a:pt x="16" y="25"/>
                          </a:lnTo>
                          <a:lnTo>
                            <a:pt x="42"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75" name="Freeform 2976">
                      <a:extLst>
                        <a:ext uri="{FF2B5EF4-FFF2-40B4-BE49-F238E27FC236}">
                          <a16:creationId xmlns:a16="http://schemas.microsoft.com/office/drawing/2014/main" id="{AAB78BD3-D8B8-0CD1-2849-0D7F6F064AA8}"/>
                        </a:ext>
                      </a:extLst>
                    </p:cNvPr>
                    <p:cNvSpPr>
                      <a:spLocks/>
                    </p:cNvSpPr>
                    <p:nvPr/>
                  </p:nvSpPr>
                  <p:spPr bwMode="auto">
                    <a:xfrm>
                      <a:off x="6138001" y="2023618"/>
                      <a:ext cx="47387" cy="111830"/>
                    </a:xfrm>
                    <a:custGeom>
                      <a:avLst/>
                      <a:gdLst/>
                      <a:ahLst/>
                      <a:cxnLst>
                        <a:cxn ang="0">
                          <a:pos x="8" y="26"/>
                        </a:cxn>
                        <a:cxn ang="0">
                          <a:pos x="25" y="43"/>
                        </a:cxn>
                        <a:cxn ang="0">
                          <a:pos x="8" y="59"/>
                        </a:cxn>
                        <a:cxn ang="0">
                          <a:pos x="0" y="51"/>
                        </a:cxn>
                        <a:cxn ang="0">
                          <a:pos x="0" y="0"/>
                        </a:cxn>
                        <a:cxn ang="0">
                          <a:pos x="8" y="0"/>
                        </a:cxn>
                        <a:cxn ang="0">
                          <a:pos x="8" y="26"/>
                        </a:cxn>
                      </a:cxnLst>
                      <a:rect l="0" t="0" r="r" b="b"/>
                      <a:pathLst>
                        <a:path w="25" h="59">
                          <a:moveTo>
                            <a:pt x="8" y="26"/>
                          </a:moveTo>
                          <a:lnTo>
                            <a:pt x="25" y="43"/>
                          </a:lnTo>
                          <a:lnTo>
                            <a:pt x="8" y="59"/>
                          </a:lnTo>
                          <a:lnTo>
                            <a:pt x="0" y="51"/>
                          </a:lnTo>
                          <a:lnTo>
                            <a:pt x="0" y="0"/>
                          </a:lnTo>
                          <a:lnTo>
                            <a:pt x="8" y="0"/>
                          </a:lnTo>
                          <a:lnTo>
                            <a:pt x="8" y="2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76" name="Freeform 3052">
                      <a:extLst>
                        <a:ext uri="{FF2B5EF4-FFF2-40B4-BE49-F238E27FC236}">
                          <a16:creationId xmlns:a16="http://schemas.microsoft.com/office/drawing/2014/main" id="{C693C114-2B6E-FA93-5C50-1AD2231564D2}"/>
                        </a:ext>
                      </a:extLst>
                    </p:cNvPr>
                    <p:cNvSpPr>
                      <a:spLocks/>
                    </p:cNvSpPr>
                    <p:nvPr/>
                  </p:nvSpPr>
                  <p:spPr bwMode="auto">
                    <a:xfrm>
                      <a:off x="5847999" y="2023620"/>
                      <a:ext cx="15164" cy="64446"/>
                    </a:xfrm>
                    <a:custGeom>
                      <a:avLst/>
                      <a:gdLst/>
                      <a:ahLst/>
                      <a:cxnLst>
                        <a:cxn ang="0">
                          <a:pos x="0" y="0"/>
                        </a:cxn>
                        <a:cxn ang="0">
                          <a:pos x="0" y="26"/>
                        </a:cxn>
                        <a:cxn ang="0">
                          <a:pos x="8" y="34"/>
                        </a:cxn>
                        <a:cxn ang="0">
                          <a:pos x="6" y="0"/>
                        </a:cxn>
                        <a:cxn ang="0">
                          <a:pos x="0" y="0"/>
                        </a:cxn>
                      </a:cxnLst>
                      <a:rect l="0" t="0" r="r" b="b"/>
                      <a:pathLst>
                        <a:path w="8" h="34">
                          <a:moveTo>
                            <a:pt x="0" y="0"/>
                          </a:moveTo>
                          <a:lnTo>
                            <a:pt x="0" y="26"/>
                          </a:lnTo>
                          <a:lnTo>
                            <a:pt x="8" y="34"/>
                          </a:lnTo>
                          <a:lnTo>
                            <a:pt x="6"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grpSp>
                  <p:nvGrpSpPr>
                    <p:cNvPr id="277" name="Group 276">
                      <a:extLst>
                        <a:ext uri="{FF2B5EF4-FFF2-40B4-BE49-F238E27FC236}">
                          <a16:creationId xmlns:a16="http://schemas.microsoft.com/office/drawing/2014/main" id="{E561BF48-5207-8773-DAE6-A4A352B10B62}"/>
                        </a:ext>
                      </a:extLst>
                    </p:cNvPr>
                    <p:cNvGrpSpPr/>
                    <p:nvPr/>
                  </p:nvGrpSpPr>
                  <p:grpSpPr>
                    <a:xfrm>
                      <a:off x="5103090" y="2120286"/>
                      <a:ext cx="2295382" cy="2399631"/>
                      <a:chOff x="5103090" y="2120286"/>
                      <a:chExt cx="2295382" cy="2399631"/>
                    </a:xfrm>
                    <a:grpFill/>
                  </p:grpSpPr>
                  <p:sp>
                    <p:nvSpPr>
                      <p:cNvPr id="278" name="Freeform 2821">
                        <a:extLst>
                          <a:ext uri="{FF2B5EF4-FFF2-40B4-BE49-F238E27FC236}">
                            <a16:creationId xmlns:a16="http://schemas.microsoft.com/office/drawing/2014/main" id="{540051C3-8D85-D950-EEB7-C094450F076E}"/>
                          </a:ext>
                        </a:extLst>
                      </p:cNvPr>
                      <p:cNvSpPr>
                        <a:spLocks/>
                      </p:cNvSpPr>
                      <p:nvPr/>
                    </p:nvSpPr>
                    <p:spPr bwMode="auto">
                      <a:xfrm>
                        <a:off x="6022381" y="3111604"/>
                        <a:ext cx="388567" cy="255884"/>
                      </a:xfrm>
                      <a:custGeom>
                        <a:avLst/>
                        <a:gdLst/>
                        <a:ahLst/>
                        <a:cxnLst>
                          <a:cxn ang="0">
                            <a:pos x="0" y="110"/>
                          </a:cxn>
                          <a:cxn ang="0">
                            <a:pos x="1" y="92"/>
                          </a:cxn>
                          <a:cxn ang="0">
                            <a:pos x="10" y="68"/>
                          </a:cxn>
                          <a:cxn ang="0">
                            <a:pos x="52" y="59"/>
                          </a:cxn>
                          <a:cxn ang="0">
                            <a:pos x="61" y="41"/>
                          </a:cxn>
                          <a:cxn ang="0">
                            <a:pos x="61" y="33"/>
                          </a:cxn>
                          <a:cxn ang="0">
                            <a:pos x="96" y="24"/>
                          </a:cxn>
                          <a:cxn ang="0">
                            <a:pos x="121" y="0"/>
                          </a:cxn>
                          <a:cxn ang="0">
                            <a:pos x="137" y="17"/>
                          </a:cxn>
                          <a:cxn ang="0">
                            <a:pos x="138" y="33"/>
                          </a:cxn>
                          <a:cxn ang="0">
                            <a:pos x="154" y="43"/>
                          </a:cxn>
                          <a:cxn ang="0">
                            <a:pos x="205" y="102"/>
                          </a:cxn>
                          <a:cxn ang="0">
                            <a:pos x="128" y="111"/>
                          </a:cxn>
                          <a:cxn ang="0">
                            <a:pos x="120" y="119"/>
                          </a:cxn>
                          <a:cxn ang="0">
                            <a:pos x="94" y="110"/>
                          </a:cxn>
                          <a:cxn ang="0">
                            <a:pos x="86" y="102"/>
                          </a:cxn>
                          <a:cxn ang="0">
                            <a:pos x="69" y="102"/>
                          </a:cxn>
                          <a:cxn ang="0">
                            <a:pos x="61" y="127"/>
                          </a:cxn>
                          <a:cxn ang="0">
                            <a:pos x="26" y="129"/>
                          </a:cxn>
                          <a:cxn ang="0">
                            <a:pos x="18" y="135"/>
                          </a:cxn>
                          <a:cxn ang="0">
                            <a:pos x="0" y="110"/>
                          </a:cxn>
                        </a:cxnLst>
                        <a:rect l="0" t="0" r="r" b="b"/>
                        <a:pathLst>
                          <a:path w="205" h="135">
                            <a:moveTo>
                              <a:pt x="0" y="110"/>
                            </a:moveTo>
                            <a:lnTo>
                              <a:pt x="1" y="92"/>
                            </a:lnTo>
                            <a:lnTo>
                              <a:pt x="10" y="68"/>
                            </a:lnTo>
                            <a:lnTo>
                              <a:pt x="52" y="59"/>
                            </a:lnTo>
                            <a:lnTo>
                              <a:pt x="61" y="41"/>
                            </a:lnTo>
                            <a:lnTo>
                              <a:pt x="61" y="33"/>
                            </a:lnTo>
                            <a:lnTo>
                              <a:pt x="96" y="24"/>
                            </a:lnTo>
                            <a:lnTo>
                              <a:pt x="121" y="0"/>
                            </a:lnTo>
                            <a:lnTo>
                              <a:pt x="137" y="17"/>
                            </a:lnTo>
                            <a:lnTo>
                              <a:pt x="138" y="33"/>
                            </a:lnTo>
                            <a:lnTo>
                              <a:pt x="154" y="43"/>
                            </a:lnTo>
                            <a:lnTo>
                              <a:pt x="205" y="102"/>
                            </a:lnTo>
                            <a:lnTo>
                              <a:pt x="128" y="111"/>
                            </a:lnTo>
                            <a:lnTo>
                              <a:pt x="120" y="119"/>
                            </a:lnTo>
                            <a:lnTo>
                              <a:pt x="94" y="110"/>
                            </a:lnTo>
                            <a:lnTo>
                              <a:pt x="86" y="102"/>
                            </a:lnTo>
                            <a:lnTo>
                              <a:pt x="69" y="102"/>
                            </a:lnTo>
                            <a:lnTo>
                              <a:pt x="61" y="127"/>
                            </a:lnTo>
                            <a:lnTo>
                              <a:pt x="26" y="129"/>
                            </a:lnTo>
                            <a:lnTo>
                              <a:pt x="18" y="135"/>
                            </a:lnTo>
                            <a:lnTo>
                              <a:pt x="0" y="110"/>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79" name="Freeform 2824">
                        <a:extLst>
                          <a:ext uri="{FF2B5EF4-FFF2-40B4-BE49-F238E27FC236}">
                            <a16:creationId xmlns:a16="http://schemas.microsoft.com/office/drawing/2014/main" id="{64C7E111-89F2-4C4B-80D7-3B2115F502AC}"/>
                          </a:ext>
                        </a:extLst>
                      </p:cNvPr>
                      <p:cNvSpPr>
                        <a:spLocks/>
                      </p:cNvSpPr>
                      <p:nvPr/>
                    </p:nvSpPr>
                    <p:spPr bwMode="auto">
                      <a:xfrm>
                        <a:off x="5992054" y="2704082"/>
                        <a:ext cx="290003" cy="536410"/>
                      </a:xfrm>
                      <a:custGeom>
                        <a:avLst/>
                        <a:gdLst/>
                        <a:ahLst/>
                        <a:cxnLst>
                          <a:cxn ang="0">
                            <a:pos x="16" y="27"/>
                          </a:cxn>
                          <a:cxn ang="0">
                            <a:pos x="26" y="43"/>
                          </a:cxn>
                          <a:cxn ang="0">
                            <a:pos x="34" y="44"/>
                          </a:cxn>
                          <a:cxn ang="0">
                            <a:pos x="24" y="105"/>
                          </a:cxn>
                          <a:cxn ang="0">
                            <a:pos x="0" y="156"/>
                          </a:cxn>
                          <a:cxn ang="0">
                            <a:pos x="0" y="164"/>
                          </a:cxn>
                          <a:cxn ang="0">
                            <a:pos x="10" y="173"/>
                          </a:cxn>
                          <a:cxn ang="0">
                            <a:pos x="16" y="189"/>
                          </a:cxn>
                          <a:cxn ang="0">
                            <a:pos x="17" y="216"/>
                          </a:cxn>
                          <a:cxn ang="0">
                            <a:pos x="24" y="231"/>
                          </a:cxn>
                          <a:cxn ang="0">
                            <a:pos x="8" y="232"/>
                          </a:cxn>
                          <a:cxn ang="0">
                            <a:pos x="8" y="240"/>
                          </a:cxn>
                          <a:cxn ang="0">
                            <a:pos x="17" y="249"/>
                          </a:cxn>
                          <a:cxn ang="0">
                            <a:pos x="26" y="283"/>
                          </a:cxn>
                          <a:cxn ang="0">
                            <a:pos x="68" y="274"/>
                          </a:cxn>
                          <a:cxn ang="0">
                            <a:pos x="77" y="256"/>
                          </a:cxn>
                          <a:cxn ang="0">
                            <a:pos x="77" y="248"/>
                          </a:cxn>
                          <a:cxn ang="0">
                            <a:pos x="112" y="239"/>
                          </a:cxn>
                          <a:cxn ang="0">
                            <a:pos x="145" y="205"/>
                          </a:cxn>
                          <a:cxn ang="0">
                            <a:pos x="128" y="170"/>
                          </a:cxn>
                          <a:cxn ang="0">
                            <a:pos x="145" y="129"/>
                          </a:cxn>
                          <a:cxn ang="0">
                            <a:pos x="153" y="129"/>
                          </a:cxn>
                          <a:cxn ang="0">
                            <a:pos x="153" y="60"/>
                          </a:cxn>
                          <a:cxn ang="0">
                            <a:pos x="42" y="0"/>
                          </a:cxn>
                          <a:cxn ang="0">
                            <a:pos x="16" y="1"/>
                          </a:cxn>
                          <a:cxn ang="0">
                            <a:pos x="16" y="27"/>
                          </a:cxn>
                        </a:cxnLst>
                        <a:rect l="0" t="0" r="r" b="b"/>
                        <a:pathLst>
                          <a:path w="153" h="283">
                            <a:moveTo>
                              <a:pt x="16" y="27"/>
                            </a:moveTo>
                            <a:lnTo>
                              <a:pt x="26" y="43"/>
                            </a:lnTo>
                            <a:lnTo>
                              <a:pt x="34" y="44"/>
                            </a:lnTo>
                            <a:lnTo>
                              <a:pt x="24" y="105"/>
                            </a:lnTo>
                            <a:lnTo>
                              <a:pt x="0" y="156"/>
                            </a:lnTo>
                            <a:lnTo>
                              <a:pt x="0" y="164"/>
                            </a:lnTo>
                            <a:lnTo>
                              <a:pt x="10" y="173"/>
                            </a:lnTo>
                            <a:lnTo>
                              <a:pt x="16" y="189"/>
                            </a:lnTo>
                            <a:lnTo>
                              <a:pt x="17" y="216"/>
                            </a:lnTo>
                            <a:lnTo>
                              <a:pt x="24" y="231"/>
                            </a:lnTo>
                            <a:lnTo>
                              <a:pt x="8" y="232"/>
                            </a:lnTo>
                            <a:lnTo>
                              <a:pt x="8" y="240"/>
                            </a:lnTo>
                            <a:lnTo>
                              <a:pt x="17" y="249"/>
                            </a:lnTo>
                            <a:lnTo>
                              <a:pt x="26" y="283"/>
                            </a:lnTo>
                            <a:lnTo>
                              <a:pt x="68" y="274"/>
                            </a:lnTo>
                            <a:lnTo>
                              <a:pt x="77" y="256"/>
                            </a:lnTo>
                            <a:lnTo>
                              <a:pt x="77" y="248"/>
                            </a:lnTo>
                            <a:lnTo>
                              <a:pt x="112" y="239"/>
                            </a:lnTo>
                            <a:lnTo>
                              <a:pt x="145" y="205"/>
                            </a:lnTo>
                            <a:lnTo>
                              <a:pt x="128" y="170"/>
                            </a:lnTo>
                            <a:lnTo>
                              <a:pt x="145" y="129"/>
                            </a:lnTo>
                            <a:lnTo>
                              <a:pt x="153" y="129"/>
                            </a:lnTo>
                            <a:lnTo>
                              <a:pt x="153" y="60"/>
                            </a:lnTo>
                            <a:lnTo>
                              <a:pt x="42" y="0"/>
                            </a:lnTo>
                            <a:lnTo>
                              <a:pt x="16" y="1"/>
                            </a:lnTo>
                            <a:lnTo>
                              <a:pt x="16" y="27"/>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0" name="Freeform 2860">
                        <a:extLst>
                          <a:ext uri="{FF2B5EF4-FFF2-40B4-BE49-F238E27FC236}">
                            <a16:creationId xmlns:a16="http://schemas.microsoft.com/office/drawing/2014/main" id="{243397D7-6317-FDF2-3E04-0A570C62BB93}"/>
                          </a:ext>
                        </a:extLst>
                      </p:cNvPr>
                      <p:cNvSpPr>
                        <a:spLocks/>
                      </p:cNvSpPr>
                      <p:nvPr/>
                    </p:nvSpPr>
                    <p:spPr bwMode="auto">
                      <a:xfrm>
                        <a:off x="5150477" y="3062321"/>
                        <a:ext cx="210395" cy="178171"/>
                      </a:xfrm>
                      <a:custGeom>
                        <a:avLst/>
                        <a:gdLst/>
                        <a:ahLst/>
                        <a:cxnLst>
                          <a:cxn ang="0">
                            <a:pos x="94" y="94"/>
                          </a:cxn>
                          <a:cxn ang="0">
                            <a:pos x="103" y="85"/>
                          </a:cxn>
                          <a:cxn ang="0">
                            <a:pos x="103" y="69"/>
                          </a:cxn>
                          <a:cxn ang="0">
                            <a:pos x="111" y="67"/>
                          </a:cxn>
                          <a:cxn ang="0">
                            <a:pos x="103" y="50"/>
                          </a:cxn>
                          <a:cxn ang="0">
                            <a:pos x="102" y="32"/>
                          </a:cxn>
                          <a:cxn ang="0">
                            <a:pos x="86" y="0"/>
                          </a:cxn>
                          <a:cxn ang="0">
                            <a:pos x="68" y="8"/>
                          </a:cxn>
                          <a:cxn ang="0">
                            <a:pos x="59" y="0"/>
                          </a:cxn>
                          <a:cxn ang="0">
                            <a:pos x="17" y="0"/>
                          </a:cxn>
                          <a:cxn ang="0">
                            <a:pos x="17" y="16"/>
                          </a:cxn>
                          <a:cxn ang="0">
                            <a:pos x="0" y="18"/>
                          </a:cxn>
                          <a:cxn ang="0">
                            <a:pos x="1" y="26"/>
                          </a:cxn>
                          <a:cxn ang="0">
                            <a:pos x="17" y="51"/>
                          </a:cxn>
                          <a:cxn ang="0">
                            <a:pos x="44" y="42"/>
                          </a:cxn>
                          <a:cxn ang="0">
                            <a:pos x="60" y="43"/>
                          </a:cxn>
                          <a:cxn ang="0">
                            <a:pos x="68" y="60"/>
                          </a:cxn>
                          <a:cxn ang="0">
                            <a:pos x="68" y="69"/>
                          </a:cxn>
                          <a:cxn ang="0">
                            <a:pos x="77" y="69"/>
                          </a:cxn>
                          <a:cxn ang="0">
                            <a:pos x="86" y="94"/>
                          </a:cxn>
                          <a:cxn ang="0">
                            <a:pos x="94" y="94"/>
                          </a:cxn>
                        </a:cxnLst>
                        <a:rect l="0" t="0" r="r" b="b"/>
                        <a:pathLst>
                          <a:path w="111" h="94">
                            <a:moveTo>
                              <a:pt x="94" y="94"/>
                            </a:moveTo>
                            <a:lnTo>
                              <a:pt x="103" y="85"/>
                            </a:lnTo>
                            <a:lnTo>
                              <a:pt x="103" y="69"/>
                            </a:lnTo>
                            <a:lnTo>
                              <a:pt x="111" y="67"/>
                            </a:lnTo>
                            <a:lnTo>
                              <a:pt x="103" y="50"/>
                            </a:lnTo>
                            <a:lnTo>
                              <a:pt x="102" y="32"/>
                            </a:lnTo>
                            <a:lnTo>
                              <a:pt x="86" y="0"/>
                            </a:lnTo>
                            <a:lnTo>
                              <a:pt x="68" y="8"/>
                            </a:lnTo>
                            <a:lnTo>
                              <a:pt x="59" y="0"/>
                            </a:lnTo>
                            <a:lnTo>
                              <a:pt x="17" y="0"/>
                            </a:lnTo>
                            <a:lnTo>
                              <a:pt x="17" y="16"/>
                            </a:lnTo>
                            <a:lnTo>
                              <a:pt x="0" y="18"/>
                            </a:lnTo>
                            <a:lnTo>
                              <a:pt x="1" y="26"/>
                            </a:lnTo>
                            <a:lnTo>
                              <a:pt x="17" y="51"/>
                            </a:lnTo>
                            <a:lnTo>
                              <a:pt x="44" y="42"/>
                            </a:lnTo>
                            <a:lnTo>
                              <a:pt x="60" y="43"/>
                            </a:lnTo>
                            <a:lnTo>
                              <a:pt x="68" y="60"/>
                            </a:lnTo>
                            <a:lnTo>
                              <a:pt x="68" y="69"/>
                            </a:lnTo>
                            <a:lnTo>
                              <a:pt x="77" y="69"/>
                            </a:lnTo>
                            <a:lnTo>
                              <a:pt x="86" y="94"/>
                            </a:lnTo>
                            <a:lnTo>
                              <a:pt x="94" y="94"/>
                            </a:lnTo>
                            <a:close/>
                          </a:path>
                        </a:pathLst>
                      </a:custGeom>
                      <a:solidFill>
                        <a:schemeClr val="bg1"/>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1" name="Freeform 2863">
                        <a:extLst>
                          <a:ext uri="{FF2B5EF4-FFF2-40B4-BE49-F238E27FC236}">
                            <a16:creationId xmlns:a16="http://schemas.microsoft.com/office/drawing/2014/main" id="{078B99C0-F26C-5FB8-1B87-F6C367A8BD2C}"/>
                          </a:ext>
                        </a:extLst>
                      </p:cNvPr>
                      <p:cNvSpPr>
                        <a:spLocks/>
                      </p:cNvSpPr>
                      <p:nvPr/>
                    </p:nvSpPr>
                    <p:spPr bwMode="auto">
                      <a:xfrm>
                        <a:off x="6234670" y="2705978"/>
                        <a:ext cx="485233" cy="646345"/>
                      </a:xfrm>
                      <a:custGeom>
                        <a:avLst/>
                        <a:gdLst/>
                        <a:ahLst/>
                        <a:cxnLst>
                          <a:cxn ang="0">
                            <a:pos x="213" y="316"/>
                          </a:cxn>
                          <a:cxn ang="0">
                            <a:pos x="202" y="305"/>
                          </a:cxn>
                          <a:cxn ang="0">
                            <a:pos x="186" y="280"/>
                          </a:cxn>
                          <a:cxn ang="0">
                            <a:pos x="179" y="273"/>
                          </a:cxn>
                          <a:cxn ang="0">
                            <a:pos x="179" y="257"/>
                          </a:cxn>
                          <a:cxn ang="0">
                            <a:pos x="188" y="255"/>
                          </a:cxn>
                          <a:cxn ang="0">
                            <a:pos x="197" y="220"/>
                          </a:cxn>
                          <a:cxn ang="0">
                            <a:pos x="221" y="169"/>
                          </a:cxn>
                          <a:cxn ang="0">
                            <a:pos x="230" y="110"/>
                          </a:cxn>
                          <a:cxn ang="0">
                            <a:pos x="256" y="101"/>
                          </a:cxn>
                          <a:cxn ang="0">
                            <a:pos x="255" y="93"/>
                          </a:cxn>
                          <a:cxn ang="0">
                            <a:pos x="239" y="76"/>
                          </a:cxn>
                          <a:cxn ang="0">
                            <a:pos x="221" y="8"/>
                          </a:cxn>
                          <a:cxn ang="0">
                            <a:pos x="205" y="7"/>
                          </a:cxn>
                          <a:cxn ang="0">
                            <a:pos x="204" y="0"/>
                          </a:cxn>
                          <a:cxn ang="0">
                            <a:pos x="186" y="8"/>
                          </a:cxn>
                          <a:cxn ang="0">
                            <a:pos x="42" y="8"/>
                          </a:cxn>
                          <a:cxn ang="0">
                            <a:pos x="42" y="51"/>
                          </a:cxn>
                          <a:cxn ang="0">
                            <a:pos x="25" y="51"/>
                          </a:cxn>
                          <a:cxn ang="0">
                            <a:pos x="25" y="128"/>
                          </a:cxn>
                          <a:cxn ang="0">
                            <a:pos x="17" y="128"/>
                          </a:cxn>
                          <a:cxn ang="0">
                            <a:pos x="0" y="171"/>
                          </a:cxn>
                          <a:cxn ang="0">
                            <a:pos x="17" y="206"/>
                          </a:cxn>
                          <a:cxn ang="0">
                            <a:pos x="9" y="214"/>
                          </a:cxn>
                          <a:cxn ang="0">
                            <a:pos x="25" y="231"/>
                          </a:cxn>
                          <a:cxn ang="0">
                            <a:pos x="26" y="247"/>
                          </a:cxn>
                          <a:cxn ang="0">
                            <a:pos x="44" y="257"/>
                          </a:cxn>
                          <a:cxn ang="0">
                            <a:pos x="99" y="321"/>
                          </a:cxn>
                          <a:cxn ang="0">
                            <a:pos x="103" y="324"/>
                          </a:cxn>
                          <a:cxn ang="0">
                            <a:pos x="119" y="325"/>
                          </a:cxn>
                          <a:cxn ang="0">
                            <a:pos x="137" y="341"/>
                          </a:cxn>
                          <a:cxn ang="0">
                            <a:pos x="155" y="341"/>
                          </a:cxn>
                          <a:cxn ang="0">
                            <a:pos x="188" y="332"/>
                          </a:cxn>
                          <a:cxn ang="0">
                            <a:pos x="197" y="324"/>
                          </a:cxn>
                          <a:cxn ang="0">
                            <a:pos x="213" y="324"/>
                          </a:cxn>
                          <a:cxn ang="0">
                            <a:pos x="213" y="316"/>
                          </a:cxn>
                        </a:cxnLst>
                        <a:rect l="0" t="0" r="r" b="b"/>
                        <a:pathLst>
                          <a:path w="256" h="341">
                            <a:moveTo>
                              <a:pt x="213" y="316"/>
                            </a:moveTo>
                            <a:lnTo>
                              <a:pt x="202" y="305"/>
                            </a:lnTo>
                            <a:lnTo>
                              <a:pt x="186" y="280"/>
                            </a:lnTo>
                            <a:lnTo>
                              <a:pt x="179" y="273"/>
                            </a:lnTo>
                            <a:lnTo>
                              <a:pt x="179" y="257"/>
                            </a:lnTo>
                            <a:lnTo>
                              <a:pt x="188" y="255"/>
                            </a:lnTo>
                            <a:lnTo>
                              <a:pt x="197" y="220"/>
                            </a:lnTo>
                            <a:lnTo>
                              <a:pt x="221" y="169"/>
                            </a:lnTo>
                            <a:lnTo>
                              <a:pt x="230" y="110"/>
                            </a:lnTo>
                            <a:lnTo>
                              <a:pt x="256" y="101"/>
                            </a:lnTo>
                            <a:lnTo>
                              <a:pt x="255" y="93"/>
                            </a:lnTo>
                            <a:lnTo>
                              <a:pt x="239" y="76"/>
                            </a:lnTo>
                            <a:lnTo>
                              <a:pt x="221" y="8"/>
                            </a:lnTo>
                            <a:lnTo>
                              <a:pt x="205" y="7"/>
                            </a:lnTo>
                            <a:lnTo>
                              <a:pt x="204" y="0"/>
                            </a:lnTo>
                            <a:lnTo>
                              <a:pt x="186" y="8"/>
                            </a:lnTo>
                            <a:lnTo>
                              <a:pt x="42" y="8"/>
                            </a:lnTo>
                            <a:lnTo>
                              <a:pt x="42" y="51"/>
                            </a:lnTo>
                            <a:lnTo>
                              <a:pt x="25" y="51"/>
                            </a:lnTo>
                            <a:lnTo>
                              <a:pt x="25" y="128"/>
                            </a:lnTo>
                            <a:lnTo>
                              <a:pt x="17" y="128"/>
                            </a:lnTo>
                            <a:lnTo>
                              <a:pt x="0" y="171"/>
                            </a:lnTo>
                            <a:lnTo>
                              <a:pt x="17" y="206"/>
                            </a:lnTo>
                            <a:lnTo>
                              <a:pt x="9" y="214"/>
                            </a:lnTo>
                            <a:lnTo>
                              <a:pt x="25" y="231"/>
                            </a:lnTo>
                            <a:lnTo>
                              <a:pt x="26" y="247"/>
                            </a:lnTo>
                            <a:lnTo>
                              <a:pt x="44" y="257"/>
                            </a:lnTo>
                            <a:lnTo>
                              <a:pt x="99" y="321"/>
                            </a:lnTo>
                            <a:lnTo>
                              <a:pt x="103" y="324"/>
                            </a:lnTo>
                            <a:lnTo>
                              <a:pt x="119" y="325"/>
                            </a:lnTo>
                            <a:lnTo>
                              <a:pt x="137" y="341"/>
                            </a:lnTo>
                            <a:lnTo>
                              <a:pt x="155" y="341"/>
                            </a:lnTo>
                            <a:lnTo>
                              <a:pt x="188" y="332"/>
                            </a:lnTo>
                            <a:lnTo>
                              <a:pt x="197" y="324"/>
                            </a:lnTo>
                            <a:lnTo>
                              <a:pt x="213" y="324"/>
                            </a:lnTo>
                            <a:lnTo>
                              <a:pt x="213" y="316"/>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2" name="Freeform 2869">
                        <a:extLst>
                          <a:ext uri="{FF2B5EF4-FFF2-40B4-BE49-F238E27FC236}">
                            <a16:creationId xmlns:a16="http://schemas.microsoft.com/office/drawing/2014/main" id="{3CCBF550-9E2C-DEDF-6483-7D233D6C9240}"/>
                          </a:ext>
                        </a:extLst>
                      </p:cNvPr>
                      <p:cNvSpPr>
                        <a:spLocks/>
                      </p:cNvSpPr>
                      <p:nvPr/>
                    </p:nvSpPr>
                    <p:spPr bwMode="auto">
                      <a:xfrm>
                        <a:off x="7042128" y="2607415"/>
                        <a:ext cx="34118" cy="49282"/>
                      </a:xfrm>
                      <a:custGeom>
                        <a:avLst/>
                        <a:gdLst/>
                        <a:ahLst/>
                        <a:cxnLst>
                          <a:cxn ang="0">
                            <a:pos x="0" y="9"/>
                          </a:cxn>
                          <a:cxn ang="0">
                            <a:pos x="10" y="0"/>
                          </a:cxn>
                          <a:cxn ang="0">
                            <a:pos x="18" y="0"/>
                          </a:cxn>
                          <a:cxn ang="0">
                            <a:pos x="17" y="17"/>
                          </a:cxn>
                          <a:cxn ang="0">
                            <a:pos x="8" y="26"/>
                          </a:cxn>
                          <a:cxn ang="0">
                            <a:pos x="0" y="9"/>
                          </a:cxn>
                        </a:cxnLst>
                        <a:rect l="0" t="0" r="r" b="b"/>
                        <a:pathLst>
                          <a:path w="18" h="26">
                            <a:moveTo>
                              <a:pt x="0" y="9"/>
                            </a:moveTo>
                            <a:lnTo>
                              <a:pt x="10" y="0"/>
                            </a:lnTo>
                            <a:lnTo>
                              <a:pt x="18" y="0"/>
                            </a:lnTo>
                            <a:lnTo>
                              <a:pt x="17" y="17"/>
                            </a:lnTo>
                            <a:lnTo>
                              <a:pt x="8" y="26"/>
                            </a:lnTo>
                            <a:lnTo>
                              <a:pt x="0"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3" name="Freeform 2871">
                        <a:extLst>
                          <a:ext uri="{FF2B5EF4-FFF2-40B4-BE49-F238E27FC236}">
                            <a16:creationId xmlns:a16="http://schemas.microsoft.com/office/drawing/2014/main" id="{11EEDFD4-C1BB-9784-701A-A6AB55E681AE}"/>
                          </a:ext>
                        </a:extLst>
                      </p:cNvPr>
                      <p:cNvSpPr>
                        <a:spLocks/>
                      </p:cNvSpPr>
                      <p:nvPr/>
                    </p:nvSpPr>
                    <p:spPr bwMode="auto">
                      <a:xfrm>
                        <a:off x="7203242" y="2592252"/>
                        <a:ext cx="17060" cy="32222"/>
                      </a:xfrm>
                      <a:custGeom>
                        <a:avLst/>
                        <a:gdLst/>
                        <a:ahLst/>
                        <a:cxnLst>
                          <a:cxn ang="0">
                            <a:pos x="9" y="17"/>
                          </a:cxn>
                          <a:cxn ang="0">
                            <a:pos x="8" y="0"/>
                          </a:cxn>
                          <a:cxn ang="0">
                            <a:pos x="0" y="0"/>
                          </a:cxn>
                          <a:cxn ang="0">
                            <a:pos x="1" y="9"/>
                          </a:cxn>
                          <a:cxn ang="0">
                            <a:pos x="9" y="17"/>
                          </a:cxn>
                        </a:cxnLst>
                        <a:rect l="0" t="0" r="r" b="b"/>
                        <a:pathLst>
                          <a:path w="9" h="17">
                            <a:moveTo>
                              <a:pt x="9" y="17"/>
                            </a:moveTo>
                            <a:lnTo>
                              <a:pt x="8" y="0"/>
                            </a:lnTo>
                            <a:lnTo>
                              <a:pt x="0" y="0"/>
                            </a:lnTo>
                            <a:lnTo>
                              <a:pt x="1" y="9"/>
                            </a:lnTo>
                            <a:lnTo>
                              <a:pt x="9"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4" name="Freeform 2887">
                        <a:extLst>
                          <a:ext uri="{FF2B5EF4-FFF2-40B4-BE49-F238E27FC236}">
                            <a16:creationId xmlns:a16="http://schemas.microsoft.com/office/drawing/2014/main" id="{54A8A7A2-A696-A92B-E503-568994A6CDA2}"/>
                          </a:ext>
                        </a:extLst>
                      </p:cNvPr>
                      <p:cNvSpPr>
                        <a:spLocks/>
                      </p:cNvSpPr>
                      <p:nvPr/>
                    </p:nvSpPr>
                    <p:spPr bwMode="auto">
                      <a:xfrm>
                        <a:off x="6816571" y="2120286"/>
                        <a:ext cx="581901" cy="502291"/>
                      </a:xfrm>
                      <a:custGeom>
                        <a:avLst/>
                        <a:gdLst/>
                        <a:ahLst/>
                        <a:cxnLst>
                          <a:cxn ang="0">
                            <a:pos x="221" y="257"/>
                          </a:cxn>
                          <a:cxn ang="0">
                            <a:pos x="212" y="241"/>
                          </a:cxn>
                          <a:cxn ang="0">
                            <a:pos x="185" y="249"/>
                          </a:cxn>
                          <a:cxn ang="0">
                            <a:pos x="169" y="247"/>
                          </a:cxn>
                          <a:cxn ang="0">
                            <a:pos x="127" y="222"/>
                          </a:cxn>
                          <a:cxn ang="0">
                            <a:pos x="110" y="180"/>
                          </a:cxn>
                          <a:cxn ang="0">
                            <a:pos x="92" y="172"/>
                          </a:cxn>
                          <a:cxn ang="0">
                            <a:pos x="85" y="180"/>
                          </a:cxn>
                          <a:cxn ang="0">
                            <a:pos x="68" y="163"/>
                          </a:cxn>
                          <a:cxn ang="0">
                            <a:pos x="67" y="129"/>
                          </a:cxn>
                          <a:cxn ang="0">
                            <a:pos x="34" y="120"/>
                          </a:cxn>
                          <a:cxn ang="0">
                            <a:pos x="25" y="102"/>
                          </a:cxn>
                          <a:cxn ang="0">
                            <a:pos x="34" y="85"/>
                          </a:cxn>
                          <a:cxn ang="0">
                            <a:pos x="15" y="46"/>
                          </a:cxn>
                          <a:cxn ang="0">
                            <a:pos x="0" y="8"/>
                          </a:cxn>
                          <a:cxn ang="0">
                            <a:pos x="8" y="0"/>
                          </a:cxn>
                          <a:cxn ang="0">
                            <a:pos x="17" y="18"/>
                          </a:cxn>
                          <a:cxn ang="0">
                            <a:pos x="36" y="17"/>
                          </a:cxn>
                          <a:cxn ang="0">
                            <a:pos x="59" y="10"/>
                          </a:cxn>
                          <a:cxn ang="0">
                            <a:pos x="60" y="18"/>
                          </a:cxn>
                          <a:cxn ang="0">
                            <a:pos x="76" y="27"/>
                          </a:cxn>
                          <a:cxn ang="0">
                            <a:pos x="76" y="51"/>
                          </a:cxn>
                          <a:cxn ang="0">
                            <a:pos x="111" y="69"/>
                          </a:cxn>
                          <a:cxn ang="0">
                            <a:pos x="145" y="59"/>
                          </a:cxn>
                          <a:cxn ang="0">
                            <a:pos x="145" y="51"/>
                          </a:cxn>
                          <a:cxn ang="0">
                            <a:pos x="175" y="33"/>
                          </a:cxn>
                          <a:cxn ang="0">
                            <a:pos x="188" y="26"/>
                          </a:cxn>
                          <a:cxn ang="0">
                            <a:pos x="264" y="69"/>
                          </a:cxn>
                          <a:cxn ang="0">
                            <a:pos x="263" y="96"/>
                          </a:cxn>
                          <a:cxn ang="0">
                            <a:pos x="256" y="104"/>
                          </a:cxn>
                          <a:cxn ang="0">
                            <a:pos x="256" y="114"/>
                          </a:cxn>
                          <a:cxn ang="0">
                            <a:pos x="264" y="155"/>
                          </a:cxn>
                          <a:cxn ang="0">
                            <a:pos x="282" y="155"/>
                          </a:cxn>
                          <a:cxn ang="0">
                            <a:pos x="280" y="164"/>
                          </a:cxn>
                          <a:cxn ang="0">
                            <a:pos x="272" y="180"/>
                          </a:cxn>
                          <a:cxn ang="0">
                            <a:pos x="290" y="206"/>
                          </a:cxn>
                          <a:cxn ang="0">
                            <a:pos x="298" y="206"/>
                          </a:cxn>
                          <a:cxn ang="0">
                            <a:pos x="307" y="223"/>
                          </a:cxn>
                          <a:cxn ang="0">
                            <a:pos x="306" y="241"/>
                          </a:cxn>
                          <a:cxn ang="0">
                            <a:pos x="290" y="249"/>
                          </a:cxn>
                          <a:cxn ang="0">
                            <a:pos x="290" y="265"/>
                          </a:cxn>
                          <a:cxn ang="0">
                            <a:pos x="221" y="257"/>
                          </a:cxn>
                        </a:cxnLst>
                        <a:rect l="0" t="0" r="r" b="b"/>
                        <a:pathLst>
                          <a:path w="307" h="265">
                            <a:moveTo>
                              <a:pt x="221" y="257"/>
                            </a:moveTo>
                            <a:lnTo>
                              <a:pt x="212" y="241"/>
                            </a:lnTo>
                            <a:lnTo>
                              <a:pt x="185" y="249"/>
                            </a:lnTo>
                            <a:lnTo>
                              <a:pt x="169" y="247"/>
                            </a:lnTo>
                            <a:lnTo>
                              <a:pt x="127" y="222"/>
                            </a:lnTo>
                            <a:lnTo>
                              <a:pt x="110" y="180"/>
                            </a:lnTo>
                            <a:lnTo>
                              <a:pt x="92" y="172"/>
                            </a:lnTo>
                            <a:lnTo>
                              <a:pt x="85" y="180"/>
                            </a:lnTo>
                            <a:lnTo>
                              <a:pt x="68" y="163"/>
                            </a:lnTo>
                            <a:lnTo>
                              <a:pt x="67" y="129"/>
                            </a:lnTo>
                            <a:lnTo>
                              <a:pt x="34" y="120"/>
                            </a:lnTo>
                            <a:lnTo>
                              <a:pt x="25" y="102"/>
                            </a:lnTo>
                            <a:lnTo>
                              <a:pt x="34" y="85"/>
                            </a:lnTo>
                            <a:lnTo>
                              <a:pt x="15" y="46"/>
                            </a:lnTo>
                            <a:lnTo>
                              <a:pt x="0" y="8"/>
                            </a:lnTo>
                            <a:lnTo>
                              <a:pt x="8" y="0"/>
                            </a:lnTo>
                            <a:lnTo>
                              <a:pt x="17" y="18"/>
                            </a:lnTo>
                            <a:lnTo>
                              <a:pt x="36" y="17"/>
                            </a:lnTo>
                            <a:lnTo>
                              <a:pt x="59" y="10"/>
                            </a:lnTo>
                            <a:lnTo>
                              <a:pt x="60" y="18"/>
                            </a:lnTo>
                            <a:lnTo>
                              <a:pt x="76" y="27"/>
                            </a:lnTo>
                            <a:lnTo>
                              <a:pt x="76" y="51"/>
                            </a:lnTo>
                            <a:lnTo>
                              <a:pt x="111" y="69"/>
                            </a:lnTo>
                            <a:lnTo>
                              <a:pt x="145" y="59"/>
                            </a:lnTo>
                            <a:lnTo>
                              <a:pt x="145" y="51"/>
                            </a:lnTo>
                            <a:lnTo>
                              <a:pt x="175" y="33"/>
                            </a:lnTo>
                            <a:lnTo>
                              <a:pt x="188" y="26"/>
                            </a:lnTo>
                            <a:lnTo>
                              <a:pt x="264" y="69"/>
                            </a:lnTo>
                            <a:lnTo>
                              <a:pt x="263" y="96"/>
                            </a:lnTo>
                            <a:lnTo>
                              <a:pt x="256" y="104"/>
                            </a:lnTo>
                            <a:lnTo>
                              <a:pt x="256" y="114"/>
                            </a:lnTo>
                            <a:lnTo>
                              <a:pt x="264" y="155"/>
                            </a:lnTo>
                            <a:lnTo>
                              <a:pt x="282" y="155"/>
                            </a:lnTo>
                            <a:lnTo>
                              <a:pt x="280" y="164"/>
                            </a:lnTo>
                            <a:lnTo>
                              <a:pt x="272" y="180"/>
                            </a:lnTo>
                            <a:lnTo>
                              <a:pt x="290" y="206"/>
                            </a:lnTo>
                            <a:lnTo>
                              <a:pt x="298" y="206"/>
                            </a:lnTo>
                            <a:lnTo>
                              <a:pt x="307" y="223"/>
                            </a:lnTo>
                            <a:lnTo>
                              <a:pt x="306" y="241"/>
                            </a:lnTo>
                            <a:lnTo>
                              <a:pt x="290" y="249"/>
                            </a:lnTo>
                            <a:lnTo>
                              <a:pt x="290" y="265"/>
                            </a:lnTo>
                            <a:lnTo>
                              <a:pt x="221" y="257"/>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5" name="Freeform 2893">
                        <a:extLst>
                          <a:ext uri="{FF2B5EF4-FFF2-40B4-BE49-F238E27FC236}">
                            <a16:creationId xmlns:a16="http://schemas.microsoft.com/office/drawing/2014/main" id="{06734C18-3E54-ECCC-6DBF-C14B93EA1F14}"/>
                          </a:ext>
                        </a:extLst>
                      </p:cNvPr>
                      <p:cNvSpPr>
                        <a:spLocks/>
                      </p:cNvSpPr>
                      <p:nvPr/>
                    </p:nvSpPr>
                    <p:spPr bwMode="auto">
                      <a:xfrm>
                        <a:off x="6604281" y="2216955"/>
                        <a:ext cx="180067" cy="178171"/>
                      </a:xfrm>
                      <a:custGeom>
                        <a:avLst/>
                        <a:gdLst/>
                        <a:ahLst/>
                        <a:cxnLst>
                          <a:cxn ang="0">
                            <a:pos x="95" y="0"/>
                          </a:cxn>
                          <a:cxn ang="0">
                            <a:pos x="68" y="10"/>
                          </a:cxn>
                          <a:cxn ang="0">
                            <a:pos x="10" y="10"/>
                          </a:cxn>
                          <a:cxn ang="0">
                            <a:pos x="9" y="18"/>
                          </a:cxn>
                          <a:cxn ang="0">
                            <a:pos x="0" y="27"/>
                          </a:cxn>
                          <a:cxn ang="0">
                            <a:pos x="2" y="51"/>
                          </a:cxn>
                          <a:cxn ang="0">
                            <a:pos x="9" y="53"/>
                          </a:cxn>
                          <a:cxn ang="0">
                            <a:pos x="0" y="70"/>
                          </a:cxn>
                          <a:cxn ang="0">
                            <a:pos x="2" y="78"/>
                          </a:cxn>
                          <a:cxn ang="0">
                            <a:pos x="10" y="94"/>
                          </a:cxn>
                          <a:cxn ang="0">
                            <a:pos x="49" y="66"/>
                          </a:cxn>
                          <a:cxn ang="0">
                            <a:pos x="69" y="51"/>
                          </a:cxn>
                          <a:cxn ang="0">
                            <a:pos x="70" y="18"/>
                          </a:cxn>
                          <a:cxn ang="0">
                            <a:pos x="95" y="0"/>
                          </a:cxn>
                        </a:cxnLst>
                        <a:rect l="0" t="0" r="r" b="b"/>
                        <a:pathLst>
                          <a:path w="95" h="94">
                            <a:moveTo>
                              <a:pt x="95" y="0"/>
                            </a:moveTo>
                            <a:lnTo>
                              <a:pt x="68" y="10"/>
                            </a:lnTo>
                            <a:lnTo>
                              <a:pt x="10" y="10"/>
                            </a:lnTo>
                            <a:lnTo>
                              <a:pt x="9" y="18"/>
                            </a:lnTo>
                            <a:lnTo>
                              <a:pt x="0" y="27"/>
                            </a:lnTo>
                            <a:lnTo>
                              <a:pt x="2" y="51"/>
                            </a:lnTo>
                            <a:lnTo>
                              <a:pt x="9" y="53"/>
                            </a:lnTo>
                            <a:lnTo>
                              <a:pt x="0" y="70"/>
                            </a:lnTo>
                            <a:lnTo>
                              <a:pt x="2" y="78"/>
                            </a:lnTo>
                            <a:lnTo>
                              <a:pt x="10" y="94"/>
                            </a:lnTo>
                            <a:lnTo>
                              <a:pt x="49" y="66"/>
                            </a:lnTo>
                            <a:lnTo>
                              <a:pt x="69" y="51"/>
                            </a:lnTo>
                            <a:lnTo>
                              <a:pt x="70" y="18"/>
                            </a:lnTo>
                            <a:lnTo>
                              <a:pt x="95"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6" name="Freeform 2905">
                        <a:extLst>
                          <a:ext uri="{FF2B5EF4-FFF2-40B4-BE49-F238E27FC236}">
                            <a16:creationId xmlns:a16="http://schemas.microsoft.com/office/drawing/2014/main" id="{E9396722-2564-1D04-FE00-376E04762DCB}"/>
                          </a:ext>
                        </a:extLst>
                      </p:cNvPr>
                      <p:cNvSpPr>
                        <a:spLocks/>
                      </p:cNvSpPr>
                      <p:nvPr/>
                    </p:nvSpPr>
                    <p:spPr bwMode="auto">
                      <a:xfrm>
                        <a:off x="6558789" y="3807230"/>
                        <a:ext cx="79608" cy="242617"/>
                      </a:xfrm>
                      <a:custGeom>
                        <a:avLst/>
                        <a:gdLst/>
                        <a:ahLst/>
                        <a:cxnLst>
                          <a:cxn ang="0">
                            <a:pos x="8" y="0"/>
                          </a:cxn>
                          <a:cxn ang="0">
                            <a:pos x="17" y="18"/>
                          </a:cxn>
                          <a:cxn ang="0">
                            <a:pos x="8" y="35"/>
                          </a:cxn>
                          <a:cxn ang="0">
                            <a:pos x="7" y="45"/>
                          </a:cxn>
                          <a:cxn ang="0">
                            <a:pos x="0" y="77"/>
                          </a:cxn>
                          <a:cxn ang="0">
                            <a:pos x="8" y="77"/>
                          </a:cxn>
                          <a:cxn ang="0">
                            <a:pos x="8" y="85"/>
                          </a:cxn>
                          <a:cxn ang="0">
                            <a:pos x="24" y="86"/>
                          </a:cxn>
                          <a:cxn ang="0">
                            <a:pos x="17" y="112"/>
                          </a:cxn>
                          <a:cxn ang="0">
                            <a:pos x="34" y="128"/>
                          </a:cxn>
                          <a:cxn ang="0">
                            <a:pos x="42" y="109"/>
                          </a:cxn>
                          <a:cxn ang="0">
                            <a:pos x="42" y="93"/>
                          </a:cxn>
                          <a:cxn ang="0">
                            <a:pos x="24" y="68"/>
                          </a:cxn>
                          <a:cxn ang="0">
                            <a:pos x="26" y="42"/>
                          </a:cxn>
                          <a:cxn ang="0">
                            <a:pos x="34" y="34"/>
                          </a:cxn>
                          <a:cxn ang="0">
                            <a:pos x="24" y="7"/>
                          </a:cxn>
                          <a:cxn ang="0">
                            <a:pos x="15" y="0"/>
                          </a:cxn>
                          <a:cxn ang="0">
                            <a:pos x="8" y="0"/>
                          </a:cxn>
                        </a:cxnLst>
                        <a:rect l="0" t="0" r="r" b="b"/>
                        <a:pathLst>
                          <a:path w="42" h="128">
                            <a:moveTo>
                              <a:pt x="8" y="0"/>
                            </a:moveTo>
                            <a:lnTo>
                              <a:pt x="17" y="18"/>
                            </a:lnTo>
                            <a:lnTo>
                              <a:pt x="8" y="35"/>
                            </a:lnTo>
                            <a:lnTo>
                              <a:pt x="7" y="45"/>
                            </a:lnTo>
                            <a:lnTo>
                              <a:pt x="0" y="77"/>
                            </a:lnTo>
                            <a:lnTo>
                              <a:pt x="8" y="77"/>
                            </a:lnTo>
                            <a:lnTo>
                              <a:pt x="8" y="85"/>
                            </a:lnTo>
                            <a:lnTo>
                              <a:pt x="24" y="86"/>
                            </a:lnTo>
                            <a:lnTo>
                              <a:pt x="17" y="112"/>
                            </a:lnTo>
                            <a:lnTo>
                              <a:pt x="34" y="128"/>
                            </a:lnTo>
                            <a:lnTo>
                              <a:pt x="42" y="109"/>
                            </a:lnTo>
                            <a:lnTo>
                              <a:pt x="42" y="93"/>
                            </a:lnTo>
                            <a:lnTo>
                              <a:pt x="24" y="68"/>
                            </a:lnTo>
                            <a:lnTo>
                              <a:pt x="26" y="42"/>
                            </a:lnTo>
                            <a:lnTo>
                              <a:pt x="34" y="34"/>
                            </a:lnTo>
                            <a:lnTo>
                              <a:pt x="24" y="7"/>
                            </a:lnTo>
                            <a:lnTo>
                              <a:pt x="15" y="0"/>
                            </a:lnTo>
                            <a:lnTo>
                              <a:pt x="8"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7" name="Freeform 2920">
                        <a:extLst>
                          <a:ext uri="{FF2B5EF4-FFF2-40B4-BE49-F238E27FC236}">
                            <a16:creationId xmlns:a16="http://schemas.microsoft.com/office/drawing/2014/main" id="{B1373AAF-2CFC-9A48-56C2-A280C033A454}"/>
                          </a:ext>
                        </a:extLst>
                      </p:cNvPr>
                      <p:cNvSpPr>
                        <a:spLocks/>
                      </p:cNvSpPr>
                      <p:nvPr/>
                    </p:nvSpPr>
                    <p:spPr bwMode="auto">
                      <a:xfrm>
                        <a:off x="5103090" y="2542971"/>
                        <a:ext cx="352551" cy="437848"/>
                      </a:xfrm>
                      <a:custGeom>
                        <a:avLst/>
                        <a:gdLst/>
                        <a:ahLst/>
                        <a:cxnLst>
                          <a:cxn ang="0">
                            <a:pos x="76" y="231"/>
                          </a:cxn>
                          <a:cxn ang="0">
                            <a:pos x="49" y="213"/>
                          </a:cxn>
                          <a:cxn ang="0">
                            <a:pos x="33" y="196"/>
                          </a:cxn>
                          <a:cxn ang="0">
                            <a:pos x="15" y="206"/>
                          </a:cxn>
                          <a:cxn ang="0">
                            <a:pos x="9" y="213"/>
                          </a:cxn>
                          <a:cxn ang="0">
                            <a:pos x="7" y="128"/>
                          </a:cxn>
                          <a:cxn ang="0">
                            <a:pos x="0" y="120"/>
                          </a:cxn>
                          <a:cxn ang="0">
                            <a:pos x="9" y="112"/>
                          </a:cxn>
                          <a:cxn ang="0">
                            <a:pos x="68" y="111"/>
                          </a:cxn>
                          <a:cxn ang="0">
                            <a:pos x="68" y="85"/>
                          </a:cxn>
                          <a:cxn ang="0">
                            <a:pos x="85" y="67"/>
                          </a:cxn>
                          <a:cxn ang="0">
                            <a:pos x="85" y="26"/>
                          </a:cxn>
                          <a:cxn ang="0">
                            <a:pos x="128" y="24"/>
                          </a:cxn>
                          <a:cxn ang="0">
                            <a:pos x="128" y="0"/>
                          </a:cxn>
                          <a:cxn ang="0">
                            <a:pos x="186" y="43"/>
                          </a:cxn>
                          <a:cxn ang="0">
                            <a:pos x="162" y="43"/>
                          </a:cxn>
                          <a:cxn ang="0">
                            <a:pos x="178" y="214"/>
                          </a:cxn>
                          <a:cxn ang="0">
                            <a:pos x="101" y="214"/>
                          </a:cxn>
                          <a:cxn ang="0">
                            <a:pos x="93" y="222"/>
                          </a:cxn>
                          <a:cxn ang="0">
                            <a:pos x="85" y="214"/>
                          </a:cxn>
                          <a:cxn ang="0">
                            <a:pos x="76" y="231"/>
                          </a:cxn>
                        </a:cxnLst>
                        <a:rect l="0" t="0" r="r" b="b"/>
                        <a:pathLst>
                          <a:path w="186" h="231">
                            <a:moveTo>
                              <a:pt x="76" y="231"/>
                            </a:moveTo>
                            <a:lnTo>
                              <a:pt x="49" y="213"/>
                            </a:lnTo>
                            <a:lnTo>
                              <a:pt x="33" y="196"/>
                            </a:lnTo>
                            <a:lnTo>
                              <a:pt x="15" y="206"/>
                            </a:lnTo>
                            <a:lnTo>
                              <a:pt x="9" y="213"/>
                            </a:lnTo>
                            <a:lnTo>
                              <a:pt x="7" y="128"/>
                            </a:lnTo>
                            <a:lnTo>
                              <a:pt x="0" y="120"/>
                            </a:lnTo>
                            <a:lnTo>
                              <a:pt x="9" y="112"/>
                            </a:lnTo>
                            <a:lnTo>
                              <a:pt x="68" y="111"/>
                            </a:lnTo>
                            <a:lnTo>
                              <a:pt x="68" y="85"/>
                            </a:lnTo>
                            <a:lnTo>
                              <a:pt x="85" y="67"/>
                            </a:lnTo>
                            <a:lnTo>
                              <a:pt x="85" y="26"/>
                            </a:lnTo>
                            <a:lnTo>
                              <a:pt x="128" y="24"/>
                            </a:lnTo>
                            <a:lnTo>
                              <a:pt x="128" y="0"/>
                            </a:lnTo>
                            <a:lnTo>
                              <a:pt x="186" y="43"/>
                            </a:lnTo>
                            <a:lnTo>
                              <a:pt x="162" y="43"/>
                            </a:lnTo>
                            <a:lnTo>
                              <a:pt x="178" y="214"/>
                            </a:lnTo>
                            <a:lnTo>
                              <a:pt x="101" y="214"/>
                            </a:lnTo>
                            <a:lnTo>
                              <a:pt x="93" y="222"/>
                            </a:lnTo>
                            <a:lnTo>
                              <a:pt x="85" y="214"/>
                            </a:lnTo>
                            <a:lnTo>
                              <a:pt x="76" y="231"/>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8" name="Freeform 2978">
                        <a:extLst>
                          <a:ext uri="{FF2B5EF4-FFF2-40B4-BE49-F238E27FC236}">
                            <a16:creationId xmlns:a16="http://schemas.microsoft.com/office/drawing/2014/main" id="{B4F73AE3-AA81-BD2C-D521-1E74B53A24C9}"/>
                          </a:ext>
                        </a:extLst>
                      </p:cNvPr>
                      <p:cNvSpPr>
                        <a:spLocks/>
                      </p:cNvSpPr>
                      <p:nvPr/>
                    </p:nvSpPr>
                    <p:spPr bwMode="auto">
                      <a:xfrm>
                        <a:off x="6928402" y="2461467"/>
                        <a:ext cx="49282" cy="49282"/>
                      </a:xfrm>
                      <a:custGeom>
                        <a:avLst/>
                        <a:gdLst/>
                        <a:ahLst/>
                        <a:cxnLst>
                          <a:cxn ang="0">
                            <a:pos x="0" y="18"/>
                          </a:cxn>
                          <a:cxn ang="0">
                            <a:pos x="9" y="0"/>
                          </a:cxn>
                          <a:cxn ang="0">
                            <a:pos x="26" y="0"/>
                          </a:cxn>
                          <a:cxn ang="0">
                            <a:pos x="26" y="8"/>
                          </a:cxn>
                          <a:cxn ang="0">
                            <a:pos x="17" y="10"/>
                          </a:cxn>
                          <a:cxn ang="0">
                            <a:pos x="26" y="26"/>
                          </a:cxn>
                          <a:cxn ang="0">
                            <a:pos x="0" y="18"/>
                          </a:cxn>
                        </a:cxnLst>
                        <a:rect l="0" t="0" r="r" b="b"/>
                        <a:pathLst>
                          <a:path w="26" h="26">
                            <a:moveTo>
                              <a:pt x="0" y="18"/>
                            </a:moveTo>
                            <a:lnTo>
                              <a:pt x="9" y="0"/>
                            </a:lnTo>
                            <a:lnTo>
                              <a:pt x="26" y="0"/>
                            </a:lnTo>
                            <a:lnTo>
                              <a:pt x="26" y="8"/>
                            </a:lnTo>
                            <a:lnTo>
                              <a:pt x="17" y="10"/>
                            </a:lnTo>
                            <a:lnTo>
                              <a:pt x="26" y="26"/>
                            </a:lnTo>
                            <a:lnTo>
                              <a:pt x="0" y="1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9" name="Freeform 2979">
                        <a:extLst>
                          <a:ext uri="{FF2B5EF4-FFF2-40B4-BE49-F238E27FC236}">
                            <a16:creationId xmlns:a16="http://schemas.microsoft.com/office/drawing/2014/main" id="{BD4D8956-C725-090D-08F5-856FF5888FB6}"/>
                          </a:ext>
                        </a:extLst>
                      </p:cNvPr>
                      <p:cNvSpPr>
                        <a:spLocks/>
                      </p:cNvSpPr>
                      <p:nvPr/>
                    </p:nvSpPr>
                    <p:spPr bwMode="auto">
                      <a:xfrm>
                        <a:off x="6863957" y="2476628"/>
                        <a:ext cx="62550" cy="18954"/>
                      </a:xfrm>
                      <a:custGeom>
                        <a:avLst/>
                        <a:gdLst/>
                        <a:ahLst/>
                        <a:cxnLst>
                          <a:cxn ang="0">
                            <a:pos x="0" y="10"/>
                          </a:cxn>
                          <a:cxn ang="0">
                            <a:pos x="10" y="0"/>
                          </a:cxn>
                          <a:cxn ang="0">
                            <a:pos x="33" y="10"/>
                          </a:cxn>
                          <a:cxn ang="0">
                            <a:pos x="0" y="10"/>
                          </a:cxn>
                        </a:cxnLst>
                        <a:rect l="0" t="0" r="r" b="b"/>
                        <a:pathLst>
                          <a:path w="33" h="10">
                            <a:moveTo>
                              <a:pt x="0" y="10"/>
                            </a:moveTo>
                            <a:lnTo>
                              <a:pt x="10" y="0"/>
                            </a:lnTo>
                            <a:lnTo>
                              <a:pt x="33" y="10"/>
                            </a:lnTo>
                            <a:lnTo>
                              <a:pt x="0" y="1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0" name="Freeform 2981">
                        <a:extLst>
                          <a:ext uri="{FF2B5EF4-FFF2-40B4-BE49-F238E27FC236}">
                            <a16:creationId xmlns:a16="http://schemas.microsoft.com/office/drawing/2014/main" id="{D784DB01-F42A-5675-9650-9280CC6580B4}"/>
                          </a:ext>
                        </a:extLst>
                      </p:cNvPr>
                      <p:cNvSpPr>
                        <a:spLocks/>
                      </p:cNvSpPr>
                      <p:nvPr/>
                    </p:nvSpPr>
                    <p:spPr bwMode="auto">
                      <a:xfrm>
                        <a:off x="6816571" y="3062321"/>
                        <a:ext cx="47387" cy="49282"/>
                      </a:xfrm>
                      <a:custGeom>
                        <a:avLst/>
                        <a:gdLst/>
                        <a:ahLst/>
                        <a:cxnLst>
                          <a:cxn ang="0">
                            <a:pos x="17" y="16"/>
                          </a:cxn>
                          <a:cxn ang="0">
                            <a:pos x="25" y="8"/>
                          </a:cxn>
                          <a:cxn ang="0">
                            <a:pos x="16" y="0"/>
                          </a:cxn>
                          <a:cxn ang="0">
                            <a:pos x="8" y="9"/>
                          </a:cxn>
                          <a:cxn ang="0">
                            <a:pos x="0" y="26"/>
                          </a:cxn>
                          <a:cxn ang="0">
                            <a:pos x="17" y="24"/>
                          </a:cxn>
                          <a:cxn ang="0">
                            <a:pos x="17" y="16"/>
                          </a:cxn>
                        </a:cxnLst>
                        <a:rect l="0" t="0" r="r" b="b"/>
                        <a:pathLst>
                          <a:path w="25" h="26">
                            <a:moveTo>
                              <a:pt x="17" y="16"/>
                            </a:moveTo>
                            <a:lnTo>
                              <a:pt x="25" y="8"/>
                            </a:lnTo>
                            <a:lnTo>
                              <a:pt x="16" y="0"/>
                            </a:lnTo>
                            <a:lnTo>
                              <a:pt x="8" y="9"/>
                            </a:lnTo>
                            <a:lnTo>
                              <a:pt x="0" y="26"/>
                            </a:lnTo>
                            <a:lnTo>
                              <a:pt x="17" y="24"/>
                            </a:lnTo>
                            <a:lnTo>
                              <a:pt x="17"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1" name="Freeform 2983">
                        <a:extLst>
                          <a:ext uri="{FF2B5EF4-FFF2-40B4-BE49-F238E27FC236}">
                            <a16:creationId xmlns:a16="http://schemas.microsoft.com/office/drawing/2014/main" id="{B76D04EA-2FC8-D32E-5B8A-760618A4AD92}"/>
                          </a:ext>
                        </a:extLst>
                      </p:cNvPr>
                      <p:cNvSpPr>
                        <a:spLocks/>
                      </p:cNvSpPr>
                      <p:nvPr/>
                    </p:nvSpPr>
                    <p:spPr bwMode="auto">
                      <a:xfrm>
                        <a:off x="5103577" y="2995978"/>
                        <a:ext cx="81505" cy="34118"/>
                      </a:xfrm>
                      <a:custGeom>
                        <a:avLst/>
                        <a:gdLst/>
                        <a:ahLst/>
                        <a:cxnLst>
                          <a:cxn ang="0">
                            <a:pos x="0" y="18"/>
                          </a:cxn>
                          <a:cxn ang="0">
                            <a:pos x="18" y="10"/>
                          </a:cxn>
                          <a:cxn ang="0">
                            <a:pos x="35" y="16"/>
                          </a:cxn>
                          <a:cxn ang="0">
                            <a:pos x="43" y="8"/>
                          </a:cxn>
                          <a:cxn ang="0">
                            <a:pos x="16" y="0"/>
                          </a:cxn>
                          <a:cxn ang="0">
                            <a:pos x="0" y="10"/>
                          </a:cxn>
                          <a:cxn ang="0">
                            <a:pos x="0" y="18"/>
                          </a:cxn>
                        </a:cxnLst>
                        <a:rect l="0" t="0" r="r" b="b"/>
                        <a:pathLst>
                          <a:path w="43" h="18">
                            <a:moveTo>
                              <a:pt x="0" y="18"/>
                            </a:moveTo>
                            <a:lnTo>
                              <a:pt x="18" y="10"/>
                            </a:lnTo>
                            <a:lnTo>
                              <a:pt x="35" y="16"/>
                            </a:lnTo>
                            <a:lnTo>
                              <a:pt x="43" y="8"/>
                            </a:lnTo>
                            <a:lnTo>
                              <a:pt x="16" y="0"/>
                            </a:lnTo>
                            <a:lnTo>
                              <a:pt x="0" y="10"/>
                            </a:lnTo>
                            <a:lnTo>
                              <a:pt x="0" y="1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2" name="Freeform 2984">
                        <a:extLst>
                          <a:ext uri="{FF2B5EF4-FFF2-40B4-BE49-F238E27FC236}">
                            <a16:creationId xmlns:a16="http://schemas.microsoft.com/office/drawing/2014/main" id="{DDE5CD27-C6DB-7A58-33DD-16F4E0744160}"/>
                          </a:ext>
                        </a:extLst>
                      </p:cNvPr>
                      <p:cNvSpPr>
                        <a:spLocks/>
                      </p:cNvSpPr>
                      <p:nvPr/>
                    </p:nvSpPr>
                    <p:spPr bwMode="auto">
                      <a:xfrm>
                        <a:off x="5103090" y="3062321"/>
                        <a:ext cx="79608" cy="49282"/>
                      </a:xfrm>
                      <a:custGeom>
                        <a:avLst/>
                        <a:gdLst/>
                        <a:ahLst/>
                        <a:cxnLst>
                          <a:cxn ang="0">
                            <a:pos x="42" y="0"/>
                          </a:cxn>
                          <a:cxn ang="0">
                            <a:pos x="42" y="16"/>
                          </a:cxn>
                          <a:cxn ang="0">
                            <a:pos x="25" y="18"/>
                          </a:cxn>
                          <a:cxn ang="0">
                            <a:pos x="25" y="26"/>
                          </a:cxn>
                          <a:cxn ang="0">
                            <a:pos x="17" y="24"/>
                          </a:cxn>
                          <a:cxn ang="0">
                            <a:pos x="17" y="8"/>
                          </a:cxn>
                          <a:cxn ang="0">
                            <a:pos x="7" y="8"/>
                          </a:cxn>
                          <a:cxn ang="0">
                            <a:pos x="0" y="0"/>
                          </a:cxn>
                          <a:cxn ang="0">
                            <a:pos x="42" y="0"/>
                          </a:cxn>
                        </a:cxnLst>
                        <a:rect l="0" t="0" r="r" b="b"/>
                        <a:pathLst>
                          <a:path w="42" h="26">
                            <a:moveTo>
                              <a:pt x="42" y="0"/>
                            </a:moveTo>
                            <a:lnTo>
                              <a:pt x="42" y="16"/>
                            </a:lnTo>
                            <a:lnTo>
                              <a:pt x="25" y="18"/>
                            </a:lnTo>
                            <a:lnTo>
                              <a:pt x="25" y="26"/>
                            </a:lnTo>
                            <a:lnTo>
                              <a:pt x="17" y="24"/>
                            </a:lnTo>
                            <a:lnTo>
                              <a:pt x="17" y="8"/>
                            </a:lnTo>
                            <a:lnTo>
                              <a:pt x="7" y="8"/>
                            </a:lnTo>
                            <a:lnTo>
                              <a:pt x="0" y="0"/>
                            </a:lnTo>
                            <a:lnTo>
                              <a:pt x="42" y="0"/>
                            </a:lnTo>
                            <a:close/>
                          </a:path>
                        </a:pathLst>
                      </a:custGeom>
                      <a:solidFill>
                        <a:schemeClr val="bg1"/>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3" name="Freeform 2986">
                        <a:extLst>
                          <a:ext uri="{FF2B5EF4-FFF2-40B4-BE49-F238E27FC236}">
                            <a16:creationId xmlns:a16="http://schemas.microsoft.com/office/drawing/2014/main" id="{649CCA48-B50D-5630-B7B0-57A317347495}"/>
                          </a:ext>
                        </a:extLst>
                      </p:cNvPr>
                      <p:cNvSpPr>
                        <a:spLocks/>
                      </p:cNvSpPr>
                      <p:nvPr/>
                    </p:nvSpPr>
                    <p:spPr bwMode="auto">
                      <a:xfrm>
                        <a:off x="6445064" y="3549450"/>
                        <a:ext cx="49282" cy="77712"/>
                      </a:xfrm>
                      <a:custGeom>
                        <a:avLst/>
                        <a:gdLst/>
                        <a:ahLst/>
                        <a:cxnLst>
                          <a:cxn ang="0">
                            <a:pos x="0" y="16"/>
                          </a:cxn>
                          <a:cxn ang="0">
                            <a:pos x="26" y="0"/>
                          </a:cxn>
                          <a:cxn ang="0">
                            <a:pos x="24" y="25"/>
                          </a:cxn>
                          <a:cxn ang="0">
                            <a:pos x="8" y="41"/>
                          </a:cxn>
                          <a:cxn ang="0">
                            <a:pos x="8" y="25"/>
                          </a:cxn>
                          <a:cxn ang="0">
                            <a:pos x="0" y="16"/>
                          </a:cxn>
                        </a:cxnLst>
                        <a:rect l="0" t="0" r="r" b="b"/>
                        <a:pathLst>
                          <a:path w="26" h="41">
                            <a:moveTo>
                              <a:pt x="0" y="16"/>
                            </a:moveTo>
                            <a:lnTo>
                              <a:pt x="26" y="0"/>
                            </a:lnTo>
                            <a:lnTo>
                              <a:pt x="24" y="25"/>
                            </a:lnTo>
                            <a:lnTo>
                              <a:pt x="8" y="41"/>
                            </a:lnTo>
                            <a:lnTo>
                              <a:pt x="8" y="25"/>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4" name="Freeform 2988">
                        <a:extLst>
                          <a:ext uri="{FF2B5EF4-FFF2-40B4-BE49-F238E27FC236}">
                            <a16:creationId xmlns:a16="http://schemas.microsoft.com/office/drawing/2014/main" id="{8935E872-9D1D-BA98-75DF-F93FAEA8B93D}"/>
                          </a:ext>
                        </a:extLst>
                      </p:cNvPr>
                      <p:cNvSpPr>
                        <a:spLocks/>
                      </p:cNvSpPr>
                      <p:nvPr/>
                    </p:nvSpPr>
                    <p:spPr bwMode="auto">
                      <a:xfrm>
                        <a:off x="6477287" y="4356906"/>
                        <a:ext cx="30327" cy="34118"/>
                      </a:xfrm>
                      <a:custGeom>
                        <a:avLst/>
                        <a:gdLst/>
                        <a:ahLst/>
                        <a:cxnLst>
                          <a:cxn ang="0">
                            <a:pos x="16" y="10"/>
                          </a:cxn>
                          <a:cxn ang="0">
                            <a:pos x="16" y="0"/>
                          </a:cxn>
                          <a:cxn ang="0">
                            <a:pos x="9" y="2"/>
                          </a:cxn>
                          <a:cxn ang="0">
                            <a:pos x="0" y="18"/>
                          </a:cxn>
                          <a:cxn ang="0">
                            <a:pos x="9" y="18"/>
                          </a:cxn>
                          <a:cxn ang="0">
                            <a:pos x="16" y="10"/>
                          </a:cxn>
                        </a:cxnLst>
                        <a:rect l="0" t="0" r="r" b="b"/>
                        <a:pathLst>
                          <a:path w="16" h="18">
                            <a:moveTo>
                              <a:pt x="16" y="10"/>
                            </a:moveTo>
                            <a:lnTo>
                              <a:pt x="16" y="0"/>
                            </a:lnTo>
                            <a:lnTo>
                              <a:pt x="9" y="2"/>
                            </a:lnTo>
                            <a:lnTo>
                              <a:pt x="0" y="18"/>
                            </a:lnTo>
                            <a:lnTo>
                              <a:pt x="9" y="18"/>
                            </a:lnTo>
                            <a:lnTo>
                              <a:pt x="16" y="1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5" name="Freeform 3028">
                        <a:extLst>
                          <a:ext uri="{FF2B5EF4-FFF2-40B4-BE49-F238E27FC236}">
                            <a16:creationId xmlns:a16="http://schemas.microsoft.com/office/drawing/2014/main" id="{CA93B99D-83A0-3806-E5A8-CB43B3679897}"/>
                          </a:ext>
                        </a:extLst>
                      </p:cNvPr>
                      <p:cNvSpPr>
                        <a:spLocks/>
                      </p:cNvSpPr>
                      <p:nvPr/>
                    </p:nvSpPr>
                    <p:spPr bwMode="auto">
                      <a:xfrm>
                        <a:off x="7153958" y="3062319"/>
                        <a:ext cx="30327" cy="15164"/>
                      </a:xfrm>
                      <a:custGeom>
                        <a:avLst/>
                        <a:gdLst/>
                        <a:ahLst/>
                        <a:cxnLst>
                          <a:cxn ang="0">
                            <a:pos x="0" y="0"/>
                          </a:cxn>
                          <a:cxn ang="0">
                            <a:pos x="10" y="8"/>
                          </a:cxn>
                          <a:cxn ang="0">
                            <a:pos x="16" y="0"/>
                          </a:cxn>
                          <a:cxn ang="0">
                            <a:pos x="0" y="0"/>
                          </a:cxn>
                        </a:cxnLst>
                        <a:rect l="0" t="0" r="r" b="b"/>
                        <a:pathLst>
                          <a:path w="16" h="8">
                            <a:moveTo>
                              <a:pt x="0" y="0"/>
                            </a:moveTo>
                            <a:lnTo>
                              <a:pt x="10" y="8"/>
                            </a:lnTo>
                            <a:lnTo>
                              <a:pt x="16"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6" name="Freeform 3058">
                        <a:extLst>
                          <a:ext uri="{FF2B5EF4-FFF2-40B4-BE49-F238E27FC236}">
                            <a16:creationId xmlns:a16="http://schemas.microsoft.com/office/drawing/2014/main" id="{CF8F1DC6-581F-A9AD-CEE9-D2DB2848F892}"/>
                          </a:ext>
                        </a:extLst>
                      </p:cNvPr>
                      <p:cNvSpPr>
                        <a:spLocks/>
                      </p:cNvSpPr>
                      <p:nvPr/>
                    </p:nvSpPr>
                    <p:spPr bwMode="auto">
                      <a:xfrm>
                        <a:off x="5669827" y="2120288"/>
                        <a:ext cx="30327" cy="32222"/>
                      </a:xfrm>
                      <a:custGeom>
                        <a:avLst/>
                        <a:gdLst/>
                        <a:ahLst/>
                        <a:cxnLst>
                          <a:cxn ang="0">
                            <a:pos x="0" y="8"/>
                          </a:cxn>
                          <a:cxn ang="0">
                            <a:pos x="16" y="17"/>
                          </a:cxn>
                          <a:cxn ang="0">
                            <a:pos x="16" y="8"/>
                          </a:cxn>
                          <a:cxn ang="0">
                            <a:pos x="7" y="0"/>
                          </a:cxn>
                          <a:cxn ang="0">
                            <a:pos x="0" y="8"/>
                          </a:cxn>
                        </a:cxnLst>
                        <a:rect l="0" t="0" r="r" b="b"/>
                        <a:pathLst>
                          <a:path w="16" h="17">
                            <a:moveTo>
                              <a:pt x="0" y="8"/>
                            </a:moveTo>
                            <a:lnTo>
                              <a:pt x="16" y="17"/>
                            </a:lnTo>
                            <a:lnTo>
                              <a:pt x="16" y="8"/>
                            </a:lnTo>
                            <a:lnTo>
                              <a:pt x="7"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7" name="Freeform 3059">
                        <a:extLst>
                          <a:ext uri="{FF2B5EF4-FFF2-40B4-BE49-F238E27FC236}">
                            <a16:creationId xmlns:a16="http://schemas.microsoft.com/office/drawing/2014/main" id="{B805170C-E137-5625-F438-9C6C2D36FDE1}"/>
                          </a:ext>
                        </a:extLst>
                      </p:cNvPr>
                      <p:cNvSpPr>
                        <a:spLocks/>
                      </p:cNvSpPr>
                      <p:nvPr/>
                    </p:nvSpPr>
                    <p:spPr bwMode="auto">
                      <a:xfrm>
                        <a:off x="5120148" y="2510750"/>
                        <a:ext cx="15164" cy="30327"/>
                      </a:xfrm>
                      <a:custGeom>
                        <a:avLst/>
                        <a:gdLst/>
                        <a:ahLst/>
                        <a:cxnLst>
                          <a:cxn ang="0">
                            <a:pos x="0" y="0"/>
                          </a:cxn>
                          <a:cxn ang="0">
                            <a:pos x="0" y="16"/>
                          </a:cxn>
                          <a:cxn ang="0">
                            <a:pos x="8" y="0"/>
                          </a:cxn>
                          <a:cxn ang="0">
                            <a:pos x="0" y="0"/>
                          </a:cxn>
                        </a:cxnLst>
                        <a:rect l="0" t="0" r="r" b="b"/>
                        <a:pathLst>
                          <a:path w="8" h="16">
                            <a:moveTo>
                              <a:pt x="0" y="0"/>
                            </a:moveTo>
                            <a:lnTo>
                              <a:pt x="0" y="16"/>
                            </a:lnTo>
                            <a:lnTo>
                              <a:pt x="8"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8" name="Freeform 3060">
                        <a:extLst>
                          <a:ext uri="{FF2B5EF4-FFF2-40B4-BE49-F238E27FC236}">
                            <a16:creationId xmlns:a16="http://schemas.microsoft.com/office/drawing/2014/main" id="{9B8B2E80-EFE9-2FF5-5A84-131DF5F50DBD}"/>
                          </a:ext>
                        </a:extLst>
                      </p:cNvPr>
                      <p:cNvSpPr>
                        <a:spLocks/>
                      </p:cNvSpPr>
                      <p:nvPr/>
                    </p:nvSpPr>
                    <p:spPr bwMode="auto">
                      <a:xfrm>
                        <a:off x="5182698" y="2495586"/>
                        <a:ext cx="49282" cy="47386"/>
                      </a:xfrm>
                      <a:custGeom>
                        <a:avLst/>
                        <a:gdLst/>
                        <a:ahLst/>
                        <a:cxnLst>
                          <a:cxn ang="0">
                            <a:pos x="0" y="25"/>
                          </a:cxn>
                          <a:cxn ang="0">
                            <a:pos x="8" y="7"/>
                          </a:cxn>
                          <a:cxn ang="0">
                            <a:pos x="9" y="0"/>
                          </a:cxn>
                          <a:cxn ang="0">
                            <a:pos x="26" y="0"/>
                          </a:cxn>
                          <a:cxn ang="0">
                            <a:pos x="0" y="25"/>
                          </a:cxn>
                        </a:cxnLst>
                        <a:rect l="0" t="0" r="r" b="b"/>
                        <a:pathLst>
                          <a:path w="26" h="25">
                            <a:moveTo>
                              <a:pt x="0" y="25"/>
                            </a:moveTo>
                            <a:lnTo>
                              <a:pt x="8" y="7"/>
                            </a:lnTo>
                            <a:lnTo>
                              <a:pt x="9" y="0"/>
                            </a:lnTo>
                            <a:lnTo>
                              <a:pt x="26" y="0"/>
                            </a:lnTo>
                            <a:lnTo>
                              <a:pt x="0" y="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9" name="Freeform 3106">
                        <a:extLst>
                          <a:ext uri="{FF2B5EF4-FFF2-40B4-BE49-F238E27FC236}">
                            <a16:creationId xmlns:a16="http://schemas.microsoft.com/office/drawing/2014/main" id="{AB3BF0AD-CA95-109C-8347-CCD2FE7E9BC5}"/>
                          </a:ext>
                        </a:extLst>
                      </p:cNvPr>
                      <p:cNvSpPr>
                        <a:spLocks/>
                      </p:cNvSpPr>
                      <p:nvPr/>
                    </p:nvSpPr>
                    <p:spPr bwMode="auto">
                      <a:xfrm>
                        <a:off x="6380618" y="4453577"/>
                        <a:ext cx="47387" cy="66340"/>
                      </a:xfrm>
                      <a:custGeom>
                        <a:avLst/>
                        <a:gdLst/>
                        <a:ahLst/>
                        <a:cxnLst>
                          <a:cxn ang="0">
                            <a:pos x="25" y="10"/>
                          </a:cxn>
                          <a:cxn ang="0">
                            <a:pos x="25" y="19"/>
                          </a:cxn>
                          <a:cxn ang="0">
                            <a:pos x="9" y="35"/>
                          </a:cxn>
                          <a:cxn ang="0">
                            <a:pos x="0" y="18"/>
                          </a:cxn>
                          <a:cxn ang="0">
                            <a:pos x="16" y="0"/>
                          </a:cxn>
                          <a:cxn ang="0">
                            <a:pos x="25" y="2"/>
                          </a:cxn>
                          <a:cxn ang="0">
                            <a:pos x="25" y="10"/>
                          </a:cxn>
                        </a:cxnLst>
                        <a:rect l="0" t="0" r="r" b="b"/>
                        <a:pathLst>
                          <a:path w="25" h="35">
                            <a:moveTo>
                              <a:pt x="25" y="10"/>
                            </a:moveTo>
                            <a:lnTo>
                              <a:pt x="25" y="19"/>
                            </a:lnTo>
                            <a:lnTo>
                              <a:pt x="9" y="35"/>
                            </a:lnTo>
                            <a:lnTo>
                              <a:pt x="0" y="18"/>
                            </a:lnTo>
                            <a:lnTo>
                              <a:pt x="16" y="0"/>
                            </a:lnTo>
                            <a:lnTo>
                              <a:pt x="25" y="2"/>
                            </a:lnTo>
                            <a:lnTo>
                              <a:pt x="25" y="1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00" name="Freeform 2998">
                        <a:extLst>
                          <a:ext uri="{FF2B5EF4-FFF2-40B4-BE49-F238E27FC236}">
                            <a16:creationId xmlns:a16="http://schemas.microsoft.com/office/drawing/2014/main" id="{0368786E-DACC-0477-A6ED-7A64F3D94C6C}"/>
                          </a:ext>
                        </a:extLst>
                      </p:cNvPr>
                      <p:cNvSpPr>
                        <a:spLocks/>
                      </p:cNvSpPr>
                      <p:nvPr/>
                    </p:nvSpPr>
                    <p:spPr bwMode="auto">
                      <a:xfrm>
                        <a:off x="5782300" y="3492129"/>
                        <a:ext cx="31764" cy="26568"/>
                      </a:xfrm>
                      <a:custGeom>
                        <a:avLst/>
                        <a:gdLst/>
                        <a:ahLst/>
                        <a:cxnLst>
                          <a:cxn ang="0">
                            <a:pos x="0" y="16"/>
                          </a:cxn>
                          <a:cxn ang="0">
                            <a:pos x="18" y="16"/>
                          </a:cxn>
                          <a:cxn ang="0">
                            <a:pos x="26" y="0"/>
                          </a:cxn>
                          <a:cxn ang="0">
                            <a:pos x="0" y="0"/>
                          </a:cxn>
                          <a:cxn ang="0">
                            <a:pos x="0" y="16"/>
                          </a:cxn>
                        </a:cxnLst>
                        <a:rect l="0" t="0" r="r" b="b"/>
                        <a:pathLst>
                          <a:path w="26" h="16">
                            <a:moveTo>
                              <a:pt x="0" y="16"/>
                            </a:moveTo>
                            <a:lnTo>
                              <a:pt x="18" y="16"/>
                            </a:lnTo>
                            <a:lnTo>
                              <a:pt x="26" y="0"/>
                            </a:lnTo>
                            <a:lnTo>
                              <a:pt x="0" y="0"/>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grpSp>
              </p:grpSp>
              <p:grpSp>
                <p:nvGrpSpPr>
                  <p:cNvPr id="256" name="Group 255">
                    <a:extLst>
                      <a:ext uri="{FF2B5EF4-FFF2-40B4-BE49-F238E27FC236}">
                        <a16:creationId xmlns:a16="http://schemas.microsoft.com/office/drawing/2014/main" id="{25424943-444D-C0BB-738F-31AAE0CB8BC5}"/>
                      </a:ext>
                    </a:extLst>
                  </p:cNvPr>
                  <p:cNvGrpSpPr/>
                  <p:nvPr/>
                </p:nvGrpSpPr>
                <p:grpSpPr>
                  <a:xfrm>
                    <a:off x="7931090" y="2023620"/>
                    <a:ext cx="2490609" cy="2204401"/>
                    <a:chOff x="7931090" y="2023620"/>
                    <a:chExt cx="2490609" cy="2204401"/>
                  </a:xfrm>
                  <a:grpFill/>
                </p:grpSpPr>
                <p:sp>
                  <p:nvSpPr>
                    <p:cNvPr id="257" name="Freeform 3029">
                      <a:extLst>
                        <a:ext uri="{FF2B5EF4-FFF2-40B4-BE49-F238E27FC236}">
                          <a16:creationId xmlns:a16="http://schemas.microsoft.com/office/drawing/2014/main" id="{DFB50206-01CF-C249-AA66-7365368871DD}"/>
                        </a:ext>
                      </a:extLst>
                    </p:cNvPr>
                    <p:cNvSpPr>
                      <a:spLocks/>
                    </p:cNvSpPr>
                    <p:nvPr/>
                  </p:nvSpPr>
                  <p:spPr bwMode="auto">
                    <a:xfrm>
                      <a:off x="7931090" y="3143824"/>
                      <a:ext cx="66342" cy="126994"/>
                    </a:xfrm>
                    <a:custGeom>
                      <a:avLst/>
                      <a:gdLst/>
                      <a:ahLst/>
                      <a:cxnLst>
                        <a:cxn ang="0">
                          <a:pos x="0" y="42"/>
                        </a:cxn>
                        <a:cxn ang="0">
                          <a:pos x="9" y="67"/>
                        </a:cxn>
                        <a:cxn ang="0">
                          <a:pos x="35" y="67"/>
                        </a:cxn>
                        <a:cxn ang="0">
                          <a:pos x="34" y="42"/>
                        </a:cxn>
                        <a:cxn ang="0">
                          <a:pos x="16" y="7"/>
                        </a:cxn>
                        <a:cxn ang="0">
                          <a:pos x="9" y="0"/>
                        </a:cxn>
                        <a:cxn ang="0">
                          <a:pos x="8" y="11"/>
                        </a:cxn>
                        <a:cxn ang="0">
                          <a:pos x="0" y="42"/>
                        </a:cxn>
                      </a:cxnLst>
                      <a:rect l="0" t="0" r="r" b="b"/>
                      <a:pathLst>
                        <a:path w="35" h="67">
                          <a:moveTo>
                            <a:pt x="0" y="42"/>
                          </a:moveTo>
                          <a:lnTo>
                            <a:pt x="9" y="67"/>
                          </a:lnTo>
                          <a:lnTo>
                            <a:pt x="35" y="67"/>
                          </a:lnTo>
                          <a:lnTo>
                            <a:pt x="34" y="42"/>
                          </a:lnTo>
                          <a:lnTo>
                            <a:pt x="16" y="7"/>
                          </a:lnTo>
                          <a:lnTo>
                            <a:pt x="9" y="0"/>
                          </a:lnTo>
                          <a:lnTo>
                            <a:pt x="8" y="11"/>
                          </a:lnTo>
                          <a:lnTo>
                            <a:pt x="0" y="42"/>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58" name="Freeform 2876">
                      <a:extLst>
                        <a:ext uri="{FF2B5EF4-FFF2-40B4-BE49-F238E27FC236}">
                          <a16:creationId xmlns:a16="http://schemas.microsoft.com/office/drawing/2014/main" id="{11B0F395-F2FA-F39A-20F8-79F05239A24E}"/>
                        </a:ext>
                      </a:extLst>
                    </p:cNvPr>
                    <p:cNvSpPr>
                      <a:spLocks/>
                    </p:cNvSpPr>
                    <p:nvPr/>
                  </p:nvSpPr>
                  <p:spPr bwMode="auto">
                    <a:xfrm>
                      <a:off x="8950838" y="3320102"/>
                      <a:ext cx="49282" cy="17059"/>
                    </a:xfrm>
                    <a:custGeom>
                      <a:avLst/>
                      <a:gdLst/>
                      <a:ahLst/>
                      <a:cxnLst>
                        <a:cxn ang="0">
                          <a:pos x="26" y="0"/>
                        </a:cxn>
                        <a:cxn ang="0">
                          <a:pos x="24" y="9"/>
                        </a:cxn>
                        <a:cxn ang="0">
                          <a:pos x="8" y="9"/>
                        </a:cxn>
                        <a:cxn ang="0">
                          <a:pos x="0" y="0"/>
                        </a:cxn>
                        <a:cxn ang="0">
                          <a:pos x="26" y="0"/>
                        </a:cxn>
                      </a:cxnLst>
                      <a:rect l="0" t="0" r="r" b="b"/>
                      <a:pathLst>
                        <a:path w="26" h="9">
                          <a:moveTo>
                            <a:pt x="26" y="0"/>
                          </a:moveTo>
                          <a:lnTo>
                            <a:pt x="24" y="9"/>
                          </a:lnTo>
                          <a:lnTo>
                            <a:pt x="8" y="9"/>
                          </a:lnTo>
                          <a:lnTo>
                            <a:pt x="0" y="0"/>
                          </a:lnTo>
                          <a:lnTo>
                            <a:pt x="26"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59" name="Freeform 2877">
                      <a:extLst>
                        <a:ext uri="{FF2B5EF4-FFF2-40B4-BE49-F238E27FC236}">
                          <a16:creationId xmlns:a16="http://schemas.microsoft.com/office/drawing/2014/main" id="{C046B632-2D09-8C9C-2577-9F09059108DA}"/>
                        </a:ext>
                      </a:extLst>
                    </p:cNvPr>
                    <p:cNvSpPr>
                      <a:spLocks/>
                    </p:cNvSpPr>
                    <p:nvPr/>
                  </p:nvSpPr>
                  <p:spPr bwMode="auto">
                    <a:xfrm>
                      <a:off x="8272270" y="2542971"/>
                      <a:ext cx="255885" cy="602750"/>
                    </a:xfrm>
                    <a:custGeom>
                      <a:avLst/>
                      <a:gdLst/>
                      <a:ahLst/>
                      <a:cxnLst>
                        <a:cxn ang="0">
                          <a:pos x="127" y="282"/>
                        </a:cxn>
                        <a:cxn ang="0">
                          <a:pos x="118" y="239"/>
                        </a:cxn>
                        <a:cxn ang="0">
                          <a:pos x="102" y="230"/>
                        </a:cxn>
                        <a:cxn ang="0">
                          <a:pos x="110" y="204"/>
                        </a:cxn>
                        <a:cxn ang="0">
                          <a:pos x="94" y="162"/>
                        </a:cxn>
                        <a:cxn ang="0">
                          <a:pos x="94" y="145"/>
                        </a:cxn>
                        <a:cxn ang="0">
                          <a:pos x="121" y="127"/>
                        </a:cxn>
                        <a:cxn ang="0">
                          <a:pos x="135" y="112"/>
                        </a:cxn>
                        <a:cxn ang="0">
                          <a:pos x="118" y="111"/>
                        </a:cxn>
                        <a:cxn ang="0">
                          <a:pos x="102" y="93"/>
                        </a:cxn>
                        <a:cxn ang="0">
                          <a:pos x="102" y="85"/>
                        </a:cxn>
                        <a:cxn ang="0">
                          <a:pos x="94" y="85"/>
                        </a:cxn>
                        <a:cxn ang="0">
                          <a:pos x="92" y="60"/>
                        </a:cxn>
                        <a:cxn ang="0">
                          <a:pos x="68" y="67"/>
                        </a:cxn>
                        <a:cxn ang="0">
                          <a:pos x="76" y="16"/>
                        </a:cxn>
                        <a:cxn ang="0">
                          <a:pos x="67" y="0"/>
                        </a:cxn>
                        <a:cxn ang="0">
                          <a:pos x="41" y="0"/>
                        </a:cxn>
                        <a:cxn ang="0">
                          <a:pos x="25" y="27"/>
                        </a:cxn>
                        <a:cxn ang="0">
                          <a:pos x="16" y="69"/>
                        </a:cxn>
                        <a:cxn ang="0">
                          <a:pos x="8" y="69"/>
                        </a:cxn>
                        <a:cxn ang="0">
                          <a:pos x="8" y="94"/>
                        </a:cxn>
                        <a:cxn ang="0">
                          <a:pos x="0" y="94"/>
                        </a:cxn>
                        <a:cxn ang="0">
                          <a:pos x="0" y="120"/>
                        </a:cxn>
                        <a:cxn ang="0">
                          <a:pos x="17" y="139"/>
                        </a:cxn>
                        <a:cxn ang="0">
                          <a:pos x="25" y="153"/>
                        </a:cxn>
                        <a:cxn ang="0">
                          <a:pos x="33" y="155"/>
                        </a:cxn>
                        <a:cxn ang="0">
                          <a:pos x="41" y="188"/>
                        </a:cxn>
                        <a:cxn ang="0">
                          <a:pos x="33" y="206"/>
                        </a:cxn>
                        <a:cxn ang="0">
                          <a:pos x="60" y="214"/>
                        </a:cxn>
                        <a:cxn ang="0">
                          <a:pos x="76" y="196"/>
                        </a:cxn>
                        <a:cxn ang="0">
                          <a:pos x="94" y="206"/>
                        </a:cxn>
                        <a:cxn ang="0">
                          <a:pos x="118" y="274"/>
                        </a:cxn>
                        <a:cxn ang="0">
                          <a:pos x="111" y="282"/>
                        </a:cxn>
                        <a:cxn ang="0">
                          <a:pos x="119" y="300"/>
                        </a:cxn>
                        <a:cxn ang="0">
                          <a:pos x="112" y="318"/>
                        </a:cxn>
                        <a:cxn ang="0">
                          <a:pos x="127" y="282"/>
                        </a:cxn>
                      </a:cxnLst>
                      <a:rect l="0" t="0" r="r" b="b"/>
                      <a:pathLst>
                        <a:path w="135" h="318">
                          <a:moveTo>
                            <a:pt x="127" y="282"/>
                          </a:moveTo>
                          <a:lnTo>
                            <a:pt x="118" y="239"/>
                          </a:lnTo>
                          <a:lnTo>
                            <a:pt x="102" y="230"/>
                          </a:lnTo>
                          <a:lnTo>
                            <a:pt x="110" y="204"/>
                          </a:lnTo>
                          <a:lnTo>
                            <a:pt x="94" y="162"/>
                          </a:lnTo>
                          <a:lnTo>
                            <a:pt x="94" y="145"/>
                          </a:lnTo>
                          <a:lnTo>
                            <a:pt x="121" y="127"/>
                          </a:lnTo>
                          <a:lnTo>
                            <a:pt x="135" y="112"/>
                          </a:lnTo>
                          <a:lnTo>
                            <a:pt x="118" y="111"/>
                          </a:lnTo>
                          <a:lnTo>
                            <a:pt x="102" y="93"/>
                          </a:lnTo>
                          <a:lnTo>
                            <a:pt x="102" y="85"/>
                          </a:lnTo>
                          <a:lnTo>
                            <a:pt x="94" y="85"/>
                          </a:lnTo>
                          <a:lnTo>
                            <a:pt x="92" y="60"/>
                          </a:lnTo>
                          <a:lnTo>
                            <a:pt x="68" y="67"/>
                          </a:lnTo>
                          <a:lnTo>
                            <a:pt x="76" y="16"/>
                          </a:lnTo>
                          <a:lnTo>
                            <a:pt x="67" y="0"/>
                          </a:lnTo>
                          <a:lnTo>
                            <a:pt x="41" y="0"/>
                          </a:lnTo>
                          <a:lnTo>
                            <a:pt x="25" y="27"/>
                          </a:lnTo>
                          <a:lnTo>
                            <a:pt x="16" y="69"/>
                          </a:lnTo>
                          <a:lnTo>
                            <a:pt x="8" y="69"/>
                          </a:lnTo>
                          <a:lnTo>
                            <a:pt x="8" y="94"/>
                          </a:lnTo>
                          <a:lnTo>
                            <a:pt x="0" y="94"/>
                          </a:lnTo>
                          <a:lnTo>
                            <a:pt x="0" y="120"/>
                          </a:lnTo>
                          <a:lnTo>
                            <a:pt x="17" y="139"/>
                          </a:lnTo>
                          <a:lnTo>
                            <a:pt x="25" y="153"/>
                          </a:lnTo>
                          <a:lnTo>
                            <a:pt x="33" y="155"/>
                          </a:lnTo>
                          <a:lnTo>
                            <a:pt x="41" y="188"/>
                          </a:lnTo>
                          <a:lnTo>
                            <a:pt x="33" y="206"/>
                          </a:lnTo>
                          <a:lnTo>
                            <a:pt x="60" y="214"/>
                          </a:lnTo>
                          <a:lnTo>
                            <a:pt x="76" y="196"/>
                          </a:lnTo>
                          <a:lnTo>
                            <a:pt x="94" y="206"/>
                          </a:lnTo>
                          <a:lnTo>
                            <a:pt x="118" y="274"/>
                          </a:lnTo>
                          <a:lnTo>
                            <a:pt x="111" y="282"/>
                          </a:lnTo>
                          <a:lnTo>
                            <a:pt x="119" y="300"/>
                          </a:lnTo>
                          <a:lnTo>
                            <a:pt x="112" y="318"/>
                          </a:lnTo>
                          <a:lnTo>
                            <a:pt x="127" y="282"/>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0" name="Freeform 2889">
                      <a:extLst>
                        <a:ext uri="{FF2B5EF4-FFF2-40B4-BE49-F238E27FC236}">
                          <a16:creationId xmlns:a16="http://schemas.microsoft.com/office/drawing/2014/main" id="{3CC52ED5-335E-36CA-788F-D4F3678B8C8E}"/>
                        </a:ext>
                      </a:extLst>
                    </p:cNvPr>
                    <p:cNvSpPr>
                      <a:spLocks/>
                    </p:cNvSpPr>
                    <p:nvPr/>
                  </p:nvSpPr>
                  <p:spPr bwMode="auto">
                    <a:xfrm>
                      <a:off x="9000119" y="2023620"/>
                      <a:ext cx="126995" cy="163008"/>
                    </a:xfrm>
                    <a:custGeom>
                      <a:avLst/>
                      <a:gdLst/>
                      <a:ahLst/>
                      <a:cxnLst>
                        <a:cxn ang="0">
                          <a:pos x="51" y="0"/>
                        </a:cxn>
                        <a:cxn ang="0">
                          <a:pos x="51" y="18"/>
                        </a:cxn>
                        <a:cxn ang="0">
                          <a:pos x="43" y="26"/>
                        </a:cxn>
                        <a:cxn ang="0">
                          <a:pos x="42" y="34"/>
                        </a:cxn>
                        <a:cxn ang="0">
                          <a:pos x="25" y="26"/>
                        </a:cxn>
                        <a:cxn ang="0">
                          <a:pos x="0" y="59"/>
                        </a:cxn>
                        <a:cxn ang="0">
                          <a:pos x="25" y="61"/>
                        </a:cxn>
                        <a:cxn ang="0">
                          <a:pos x="25" y="86"/>
                        </a:cxn>
                        <a:cxn ang="0">
                          <a:pos x="60" y="85"/>
                        </a:cxn>
                        <a:cxn ang="0">
                          <a:pos x="67" y="77"/>
                        </a:cxn>
                        <a:cxn ang="0">
                          <a:pos x="51" y="68"/>
                        </a:cxn>
                        <a:cxn ang="0">
                          <a:pos x="43" y="51"/>
                        </a:cxn>
                        <a:cxn ang="0">
                          <a:pos x="67" y="42"/>
                        </a:cxn>
                        <a:cxn ang="0">
                          <a:pos x="59" y="24"/>
                        </a:cxn>
                        <a:cxn ang="0">
                          <a:pos x="67" y="0"/>
                        </a:cxn>
                        <a:cxn ang="0">
                          <a:pos x="51" y="0"/>
                        </a:cxn>
                      </a:cxnLst>
                      <a:rect l="0" t="0" r="r" b="b"/>
                      <a:pathLst>
                        <a:path w="67" h="86">
                          <a:moveTo>
                            <a:pt x="51" y="0"/>
                          </a:moveTo>
                          <a:lnTo>
                            <a:pt x="51" y="18"/>
                          </a:lnTo>
                          <a:lnTo>
                            <a:pt x="43" y="26"/>
                          </a:lnTo>
                          <a:lnTo>
                            <a:pt x="42" y="34"/>
                          </a:lnTo>
                          <a:lnTo>
                            <a:pt x="25" y="26"/>
                          </a:lnTo>
                          <a:lnTo>
                            <a:pt x="0" y="59"/>
                          </a:lnTo>
                          <a:lnTo>
                            <a:pt x="25" y="61"/>
                          </a:lnTo>
                          <a:lnTo>
                            <a:pt x="25" y="86"/>
                          </a:lnTo>
                          <a:lnTo>
                            <a:pt x="60" y="85"/>
                          </a:lnTo>
                          <a:lnTo>
                            <a:pt x="67" y="77"/>
                          </a:lnTo>
                          <a:lnTo>
                            <a:pt x="51" y="68"/>
                          </a:lnTo>
                          <a:lnTo>
                            <a:pt x="43" y="51"/>
                          </a:lnTo>
                          <a:lnTo>
                            <a:pt x="67" y="42"/>
                          </a:lnTo>
                          <a:lnTo>
                            <a:pt x="59" y="24"/>
                          </a:lnTo>
                          <a:lnTo>
                            <a:pt x="67" y="0"/>
                          </a:lnTo>
                          <a:lnTo>
                            <a:pt x="51" y="0"/>
                          </a:lnTo>
                          <a:close/>
                        </a:path>
                      </a:pathLst>
                    </a:custGeom>
                    <a:solidFill>
                      <a:schemeClr val="bg1"/>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1" name="Freeform 3071">
                      <a:extLst>
                        <a:ext uri="{FF2B5EF4-FFF2-40B4-BE49-F238E27FC236}">
                          <a16:creationId xmlns:a16="http://schemas.microsoft.com/office/drawing/2014/main" id="{F3CD548A-B362-0B27-0697-94A3CB971891}"/>
                        </a:ext>
                      </a:extLst>
                    </p:cNvPr>
                    <p:cNvSpPr>
                      <a:spLocks/>
                    </p:cNvSpPr>
                    <p:nvPr/>
                  </p:nvSpPr>
                  <p:spPr bwMode="auto">
                    <a:xfrm>
                      <a:off x="9256003" y="3756053"/>
                      <a:ext cx="17060" cy="18954"/>
                    </a:xfrm>
                    <a:custGeom>
                      <a:avLst/>
                      <a:gdLst/>
                      <a:ahLst/>
                      <a:cxnLst>
                        <a:cxn ang="0">
                          <a:pos x="0" y="10"/>
                        </a:cxn>
                        <a:cxn ang="0">
                          <a:pos x="9" y="0"/>
                        </a:cxn>
                        <a:cxn ang="0">
                          <a:pos x="0" y="2"/>
                        </a:cxn>
                        <a:cxn ang="0">
                          <a:pos x="0" y="10"/>
                        </a:cxn>
                      </a:cxnLst>
                      <a:rect l="0" t="0" r="r" b="b"/>
                      <a:pathLst>
                        <a:path w="9" h="10">
                          <a:moveTo>
                            <a:pt x="0" y="10"/>
                          </a:moveTo>
                          <a:lnTo>
                            <a:pt x="9" y="0"/>
                          </a:lnTo>
                          <a:lnTo>
                            <a:pt x="0" y="2"/>
                          </a:lnTo>
                          <a:lnTo>
                            <a:pt x="0" y="1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2" name="Freeform 3072">
                      <a:extLst>
                        <a:ext uri="{FF2B5EF4-FFF2-40B4-BE49-F238E27FC236}">
                          <a16:creationId xmlns:a16="http://schemas.microsoft.com/office/drawing/2014/main" id="{8517BE77-ACA2-FA59-F927-52AAEAC323BE}"/>
                        </a:ext>
                      </a:extLst>
                    </p:cNvPr>
                    <p:cNvSpPr>
                      <a:spLocks/>
                    </p:cNvSpPr>
                    <p:nvPr/>
                  </p:nvSpPr>
                  <p:spPr bwMode="auto">
                    <a:xfrm>
                      <a:off x="9290121" y="3725727"/>
                      <a:ext cx="30327" cy="30327"/>
                    </a:xfrm>
                    <a:custGeom>
                      <a:avLst/>
                      <a:gdLst/>
                      <a:ahLst/>
                      <a:cxnLst>
                        <a:cxn ang="0">
                          <a:pos x="0" y="16"/>
                        </a:cxn>
                        <a:cxn ang="0">
                          <a:pos x="9" y="16"/>
                        </a:cxn>
                        <a:cxn ang="0">
                          <a:pos x="16" y="0"/>
                        </a:cxn>
                        <a:cxn ang="0">
                          <a:pos x="8" y="0"/>
                        </a:cxn>
                        <a:cxn ang="0">
                          <a:pos x="0" y="16"/>
                        </a:cxn>
                      </a:cxnLst>
                      <a:rect l="0" t="0" r="r" b="b"/>
                      <a:pathLst>
                        <a:path w="16" h="16">
                          <a:moveTo>
                            <a:pt x="0" y="16"/>
                          </a:moveTo>
                          <a:lnTo>
                            <a:pt x="9" y="16"/>
                          </a:lnTo>
                          <a:lnTo>
                            <a:pt x="16" y="0"/>
                          </a:lnTo>
                          <a:lnTo>
                            <a:pt x="8" y="0"/>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3" name="Freeform 3073">
                      <a:extLst>
                        <a:ext uri="{FF2B5EF4-FFF2-40B4-BE49-F238E27FC236}">
                          <a16:creationId xmlns:a16="http://schemas.microsoft.com/office/drawing/2014/main" id="{48D076E6-DC1E-D6B3-4554-685FAE226AD8}"/>
                        </a:ext>
                      </a:extLst>
                    </p:cNvPr>
                    <p:cNvSpPr>
                      <a:spLocks/>
                    </p:cNvSpPr>
                    <p:nvPr/>
                  </p:nvSpPr>
                  <p:spPr bwMode="auto">
                    <a:xfrm>
                      <a:off x="9096785" y="3807231"/>
                      <a:ext cx="45490" cy="15164"/>
                    </a:xfrm>
                    <a:custGeom>
                      <a:avLst/>
                      <a:gdLst/>
                      <a:ahLst/>
                      <a:cxnLst>
                        <a:cxn ang="0">
                          <a:pos x="0" y="0"/>
                        </a:cxn>
                        <a:cxn ang="0">
                          <a:pos x="17" y="8"/>
                        </a:cxn>
                        <a:cxn ang="0">
                          <a:pos x="24" y="7"/>
                        </a:cxn>
                        <a:cxn ang="0">
                          <a:pos x="6" y="0"/>
                        </a:cxn>
                        <a:cxn ang="0">
                          <a:pos x="0" y="0"/>
                        </a:cxn>
                      </a:cxnLst>
                      <a:rect l="0" t="0" r="r" b="b"/>
                      <a:pathLst>
                        <a:path w="24" h="8">
                          <a:moveTo>
                            <a:pt x="0" y="0"/>
                          </a:moveTo>
                          <a:lnTo>
                            <a:pt x="17" y="8"/>
                          </a:lnTo>
                          <a:lnTo>
                            <a:pt x="24" y="7"/>
                          </a:lnTo>
                          <a:lnTo>
                            <a:pt x="6"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4" name="Freeform 3076">
                      <a:extLst>
                        <a:ext uri="{FF2B5EF4-FFF2-40B4-BE49-F238E27FC236}">
                          <a16:creationId xmlns:a16="http://schemas.microsoft.com/office/drawing/2014/main" id="{4CEAB699-8006-6CEF-7013-9CB7F1EA1532}"/>
                        </a:ext>
                      </a:extLst>
                    </p:cNvPr>
                    <p:cNvSpPr>
                      <a:spLocks/>
                    </p:cNvSpPr>
                    <p:nvPr/>
                  </p:nvSpPr>
                  <p:spPr bwMode="auto">
                    <a:xfrm>
                      <a:off x="8691161" y="3530497"/>
                      <a:ext cx="49282" cy="64446"/>
                    </a:xfrm>
                    <a:custGeom>
                      <a:avLst/>
                      <a:gdLst/>
                      <a:ahLst/>
                      <a:cxnLst>
                        <a:cxn ang="0">
                          <a:pos x="0" y="0"/>
                        </a:cxn>
                        <a:cxn ang="0">
                          <a:pos x="8" y="10"/>
                        </a:cxn>
                        <a:cxn ang="0">
                          <a:pos x="9" y="27"/>
                        </a:cxn>
                        <a:cxn ang="0">
                          <a:pos x="26" y="34"/>
                        </a:cxn>
                        <a:cxn ang="0">
                          <a:pos x="26" y="26"/>
                        </a:cxn>
                        <a:cxn ang="0">
                          <a:pos x="18" y="8"/>
                        </a:cxn>
                        <a:cxn ang="0">
                          <a:pos x="16" y="0"/>
                        </a:cxn>
                        <a:cxn ang="0">
                          <a:pos x="0" y="0"/>
                        </a:cxn>
                      </a:cxnLst>
                      <a:rect l="0" t="0" r="r" b="b"/>
                      <a:pathLst>
                        <a:path w="26" h="34">
                          <a:moveTo>
                            <a:pt x="0" y="0"/>
                          </a:moveTo>
                          <a:lnTo>
                            <a:pt x="8" y="10"/>
                          </a:lnTo>
                          <a:lnTo>
                            <a:pt x="9" y="27"/>
                          </a:lnTo>
                          <a:lnTo>
                            <a:pt x="26" y="34"/>
                          </a:lnTo>
                          <a:lnTo>
                            <a:pt x="26" y="26"/>
                          </a:lnTo>
                          <a:lnTo>
                            <a:pt x="18" y="8"/>
                          </a:lnTo>
                          <a:lnTo>
                            <a:pt x="16"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5" name="Freeform 3081">
                      <a:extLst>
                        <a:ext uri="{FF2B5EF4-FFF2-40B4-BE49-F238E27FC236}">
                          <a16:creationId xmlns:a16="http://schemas.microsoft.com/office/drawing/2014/main" id="{CFFAEDEB-ECBC-36B8-F1AA-5C3F7796A5E1}"/>
                        </a:ext>
                      </a:extLst>
                    </p:cNvPr>
                    <p:cNvSpPr>
                      <a:spLocks/>
                    </p:cNvSpPr>
                    <p:nvPr/>
                  </p:nvSpPr>
                  <p:spPr bwMode="auto">
                    <a:xfrm>
                      <a:off x="9337508" y="3515334"/>
                      <a:ext cx="32223" cy="15164"/>
                    </a:xfrm>
                    <a:custGeom>
                      <a:avLst/>
                      <a:gdLst/>
                      <a:ahLst/>
                      <a:cxnLst>
                        <a:cxn ang="0">
                          <a:pos x="0" y="8"/>
                        </a:cxn>
                        <a:cxn ang="0">
                          <a:pos x="17" y="8"/>
                        </a:cxn>
                        <a:cxn ang="0">
                          <a:pos x="8" y="0"/>
                        </a:cxn>
                        <a:cxn ang="0">
                          <a:pos x="0" y="8"/>
                        </a:cxn>
                      </a:cxnLst>
                      <a:rect l="0" t="0" r="r" b="b"/>
                      <a:pathLst>
                        <a:path w="17" h="8">
                          <a:moveTo>
                            <a:pt x="0" y="8"/>
                          </a:moveTo>
                          <a:lnTo>
                            <a:pt x="17" y="8"/>
                          </a:lnTo>
                          <a:lnTo>
                            <a:pt x="8"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6" name="Freeform 3082">
                      <a:extLst>
                        <a:ext uri="{FF2B5EF4-FFF2-40B4-BE49-F238E27FC236}">
                          <a16:creationId xmlns:a16="http://schemas.microsoft.com/office/drawing/2014/main" id="{F88D1A85-1A57-A3FC-D602-0B4613C12AD7}"/>
                        </a:ext>
                      </a:extLst>
                    </p:cNvPr>
                    <p:cNvSpPr>
                      <a:spLocks/>
                    </p:cNvSpPr>
                    <p:nvPr/>
                  </p:nvSpPr>
                  <p:spPr bwMode="auto">
                    <a:xfrm>
                      <a:off x="9434175" y="3483110"/>
                      <a:ext cx="32223" cy="15164"/>
                    </a:xfrm>
                    <a:custGeom>
                      <a:avLst/>
                      <a:gdLst/>
                      <a:ahLst/>
                      <a:cxnLst>
                        <a:cxn ang="0">
                          <a:pos x="0" y="0"/>
                        </a:cxn>
                        <a:cxn ang="0">
                          <a:pos x="10" y="8"/>
                        </a:cxn>
                        <a:cxn ang="0">
                          <a:pos x="17" y="0"/>
                        </a:cxn>
                        <a:cxn ang="0">
                          <a:pos x="0" y="0"/>
                        </a:cxn>
                      </a:cxnLst>
                      <a:rect l="0" t="0" r="r" b="b"/>
                      <a:pathLst>
                        <a:path w="17" h="8">
                          <a:moveTo>
                            <a:pt x="0" y="0"/>
                          </a:moveTo>
                          <a:lnTo>
                            <a:pt x="10" y="8"/>
                          </a:lnTo>
                          <a:lnTo>
                            <a:pt x="17"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7" name="Freeform 3083">
                      <a:extLst>
                        <a:ext uri="{FF2B5EF4-FFF2-40B4-BE49-F238E27FC236}">
                          <a16:creationId xmlns:a16="http://schemas.microsoft.com/office/drawing/2014/main" id="{351A216C-865D-9408-8CBC-57A29781D848}"/>
                        </a:ext>
                      </a:extLst>
                    </p:cNvPr>
                    <p:cNvSpPr>
                      <a:spLocks/>
                    </p:cNvSpPr>
                    <p:nvPr/>
                  </p:nvSpPr>
                  <p:spPr bwMode="auto">
                    <a:xfrm>
                      <a:off x="9597183" y="3500171"/>
                      <a:ext cx="15164" cy="13267"/>
                    </a:xfrm>
                    <a:custGeom>
                      <a:avLst/>
                      <a:gdLst/>
                      <a:ahLst/>
                      <a:cxnLst>
                        <a:cxn ang="0">
                          <a:pos x="0" y="0"/>
                        </a:cxn>
                        <a:cxn ang="0">
                          <a:pos x="8" y="7"/>
                        </a:cxn>
                        <a:cxn ang="0">
                          <a:pos x="8" y="0"/>
                        </a:cxn>
                        <a:cxn ang="0">
                          <a:pos x="0" y="0"/>
                        </a:cxn>
                      </a:cxnLst>
                      <a:rect l="0" t="0" r="r" b="b"/>
                      <a:pathLst>
                        <a:path w="8" h="7">
                          <a:moveTo>
                            <a:pt x="0" y="0"/>
                          </a:moveTo>
                          <a:lnTo>
                            <a:pt x="8" y="7"/>
                          </a:lnTo>
                          <a:lnTo>
                            <a:pt x="8"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8" name="Freeform 3093">
                      <a:extLst>
                        <a:ext uri="{FF2B5EF4-FFF2-40B4-BE49-F238E27FC236}">
                          <a16:creationId xmlns:a16="http://schemas.microsoft.com/office/drawing/2014/main" id="{717917E1-5488-AE57-572A-789FF3317408}"/>
                        </a:ext>
                      </a:extLst>
                    </p:cNvPr>
                    <p:cNvSpPr>
                      <a:spLocks/>
                    </p:cNvSpPr>
                    <p:nvPr/>
                  </p:nvSpPr>
                  <p:spPr bwMode="auto">
                    <a:xfrm>
                      <a:off x="10275751" y="3790171"/>
                      <a:ext cx="32223" cy="32222"/>
                    </a:xfrm>
                    <a:custGeom>
                      <a:avLst/>
                      <a:gdLst/>
                      <a:ahLst/>
                      <a:cxnLst>
                        <a:cxn ang="0">
                          <a:pos x="0" y="0"/>
                        </a:cxn>
                        <a:cxn ang="0">
                          <a:pos x="0" y="9"/>
                        </a:cxn>
                        <a:cxn ang="0">
                          <a:pos x="17" y="17"/>
                        </a:cxn>
                        <a:cxn ang="0">
                          <a:pos x="17" y="8"/>
                        </a:cxn>
                        <a:cxn ang="0">
                          <a:pos x="0" y="0"/>
                        </a:cxn>
                      </a:cxnLst>
                      <a:rect l="0" t="0" r="r" b="b"/>
                      <a:pathLst>
                        <a:path w="17" h="17">
                          <a:moveTo>
                            <a:pt x="0" y="0"/>
                          </a:moveTo>
                          <a:lnTo>
                            <a:pt x="0" y="9"/>
                          </a:lnTo>
                          <a:lnTo>
                            <a:pt x="17" y="17"/>
                          </a:lnTo>
                          <a:lnTo>
                            <a:pt x="17" y="8"/>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9" name="Freeform 3094">
                      <a:extLst>
                        <a:ext uri="{FF2B5EF4-FFF2-40B4-BE49-F238E27FC236}">
                          <a16:creationId xmlns:a16="http://schemas.microsoft.com/office/drawing/2014/main" id="{549AFFAD-618F-EC84-F17F-2B745830D85F}"/>
                        </a:ext>
                      </a:extLst>
                    </p:cNvPr>
                    <p:cNvSpPr>
                      <a:spLocks/>
                    </p:cNvSpPr>
                    <p:nvPr/>
                  </p:nvSpPr>
                  <p:spPr bwMode="auto">
                    <a:xfrm>
                      <a:off x="10325031" y="3822395"/>
                      <a:ext cx="47387" cy="17059"/>
                    </a:xfrm>
                    <a:custGeom>
                      <a:avLst/>
                      <a:gdLst/>
                      <a:ahLst/>
                      <a:cxnLst>
                        <a:cxn ang="0">
                          <a:pos x="0" y="0"/>
                        </a:cxn>
                        <a:cxn ang="0">
                          <a:pos x="18" y="9"/>
                        </a:cxn>
                        <a:cxn ang="0">
                          <a:pos x="25" y="9"/>
                        </a:cxn>
                        <a:cxn ang="0">
                          <a:pos x="16" y="0"/>
                        </a:cxn>
                        <a:cxn ang="0">
                          <a:pos x="0" y="0"/>
                        </a:cxn>
                      </a:cxnLst>
                      <a:rect l="0" t="0" r="r" b="b"/>
                      <a:pathLst>
                        <a:path w="25" h="9">
                          <a:moveTo>
                            <a:pt x="0" y="0"/>
                          </a:moveTo>
                          <a:lnTo>
                            <a:pt x="18" y="9"/>
                          </a:lnTo>
                          <a:lnTo>
                            <a:pt x="25" y="9"/>
                          </a:lnTo>
                          <a:lnTo>
                            <a:pt x="16"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70" name="Freeform 3096">
                      <a:extLst>
                        <a:ext uri="{FF2B5EF4-FFF2-40B4-BE49-F238E27FC236}">
                          <a16:creationId xmlns:a16="http://schemas.microsoft.com/office/drawing/2014/main" id="{1D3FA83E-C756-057A-5E87-2D849B92A014}"/>
                        </a:ext>
                      </a:extLst>
                    </p:cNvPr>
                    <p:cNvSpPr>
                      <a:spLocks/>
                    </p:cNvSpPr>
                    <p:nvPr/>
                  </p:nvSpPr>
                  <p:spPr bwMode="auto">
                    <a:xfrm>
                      <a:off x="10359149" y="4163575"/>
                      <a:ext cx="62550" cy="64446"/>
                    </a:xfrm>
                    <a:custGeom>
                      <a:avLst/>
                      <a:gdLst/>
                      <a:ahLst/>
                      <a:cxnLst>
                        <a:cxn ang="0">
                          <a:pos x="0" y="0"/>
                        </a:cxn>
                        <a:cxn ang="0">
                          <a:pos x="9" y="18"/>
                        </a:cxn>
                        <a:cxn ang="0">
                          <a:pos x="25" y="34"/>
                        </a:cxn>
                        <a:cxn ang="0">
                          <a:pos x="33" y="34"/>
                        </a:cxn>
                        <a:cxn ang="0">
                          <a:pos x="16" y="9"/>
                        </a:cxn>
                        <a:cxn ang="0">
                          <a:pos x="0" y="0"/>
                        </a:cxn>
                      </a:cxnLst>
                      <a:rect l="0" t="0" r="r" b="b"/>
                      <a:pathLst>
                        <a:path w="33" h="34">
                          <a:moveTo>
                            <a:pt x="0" y="0"/>
                          </a:moveTo>
                          <a:lnTo>
                            <a:pt x="9" y="18"/>
                          </a:lnTo>
                          <a:lnTo>
                            <a:pt x="25" y="34"/>
                          </a:lnTo>
                          <a:lnTo>
                            <a:pt x="33" y="34"/>
                          </a:lnTo>
                          <a:lnTo>
                            <a:pt x="16" y="9"/>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71" name="Freeform 3102">
                      <a:extLst>
                        <a:ext uri="{FF2B5EF4-FFF2-40B4-BE49-F238E27FC236}">
                          <a16:creationId xmlns:a16="http://schemas.microsoft.com/office/drawing/2014/main" id="{AC67E533-95B1-A666-4565-B89ABDEC5D83}"/>
                        </a:ext>
                      </a:extLst>
                    </p:cNvPr>
                    <p:cNvSpPr>
                      <a:spLocks/>
                    </p:cNvSpPr>
                    <p:nvPr/>
                  </p:nvSpPr>
                  <p:spPr bwMode="auto">
                    <a:xfrm>
                      <a:off x="9419010" y="3856513"/>
                      <a:ext cx="34118" cy="30327"/>
                    </a:xfrm>
                    <a:custGeom>
                      <a:avLst/>
                      <a:gdLst/>
                      <a:ahLst/>
                      <a:cxnLst>
                        <a:cxn ang="0">
                          <a:pos x="0" y="8"/>
                        </a:cxn>
                        <a:cxn ang="0">
                          <a:pos x="10" y="16"/>
                        </a:cxn>
                        <a:cxn ang="0">
                          <a:pos x="18" y="8"/>
                        </a:cxn>
                        <a:cxn ang="0">
                          <a:pos x="16" y="0"/>
                        </a:cxn>
                        <a:cxn ang="0">
                          <a:pos x="0" y="0"/>
                        </a:cxn>
                        <a:cxn ang="0">
                          <a:pos x="0" y="8"/>
                        </a:cxn>
                      </a:cxnLst>
                      <a:rect l="0" t="0" r="r" b="b"/>
                      <a:pathLst>
                        <a:path w="18" h="16">
                          <a:moveTo>
                            <a:pt x="0" y="8"/>
                          </a:moveTo>
                          <a:lnTo>
                            <a:pt x="10" y="16"/>
                          </a:lnTo>
                          <a:lnTo>
                            <a:pt x="18" y="8"/>
                          </a:lnTo>
                          <a:lnTo>
                            <a:pt x="16" y="0"/>
                          </a:lnTo>
                          <a:lnTo>
                            <a:pt x="0"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72" name="Freeform 3096">
                      <a:extLst>
                        <a:ext uri="{FF2B5EF4-FFF2-40B4-BE49-F238E27FC236}">
                          <a16:creationId xmlns:a16="http://schemas.microsoft.com/office/drawing/2014/main" id="{E21D2730-ADFE-BBAA-34EB-628504431DC6}"/>
                        </a:ext>
                      </a:extLst>
                    </p:cNvPr>
                    <p:cNvSpPr>
                      <a:spLocks/>
                    </p:cNvSpPr>
                    <p:nvPr/>
                  </p:nvSpPr>
                  <p:spPr bwMode="auto">
                    <a:xfrm>
                      <a:off x="9885562" y="3314038"/>
                      <a:ext cx="62550" cy="64446"/>
                    </a:xfrm>
                    <a:custGeom>
                      <a:avLst/>
                      <a:gdLst/>
                      <a:ahLst/>
                      <a:cxnLst>
                        <a:cxn ang="0">
                          <a:pos x="0" y="0"/>
                        </a:cxn>
                        <a:cxn ang="0">
                          <a:pos x="9" y="18"/>
                        </a:cxn>
                        <a:cxn ang="0">
                          <a:pos x="25" y="34"/>
                        </a:cxn>
                        <a:cxn ang="0">
                          <a:pos x="33" y="34"/>
                        </a:cxn>
                        <a:cxn ang="0">
                          <a:pos x="16" y="9"/>
                        </a:cxn>
                        <a:cxn ang="0">
                          <a:pos x="0" y="0"/>
                        </a:cxn>
                      </a:cxnLst>
                      <a:rect l="0" t="0" r="r" b="b"/>
                      <a:pathLst>
                        <a:path w="33" h="34">
                          <a:moveTo>
                            <a:pt x="0" y="0"/>
                          </a:moveTo>
                          <a:lnTo>
                            <a:pt x="9" y="18"/>
                          </a:lnTo>
                          <a:lnTo>
                            <a:pt x="25" y="34"/>
                          </a:lnTo>
                          <a:lnTo>
                            <a:pt x="33" y="34"/>
                          </a:lnTo>
                          <a:lnTo>
                            <a:pt x="16" y="9"/>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grpSp>
            </p:grpSp>
          </p:grpSp>
          <p:grpSp>
            <p:nvGrpSpPr>
              <p:cNvPr id="7" name="Group 6">
                <a:extLst>
                  <a:ext uri="{FF2B5EF4-FFF2-40B4-BE49-F238E27FC236}">
                    <a16:creationId xmlns:a16="http://schemas.microsoft.com/office/drawing/2014/main" id="{27A92816-BE87-CB51-89B9-26A4DCC11B05}"/>
                  </a:ext>
                </a:extLst>
              </p:cNvPr>
              <p:cNvGrpSpPr/>
              <p:nvPr/>
            </p:nvGrpSpPr>
            <p:grpSpPr>
              <a:xfrm>
                <a:off x="1397877" y="1272663"/>
                <a:ext cx="9084853" cy="4456184"/>
                <a:chOff x="1448677" y="840863"/>
                <a:chExt cx="9084853" cy="4456184"/>
              </a:xfrm>
              <a:grpFill/>
            </p:grpSpPr>
            <p:sp>
              <p:nvSpPr>
                <p:cNvPr id="8" name="Freeform 2819">
                  <a:extLst>
                    <a:ext uri="{FF2B5EF4-FFF2-40B4-BE49-F238E27FC236}">
                      <a16:creationId xmlns:a16="http://schemas.microsoft.com/office/drawing/2014/main" id="{E44071A2-3FBE-A2BB-56B4-B6187EE9412E}"/>
                    </a:ext>
                  </a:extLst>
                </p:cNvPr>
                <p:cNvSpPr>
                  <a:spLocks/>
                </p:cNvSpPr>
                <p:nvPr/>
              </p:nvSpPr>
              <p:spPr bwMode="auto">
                <a:xfrm>
                  <a:off x="5586429" y="2673756"/>
                  <a:ext cx="470069" cy="416997"/>
                </a:xfrm>
                <a:custGeom>
                  <a:avLst/>
                  <a:gdLst/>
                  <a:ahLst/>
                  <a:cxnLst>
                    <a:cxn ang="0">
                      <a:pos x="214" y="178"/>
                    </a:cxn>
                    <a:cxn ang="0">
                      <a:pos x="214" y="170"/>
                    </a:cxn>
                    <a:cxn ang="0">
                      <a:pos x="240" y="118"/>
                    </a:cxn>
                    <a:cxn ang="0">
                      <a:pos x="248" y="59"/>
                    </a:cxn>
                    <a:cxn ang="0">
                      <a:pos x="240" y="59"/>
                    </a:cxn>
                    <a:cxn ang="0">
                      <a:pos x="230" y="42"/>
                    </a:cxn>
                    <a:cxn ang="0">
                      <a:pos x="230" y="16"/>
                    </a:cxn>
                    <a:cxn ang="0">
                      <a:pos x="222" y="0"/>
                    </a:cxn>
                    <a:cxn ang="0">
                      <a:pos x="179" y="0"/>
                    </a:cxn>
                    <a:cxn ang="0">
                      <a:pos x="84" y="78"/>
                    </a:cxn>
                    <a:cxn ang="0">
                      <a:pos x="69" y="86"/>
                    </a:cxn>
                    <a:cxn ang="0">
                      <a:pos x="68" y="137"/>
                    </a:cxn>
                    <a:cxn ang="0">
                      <a:pos x="60" y="145"/>
                    </a:cxn>
                    <a:cxn ang="0">
                      <a:pos x="0" y="154"/>
                    </a:cxn>
                    <a:cxn ang="0">
                      <a:pos x="0" y="172"/>
                    </a:cxn>
                    <a:cxn ang="0">
                      <a:pos x="27" y="205"/>
                    </a:cxn>
                    <a:cxn ang="0">
                      <a:pos x="36" y="205"/>
                    </a:cxn>
                    <a:cxn ang="0">
                      <a:pos x="44" y="213"/>
                    </a:cxn>
                    <a:cxn ang="0">
                      <a:pos x="51" y="205"/>
                    </a:cxn>
                    <a:cxn ang="0">
                      <a:pos x="60" y="220"/>
                    </a:cxn>
                    <a:cxn ang="0">
                      <a:pos x="61" y="204"/>
                    </a:cxn>
                    <a:cxn ang="0">
                      <a:pos x="69" y="178"/>
                    </a:cxn>
                    <a:cxn ang="0">
                      <a:pos x="87" y="180"/>
                    </a:cxn>
                    <a:cxn ang="0">
                      <a:pos x="104" y="188"/>
                    </a:cxn>
                    <a:cxn ang="0">
                      <a:pos x="129" y="188"/>
                    </a:cxn>
                    <a:cxn ang="0">
                      <a:pos x="146" y="204"/>
                    </a:cxn>
                    <a:cxn ang="0">
                      <a:pos x="163" y="188"/>
                    </a:cxn>
                    <a:cxn ang="0">
                      <a:pos x="189" y="186"/>
                    </a:cxn>
                    <a:cxn ang="0">
                      <a:pos x="198" y="178"/>
                    </a:cxn>
                    <a:cxn ang="0">
                      <a:pos x="214" y="178"/>
                    </a:cxn>
                  </a:cxnLst>
                  <a:rect l="0" t="0" r="r" b="b"/>
                  <a:pathLst>
                    <a:path w="248" h="220">
                      <a:moveTo>
                        <a:pt x="214" y="178"/>
                      </a:moveTo>
                      <a:lnTo>
                        <a:pt x="214" y="170"/>
                      </a:lnTo>
                      <a:lnTo>
                        <a:pt x="240" y="118"/>
                      </a:lnTo>
                      <a:lnTo>
                        <a:pt x="248" y="59"/>
                      </a:lnTo>
                      <a:lnTo>
                        <a:pt x="240" y="59"/>
                      </a:lnTo>
                      <a:lnTo>
                        <a:pt x="230" y="42"/>
                      </a:lnTo>
                      <a:lnTo>
                        <a:pt x="230" y="16"/>
                      </a:lnTo>
                      <a:lnTo>
                        <a:pt x="222" y="0"/>
                      </a:lnTo>
                      <a:lnTo>
                        <a:pt x="179" y="0"/>
                      </a:lnTo>
                      <a:lnTo>
                        <a:pt x="84" y="78"/>
                      </a:lnTo>
                      <a:lnTo>
                        <a:pt x="69" y="86"/>
                      </a:lnTo>
                      <a:lnTo>
                        <a:pt x="68" y="137"/>
                      </a:lnTo>
                      <a:lnTo>
                        <a:pt x="60" y="145"/>
                      </a:lnTo>
                      <a:lnTo>
                        <a:pt x="0" y="154"/>
                      </a:lnTo>
                      <a:lnTo>
                        <a:pt x="0" y="172"/>
                      </a:lnTo>
                      <a:lnTo>
                        <a:pt x="27" y="205"/>
                      </a:lnTo>
                      <a:lnTo>
                        <a:pt x="36" y="205"/>
                      </a:lnTo>
                      <a:lnTo>
                        <a:pt x="44" y="213"/>
                      </a:lnTo>
                      <a:lnTo>
                        <a:pt x="51" y="205"/>
                      </a:lnTo>
                      <a:lnTo>
                        <a:pt x="60" y="220"/>
                      </a:lnTo>
                      <a:lnTo>
                        <a:pt x="61" y="204"/>
                      </a:lnTo>
                      <a:lnTo>
                        <a:pt x="69" y="178"/>
                      </a:lnTo>
                      <a:lnTo>
                        <a:pt x="87" y="180"/>
                      </a:lnTo>
                      <a:lnTo>
                        <a:pt x="104" y="188"/>
                      </a:lnTo>
                      <a:lnTo>
                        <a:pt x="129" y="188"/>
                      </a:lnTo>
                      <a:lnTo>
                        <a:pt x="146" y="204"/>
                      </a:lnTo>
                      <a:lnTo>
                        <a:pt x="163" y="188"/>
                      </a:lnTo>
                      <a:lnTo>
                        <a:pt x="189" y="186"/>
                      </a:lnTo>
                      <a:lnTo>
                        <a:pt x="198" y="178"/>
                      </a:lnTo>
                      <a:lnTo>
                        <a:pt x="214" y="17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 name="Freeform 2820">
                  <a:extLst>
                    <a:ext uri="{FF2B5EF4-FFF2-40B4-BE49-F238E27FC236}">
                      <a16:creationId xmlns:a16="http://schemas.microsoft.com/office/drawing/2014/main" id="{4241870C-9007-0FF2-8B17-13922D19BB55}"/>
                    </a:ext>
                  </a:extLst>
                </p:cNvPr>
                <p:cNvSpPr>
                  <a:spLocks/>
                </p:cNvSpPr>
                <p:nvPr/>
              </p:nvSpPr>
              <p:spPr bwMode="auto">
                <a:xfrm>
                  <a:off x="5669828" y="3011144"/>
                  <a:ext cx="337389" cy="326015"/>
                </a:xfrm>
                <a:custGeom>
                  <a:avLst/>
                  <a:gdLst/>
                  <a:ahLst/>
                  <a:cxnLst>
                    <a:cxn ang="0">
                      <a:pos x="178" y="10"/>
                    </a:cxn>
                    <a:cxn ang="0">
                      <a:pos x="169" y="0"/>
                    </a:cxn>
                    <a:cxn ang="0">
                      <a:pos x="153" y="2"/>
                    </a:cxn>
                    <a:cxn ang="0">
                      <a:pos x="143" y="10"/>
                    </a:cxn>
                    <a:cxn ang="0">
                      <a:pos x="118" y="10"/>
                    </a:cxn>
                    <a:cxn ang="0">
                      <a:pos x="102" y="26"/>
                    </a:cxn>
                    <a:cxn ang="0">
                      <a:pos x="84" y="10"/>
                    </a:cxn>
                    <a:cxn ang="0">
                      <a:pos x="58" y="10"/>
                    </a:cxn>
                    <a:cxn ang="0">
                      <a:pos x="41" y="0"/>
                    </a:cxn>
                    <a:cxn ang="0">
                      <a:pos x="25" y="2"/>
                    </a:cxn>
                    <a:cxn ang="0">
                      <a:pos x="16" y="29"/>
                    </a:cxn>
                    <a:cxn ang="0">
                      <a:pos x="16" y="62"/>
                    </a:cxn>
                    <a:cxn ang="0">
                      <a:pos x="0" y="97"/>
                    </a:cxn>
                    <a:cxn ang="0">
                      <a:pos x="0" y="137"/>
                    </a:cxn>
                    <a:cxn ang="0">
                      <a:pos x="17" y="138"/>
                    </a:cxn>
                    <a:cxn ang="0">
                      <a:pos x="33" y="147"/>
                    </a:cxn>
                    <a:cxn ang="0">
                      <a:pos x="41" y="164"/>
                    </a:cxn>
                    <a:cxn ang="0">
                      <a:pos x="43" y="172"/>
                    </a:cxn>
                    <a:cxn ang="0">
                      <a:pos x="94" y="163"/>
                    </a:cxn>
                    <a:cxn ang="0">
                      <a:pos x="111" y="129"/>
                    </a:cxn>
                    <a:cxn ang="0">
                      <a:pos x="119" y="129"/>
                    </a:cxn>
                    <a:cxn ang="0">
                      <a:pos x="127" y="137"/>
                    </a:cxn>
                    <a:cxn ang="0">
                      <a:pos x="136" y="128"/>
                    </a:cxn>
                    <a:cxn ang="0">
                      <a:pos x="145" y="94"/>
                    </a:cxn>
                    <a:cxn ang="0">
                      <a:pos x="154" y="85"/>
                    </a:cxn>
                    <a:cxn ang="0">
                      <a:pos x="171" y="51"/>
                    </a:cxn>
                    <a:cxn ang="0">
                      <a:pos x="178" y="43"/>
                    </a:cxn>
                    <a:cxn ang="0">
                      <a:pos x="178" y="10"/>
                    </a:cxn>
                  </a:cxnLst>
                  <a:rect l="0" t="0" r="r" b="b"/>
                  <a:pathLst>
                    <a:path w="178" h="172">
                      <a:moveTo>
                        <a:pt x="178" y="10"/>
                      </a:moveTo>
                      <a:lnTo>
                        <a:pt x="169" y="0"/>
                      </a:lnTo>
                      <a:lnTo>
                        <a:pt x="153" y="2"/>
                      </a:lnTo>
                      <a:lnTo>
                        <a:pt x="143" y="10"/>
                      </a:lnTo>
                      <a:lnTo>
                        <a:pt x="118" y="10"/>
                      </a:lnTo>
                      <a:lnTo>
                        <a:pt x="102" y="26"/>
                      </a:lnTo>
                      <a:lnTo>
                        <a:pt x="84" y="10"/>
                      </a:lnTo>
                      <a:lnTo>
                        <a:pt x="58" y="10"/>
                      </a:lnTo>
                      <a:lnTo>
                        <a:pt x="41" y="0"/>
                      </a:lnTo>
                      <a:lnTo>
                        <a:pt x="25" y="2"/>
                      </a:lnTo>
                      <a:lnTo>
                        <a:pt x="16" y="29"/>
                      </a:lnTo>
                      <a:lnTo>
                        <a:pt x="16" y="62"/>
                      </a:lnTo>
                      <a:lnTo>
                        <a:pt x="0" y="97"/>
                      </a:lnTo>
                      <a:lnTo>
                        <a:pt x="0" y="137"/>
                      </a:lnTo>
                      <a:lnTo>
                        <a:pt x="17" y="138"/>
                      </a:lnTo>
                      <a:lnTo>
                        <a:pt x="33" y="147"/>
                      </a:lnTo>
                      <a:lnTo>
                        <a:pt x="41" y="164"/>
                      </a:lnTo>
                      <a:lnTo>
                        <a:pt x="43" y="172"/>
                      </a:lnTo>
                      <a:lnTo>
                        <a:pt x="94" y="163"/>
                      </a:lnTo>
                      <a:lnTo>
                        <a:pt x="111" y="129"/>
                      </a:lnTo>
                      <a:lnTo>
                        <a:pt x="119" y="129"/>
                      </a:lnTo>
                      <a:lnTo>
                        <a:pt x="127" y="137"/>
                      </a:lnTo>
                      <a:lnTo>
                        <a:pt x="136" y="128"/>
                      </a:lnTo>
                      <a:lnTo>
                        <a:pt x="145" y="94"/>
                      </a:lnTo>
                      <a:lnTo>
                        <a:pt x="154" y="85"/>
                      </a:lnTo>
                      <a:lnTo>
                        <a:pt x="171" y="51"/>
                      </a:lnTo>
                      <a:lnTo>
                        <a:pt x="178" y="43"/>
                      </a:lnTo>
                      <a:lnTo>
                        <a:pt x="178" y="1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 name="Freeform 2822">
                  <a:extLst>
                    <a:ext uri="{FF2B5EF4-FFF2-40B4-BE49-F238E27FC236}">
                      <a16:creationId xmlns:a16="http://schemas.microsoft.com/office/drawing/2014/main" id="{AE7DB5F1-019F-3FCF-1A2F-72A00757E246}"/>
                    </a:ext>
                  </a:extLst>
                </p:cNvPr>
                <p:cNvSpPr>
                  <a:spLocks/>
                </p:cNvSpPr>
                <p:nvPr/>
              </p:nvSpPr>
              <p:spPr bwMode="auto">
                <a:xfrm>
                  <a:off x="5944668" y="3304939"/>
                  <a:ext cx="562947" cy="631181"/>
                </a:xfrm>
                <a:custGeom>
                  <a:avLst/>
                  <a:gdLst/>
                  <a:ahLst/>
                  <a:cxnLst>
                    <a:cxn ang="0">
                      <a:pos x="170" y="8"/>
                    </a:cxn>
                    <a:cxn ang="0">
                      <a:pos x="161" y="17"/>
                    </a:cxn>
                    <a:cxn ang="0">
                      <a:pos x="135" y="8"/>
                    </a:cxn>
                    <a:cxn ang="0">
                      <a:pos x="126" y="0"/>
                    </a:cxn>
                    <a:cxn ang="0">
                      <a:pos x="110" y="1"/>
                    </a:cxn>
                    <a:cxn ang="0">
                      <a:pos x="100" y="31"/>
                    </a:cxn>
                    <a:cxn ang="0">
                      <a:pos x="91" y="72"/>
                    </a:cxn>
                    <a:cxn ang="0">
                      <a:pos x="84" y="103"/>
                    </a:cxn>
                    <a:cxn ang="0">
                      <a:pos x="67" y="129"/>
                    </a:cxn>
                    <a:cxn ang="0">
                      <a:pos x="59" y="163"/>
                    </a:cxn>
                    <a:cxn ang="0">
                      <a:pos x="41" y="180"/>
                    </a:cxn>
                    <a:cxn ang="0">
                      <a:pos x="33" y="171"/>
                    </a:cxn>
                    <a:cxn ang="0">
                      <a:pos x="24" y="180"/>
                    </a:cxn>
                    <a:cxn ang="0">
                      <a:pos x="0" y="180"/>
                    </a:cxn>
                    <a:cxn ang="0">
                      <a:pos x="0" y="205"/>
                    </a:cxn>
                    <a:cxn ang="0">
                      <a:pos x="26" y="197"/>
                    </a:cxn>
                    <a:cxn ang="0">
                      <a:pos x="68" y="197"/>
                    </a:cxn>
                    <a:cxn ang="0">
                      <a:pos x="77" y="225"/>
                    </a:cxn>
                    <a:cxn ang="0">
                      <a:pos x="86" y="238"/>
                    </a:cxn>
                    <a:cxn ang="0">
                      <a:pos x="110" y="238"/>
                    </a:cxn>
                    <a:cxn ang="0">
                      <a:pos x="111" y="213"/>
                    </a:cxn>
                    <a:cxn ang="0">
                      <a:pos x="137" y="214"/>
                    </a:cxn>
                    <a:cxn ang="0">
                      <a:pos x="153" y="222"/>
                    </a:cxn>
                    <a:cxn ang="0">
                      <a:pos x="153" y="265"/>
                    </a:cxn>
                    <a:cxn ang="0">
                      <a:pos x="161" y="283"/>
                    </a:cxn>
                    <a:cxn ang="0">
                      <a:pos x="154" y="291"/>
                    </a:cxn>
                    <a:cxn ang="0">
                      <a:pos x="188" y="283"/>
                    </a:cxn>
                    <a:cxn ang="0">
                      <a:pos x="222" y="299"/>
                    </a:cxn>
                    <a:cxn ang="0">
                      <a:pos x="230" y="300"/>
                    </a:cxn>
                    <a:cxn ang="0">
                      <a:pos x="257" y="319"/>
                    </a:cxn>
                    <a:cxn ang="0">
                      <a:pos x="272" y="333"/>
                    </a:cxn>
                    <a:cxn ang="0">
                      <a:pos x="272" y="307"/>
                    </a:cxn>
                    <a:cxn ang="0">
                      <a:pos x="263" y="307"/>
                    </a:cxn>
                    <a:cxn ang="0">
                      <a:pos x="255" y="299"/>
                    </a:cxn>
                    <a:cxn ang="0">
                      <a:pos x="264" y="253"/>
                    </a:cxn>
                    <a:cxn ang="0">
                      <a:pos x="264" y="248"/>
                    </a:cxn>
                    <a:cxn ang="0">
                      <a:pos x="281" y="238"/>
                    </a:cxn>
                    <a:cxn ang="0">
                      <a:pos x="290" y="238"/>
                    </a:cxn>
                    <a:cxn ang="0">
                      <a:pos x="272" y="204"/>
                    </a:cxn>
                    <a:cxn ang="0">
                      <a:pos x="272" y="153"/>
                    </a:cxn>
                    <a:cxn ang="0">
                      <a:pos x="264" y="145"/>
                    </a:cxn>
                    <a:cxn ang="0">
                      <a:pos x="264" y="127"/>
                    </a:cxn>
                    <a:cxn ang="0">
                      <a:pos x="273" y="107"/>
                    </a:cxn>
                    <a:cxn ang="0">
                      <a:pos x="281" y="83"/>
                    </a:cxn>
                    <a:cxn ang="0">
                      <a:pos x="290" y="67"/>
                    </a:cxn>
                    <a:cxn ang="0">
                      <a:pos x="297" y="59"/>
                    </a:cxn>
                    <a:cxn ang="0">
                      <a:pos x="290" y="41"/>
                    </a:cxn>
                    <a:cxn ang="0">
                      <a:pos x="288" y="25"/>
                    </a:cxn>
                    <a:cxn ang="0">
                      <a:pos x="271" y="8"/>
                    </a:cxn>
                    <a:cxn ang="0">
                      <a:pos x="255" y="8"/>
                    </a:cxn>
                    <a:cxn ang="0">
                      <a:pos x="245" y="0"/>
                    </a:cxn>
                    <a:cxn ang="0">
                      <a:pos x="170" y="8"/>
                    </a:cxn>
                  </a:cxnLst>
                  <a:rect l="0" t="0" r="r" b="b"/>
                  <a:pathLst>
                    <a:path w="297" h="333">
                      <a:moveTo>
                        <a:pt x="170" y="8"/>
                      </a:moveTo>
                      <a:lnTo>
                        <a:pt x="161" y="17"/>
                      </a:lnTo>
                      <a:lnTo>
                        <a:pt x="135" y="8"/>
                      </a:lnTo>
                      <a:lnTo>
                        <a:pt x="126" y="0"/>
                      </a:lnTo>
                      <a:lnTo>
                        <a:pt x="110" y="1"/>
                      </a:lnTo>
                      <a:lnTo>
                        <a:pt x="100" y="31"/>
                      </a:lnTo>
                      <a:lnTo>
                        <a:pt x="91" y="72"/>
                      </a:lnTo>
                      <a:lnTo>
                        <a:pt x="84" y="103"/>
                      </a:lnTo>
                      <a:lnTo>
                        <a:pt x="67" y="129"/>
                      </a:lnTo>
                      <a:lnTo>
                        <a:pt x="59" y="163"/>
                      </a:lnTo>
                      <a:lnTo>
                        <a:pt x="41" y="180"/>
                      </a:lnTo>
                      <a:lnTo>
                        <a:pt x="33" y="171"/>
                      </a:lnTo>
                      <a:lnTo>
                        <a:pt x="24" y="180"/>
                      </a:lnTo>
                      <a:lnTo>
                        <a:pt x="0" y="180"/>
                      </a:lnTo>
                      <a:lnTo>
                        <a:pt x="0" y="205"/>
                      </a:lnTo>
                      <a:lnTo>
                        <a:pt x="26" y="197"/>
                      </a:lnTo>
                      <a:lnTo>
                        <a:pt x="68" y="197"/>
                      </a:lnTo>
                      <a:lnTo>
                        <a:pt x="77" y="225"/>
                      </a:lnTo>
                      <a:lnTo>
                        <a:pt x="86" y="238"/>
                      </a:lnTo>
                      <a:lnTo>
                        <a:pt x="110" y="238"/>
                      </a:lnTo>
                      <a:lnTo>
                        <a:pt x="111" y="213"/>
                      </a:lnTo>
                      <a:lnTo>
                        <a:pt x="137" y="214"/>
                      </a:lnTo>
                      <a:lnTo>
                        <a:pt x="153" y="222"/>
                      </a:lnTo>
                      <a:lnTo>
                        <a:pt x="153" y="265"/>
                      </a:lnTo>
                      <a:lnTo>
                        <a:pt x="161" y="283"/>
                      </a:lnTo>
                      <a:lnTo>
                        <a:pt x="154" y="291"/>
                      </a:lnTo>
                      <a:lnTo>
                        <a:pt x="188" y="283"/>
                      </a:lnTo>
                      <a:lnTo>
                        <a:pt x="222" y="299"/>
                      </a:lnTo>
                      <a:lnTo>
                        <a:pt x="230" y="300"/>
                      </a:lnTo>
                      <a:lnTo>
                        <a:pt x="257" y="319"/>
                      </a:lnTo>
                      <a:lnTo>
                        <a:pt x="272" y="333"/>
                      </a:lnTo>
                      <a:lnTo>
                        <a:pt x="272" y="307"/>
                      </a:lnTo>
                      <a:lnTo>
                        <a:pt x="263" y="307"/>
                      </a:lnTo>
                      <a:lnTo>
                        <a:pt x="255" y="299"/>
                      </a:lnTo>
                      <a:lnTo>
                        <a:pt x="264" y="253"/>
                      </a:lnTo>
                      <a:lnTo>
                        <a:pt x="264" y="248"/>
                      </a:lnTo>
                      <a:lnTo>
                        <a:pt x="281" y="238"/>
                      </a:lnTo>
                      <a:lnTo>
                        <a:pt x="290" y="238"/>
                      </a:lnTo>
                      <a:lnTo>
                        <a:pt x="272" y="204"/>
                      </a:lnTo>
                      <a:lnTo>
                        <a:pt x="272" y="153"/>
                      </a:lnTo>
                      <a:lnTo>
                        <a:pt x="264" y="145"/>
                      </a:lnTo>
                      <a:lnTo>
                        <a:pt x="264" y="127"/>
                      </a:lnTo>
                      <a:lnTo>
                        <a:pt x="273" y="107"/>
                      </a:lnTo>
                      <a:lnTo>
                        <a:pt x="281" y="83"/>
                      </a:lnTo>
                      <a:lnTo>
                        <a:pt x="290" y="67"/>
                      </a:lnTo>
                      <a:lnTo>
                        <a:pt x="297" y="59"/>
                      </a:lnTo>
                      <a:lnTo>
                        <a:pt x="290" y="41"/>
                      </a:lnTo>
                      <a:lnTo>
                        <a:pt x="288" y="25"/>
                      </a:lnTo>
                      <a:lnTo>
                        <a:pt x="271" y="8"/>
                      </a:lnTo>
                      <a:lnTo>
                        <a:pt x="255" y="8"/>
                      </a:lnTo>
                      <a:lnTo>
                        <a:pt x="245" y="0"/>
                      </a:lnTo>
                      <a:lnTo>
                        <a:pt x="17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 name="Freeform 2823">
                  <a:extLst>
                    <a:ext uri="{FF2B5EF4-FFF2-40B4-BE49-F238E27FC236}">
                      <a16:creationId xmlns:a16="http://schemas.microsoft.com/office/drawing/2014/main" id="{A305B169-0B6E-30CA-13E4-6F9E77BF86B1}"/>
                    </a:ext>
                  </a:extLst>
                </p:cNvPr>
                <p:cNvSpPr>
                  <a:spLocks/>
                </p:cNvSpPr>
                <p:nvPr/>
              </p:nvSpPr>
              <p:spPr bwMode="auto">
                <a:xfrm>
                  <a:off x="5848000" y="3030100"/>
                  <a:ext cx="208499" cy="403728"/>
                </a:xfrm>
                <a:custGeom>
                  <a:avLst/>
                  <a:gdLst/>
                  <a:ahLst/>
                  <a:cxnLst>
                    <a:cxn ang="0">
                      <a:pos x="84" y="0"/>
                    </a:cxn>
                    <a:cxn ang="0">
                      <a:pos x="84" y="35"/>
                    </a:cxn>
                    <a:cxn ang="0">
                      <a:pos x="75" y="43"/>
                    </a:cxn>
                    <a:cxn ang="0">
                      <a:pos x="57" y="77"/>
                    </a:cxn>
                    <a:cxn ang="0">
                      <a:pos x="51" y="86"/>
                    </a:cxn>
                    <a:cxn ang="0">
                      <a:pos x="41" y="119"/>
                    </a:cxn>
                    <a:cxn ang="0">
                      <a:pos x="33" y="127"/>
                    </a:cxn>
                    <a:cxn ang="0">
                      <a:pos x="24" y="119"/>
                    </a:cxn>
                    <a:cxn ang="0">
                      <a:pos x="16" y="119"/>
                    </a:cxn>
                    <a:cxn ang="0">
                      <a:pos x="0" y="154"/>
                    </a:cxn>
                    <a:cxn ang="0">
                      <a:pos x="0" y="162"/>
                    </a:cxn>
                    <a:cxn ang="0">
                      <a:pos x="8" y="162"/>
                    </a:cxn>
                    <a:cxn ang="0">
                      <a:pos x="16" y="179"/>
                    </a:cxn>
                    <a:cxn ang="0">
                      <a:pos x="17" y="205"/>
                    </a:cxn>
                    <a:cxn ang="0">
                      <a:pos x="77" y="205"/>
                    </a:cxn>
                    <a:cxn ang="0">
                      <a:pos x="110" y="213"/>
                    </a:cxn>
                    <a:cxn ang="0">
                      <a:pos x="110" y="178"/>
                    </a:cxn>
                    <a:cxn ang="0">
                      <a:pos x="92" y="153"/>
                    </a:cxn>
                    <a:cxn ang="0">
                      <a:pos x="93" y="135"/>
                    </a:cxn>
                    <a:cxn ang="0">
                      <a:pos x="102" y="110"/>
                    </a:cxn>
                    <a:cxn ang="0">
                      <a:pos x="92" y="76"/>
                    </a:cxn>
                    <a:cxn ang="0">
                      <a:pos x="84" y="67"/>
                    </a:cxn>
                    <a:cxn ang="0">
                      <a:pos x="86" y="59"/>
                    </a:cxn>
                    <a:cxn ang="0">
                      <a:pos x="102" y="59"/>
                    </a:cxn>
                    <a:cxn ang="0">
                      <a:pos x="92" y="41"/>
                    </a:cxn>
                    <a:cxn ang="0">
                      <a:pos x="92" y="16"/>
                    </a:cxn>
                    <a:cxn ang="0">
                      <a:pos x="84" y="0"/>
                    </a:cxn>
                  </a:cxnLst>
                  <a:rect l="0" t="0" r="r" b="b"/>
                  <a:pathLst>
                    <a:path w="110" h="213">
                      <a:moveTo>
                        <a:pt x="84" y="0"/>
                      </a:moveTo>
                      <a:lnTo>
                        <a:pt x="84" y="35"/>
                      </a:lnTo>
                      <a:lnTo>
                        <a:pt x="75" y="43"/>
                      </a:lnTo>
                      <a:lnTo>
                        <a:pt x="57" y="77"/>
                      </a:lnTo>
                      <a:lnTo>
                        <a:pt x="51" y="86"/>
                      </a:lnTo>
                      <a:lnTo>
                        <a:pt x="41" y="119"/>
                      </a:lnTo>
                      <a:lnTo>
                        <a:pt x="33" y="127"/>
                      </a:lnTo>
                      <a:lnTo>
                        <a:pt x="24" y="119"/>
                      </a:lnTo>
                      <a:lnTo>
                        <a:pt x="16" y="119"/>
                      </a:lnTo>
                      <a:lnTo>
                        <a:pt x="0" y="154"/>
                      </a:lnTo>
                      <a:lnTo>
                        <a:pt x="0" y="162"/>
                      </a:lnTo>
                      <a:lnTo>
                        <a:pt x="8" y="162"/>
                      </a:lnTo>
                      <a:lnTo>
                        <a:pt x="16" y="179"/>
                      </a:lnTo>
                      <a:lnTo>
                        <a:pt x="17" y="205"/>
                      </a:lnTo>
                      <a:lnTo>
                        <a:pt x="77" y="205"/>
                      </a:lnTo>
                      <a:lnTo>
                        <a:pt x="110" y="213"/>
                      </a:lnTo>
                      <a:lnTo>
                        <a:pt x="110" y="178"/>
                      </a:lnTo>
                      <a:lnTo>
                        <a:pt x="92" y="153"/>
                      </a:lnTo>
                      <a:lnTo>
                        <a:pt x="93" y="135"/>
                      </a:lnTo>
                      <a:lnTo>
                        <a:pt x="102" y="110"/>
                      </a:lnTo>
                      <a:lnTo>
                        <a:pt x="92" y="76"/>
                      </a:lnTo>
                      <a:lnTo>
                        <a:pt x="84" y="67"/>
                      </a:lnTo>
                      <a:lnTo>
                        <a:pt x="86" y="59"/>
                      </a:lnTo>
                      <a:lnTo>
                        <a:pt x="102" y="59"/>
                      </a:lnTo>
                      <a:lnTo>
                        <a:pt x="92" y="41"/>
                      </a:lnTo>
                      <a:lnTo>
                        <a:pt x="92" y="16"/>
                      </a:lnTo>
                      <a:lnTo>
                        <a:pt x="84"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 name="Freeform 2825">
                  <a:extLst>
                    <a:ext uri="{FF2B5EF4-FFF2-40B4-BE49-F238E27FC236}">
                      <a16:creationId xmlns:a16="http://schemas.microsoft.com/office/drawing/2014/main" id="{F9085FE8-AA15-6682-9D5C-33464E334224}"/>
                    </a:ext>
                  </a:extLst>
                </p:cNvPr>
                <p:cNvSpPr>
                  <a:spLocks/>
                </p:cNvSpPr>
                <p:nvPr/>
              </p:nvSpPr>
              <p:spPr bwMode="auto">
                <a:xfrm>
                  <a:off x="6282056" y="971648"/>
                  <a:ext cx="3605130" cy="1116414"/>
                </a:xfrm>
                <a:custGeom>
                  <a:avLst/>
                  <a:gdLst/>
                  <a:ahLst/>
                  <a:cxnLst>
                    <a:cxn ang="0">
                      <a:pos x="521" y="129"/>
                    </a:cxn>
                    <a:cxn ang="0">
                      <a:pos x="511" y="127"/>
                    </a:cxn>
                    <a:cxn ang="0">
                      <a:pos x="435" y="60"/>
                    </a:cxn>
                    <a:cxn ang="0">
                      <a:pos x="341" y="103"/>
                    </a:cxn>
                    <a:cxn ang="0">
                      <a:pos x="349" y="127"/>
                    </a:cxn>
                    <a:cxn ang="0">
                      <a:pos x="228" y="153"/>
                    </a:cxn>
                    <a:cxn ang="0">
                      <a:pos x="188" y="154"/>
                    </a:cxn>
                    <a:cxn ang="0">
                      <a:pos x="103" y="180"/>
                    </a:cxn>
                    <a:cxn ang="0">
                      <a:pos x="121" y="162"/>
                    </a:cxn>
                    <a:cxn ang="0">
                      <a:pos x="7" y="127"/>
                    </a:cxn>
                    <a:cxn ang="0">
                      <a:pos x="35" y="180"/>
                    </a:cxn>
                    <a:cxn ang="0">
                      <a:pos x="34" y="264"/>
                    </a:cxn>
                    <a:cxn ang="0">
                      <a:pos x="36" y="324"/>
                    </a:cxn>
                    <a:cxn ang="0">
                      <a:pos x="78" y="401"/>
                    </a:cxn>
                    <a:cxn ang="0">
                      <a:pos x="163" y="428"/>
                    </a:cxn>
                    <a:cxn ang="0">
                      <a:pos x="180" y="487"/>
                    </a:cxn>
                    <a:cxn ang="0">
                      <a:pos x="163" y="521"/>
                    </a:cxn>
                    <a:cxn ang="0">
                      <a:pos x="309" y="582"/>
                    </a:cxn>
                    <a:cxn ang="0">
                      <a:pos x="299" y="521"/>
                    </a:cxn>
                    <a:cxn ang="0">
                      <a:pos x="298" y="460"/>
                    </a:cxn>
                    <a:cxn ang="0">
                      <a:pos x="317" y="419"/>
                    </a:cxn>
                    <a:cxn ang="0">
                      <a:pos x="393" y="419"/>
                    </a:cxn>
                    <a:cxn ang="0">
                      <a:pos x="470" y="384"/>
                    </a:cxn>
                    <a:cxn ang="0">
                      <a:pos x="554" y="350"/>
                    </a:cxn>
                    <a:cxn ang="0">
                      <a:pos x="624" y="368"/>
                    </a:cxn>
                    <a:cxn ang="0">
                      <a:pos x="742" y="410"/>
                    </a:cxn>
                    <a:cxn ang="0">
                      <a:pos x="844" y="444"/>
                    </a:cxn>
                    <a:cxn ang="0">
                      <a:pos x="981" y="435"/>
                    </a:cxn>
                    <a:cxn ang="0">
                      <a:pos x="1086" y="428"/>
                    </a:cxn>
                    <a:cxn ang="0">
                      <a:pos x="1271" y="426"/>
                    </a:cxn>
                    <a:cxn ang="0">
                      <a:pos x="1325" y="386"/>
                    </a:cxn>
                    <a:cxn ang="0">
                      <a:pos x="1493" y="453"/>
                    </a:cxn>
                    <a:cxn ang="0">
                      <a:pos x="1502" y="547"/>
                    </a:cxn>
                    <a:cxn ang="0">
                      <a:pos x="1569" y="512"/>
                    </a:cxn>
                    <a:cxn ang="0">
                      <a:pos x="1467" y="358"/>
                    </a:cxn>
                    <a:cxn ang="0">
                      <a:pos x="1451" y="273"/>
                    </a:cxn>
                    <a:cxn ang="0">
                      <a:pos x="1595" y="272"/>
                    </a:cxn>
                    <a:cxn ang="0">
                      <a:pos x="1663" y="239"/>
                    </a:cxn>
                    <a:cxn ang="0">
                      <a:pos x="1671" y="299"/>
                    </a:cxn>
                    <a:cxn ang="0">
                      <a:pos x="1767" y="384"/>
                    </a:cxn>
                    <a:cxn ang="0">
                      <a:pos x="1748" y="314"/>
                    </a:cxn>
                    <a:cxn ang="0">
                      <a:pos x="1716" y="264"/>
                    </a:cxn>
                    <a:cxn ang="0">
                      <a:pos x="1784" y="256"/>
                    </a:cxn>
                    <a:cxn ang="0">
                      <a:pos x="1800" y="170"/>
                    </a:cxn>
                    <a:cxn ang="0">
                      <a:pos x="1886" y="170"/>
                    </a:cxn>
                    <a:cxn ang="0">
                      <a:pos x="1662" y="111"/>
                    </a:cxn>
                    <a:cxn ang="0">
                      <a:pos x="1587" y="111"/>
                    </a:cxn>
                    <a:cxn ang="0">
                      <a:pos x="1372" y="102"/>
                    </a:cxn>
                    <a:cxn ang="0">
                      <a:pos x="1168" y="84"/>
                    </a:cxn>
                    <a:cxn ang="0">
                      <a:pos x="1064" y="59"/>
                    </a:cxn>
                    <a:cxn ang="0">
                      <a:pos x="894" y="51"/>
                    </a:cxn>
                    <a:cxn ang="0">
                      <a:pos x="826" y="16"/>
                    </a:cxn>
                    <a:cxn ang="0">
                      <a:pos x="655" y="25"/>
                    </a:cxn>
                    <a:cxn ang="0">
                      <a:pos x="587" y="76"/>
                    </a:cxn>
                    <a:cxn ang="0">
                      <a:pos x="503" y="68"/>
                    </a:cxn>
                  </a:cxnLst>
                  <a:rect l="0" t="0" r="r" b="b"/>
                  <a:pathLst>
                    <a:path w="1902" h="589">
                      <a:moveTo>
                        <a:pt x="503" y="68"/>
                      </a:moveTo>
                      <a:lnTo>
                        <a:pt x="487" y="86"/>
                      </a:lnTo>
                      <a:lnTo>
                        <a:pt x="503" y="103"/>
                      </a:lnTo>
                      <a:lnTo>
                        <a:pt x="503" y="119"/>
                      </a:lnTo>
                      <a:lnTo>
                        <a:pt x="513" y="127"/>
                      </a:lnTo>
                      <a:lnTo>
                        <a:pt x="521" y="129"/>
                      </a:lnTo>
                      <a:lnTo>
                        <a:pt x="546" y="145"/>
                      </a:lnTo>
                      <a:lnTo>
                        <a:pt x="537" y="154"/>
                      </a:lnTo>
                      <a:lnTo>
                        <a:pt x="511" y="162"/>
                      </a:lnTo>
                      <a:lnTo>
                        <a:pt x="495" y="153"/>
                      </a:lnTo>
                      <a:lnTo>
                        <a:pt x="511" y="143"/>
                      </a:lnTo>
                      <a:lnTo>
                        <a:pt x="511" y="127"/>
                      </a:lnTo>
                      <a:lnTo>
                        <a:pt x="503" y="127"/>
                      </a:lnTo>
                      <a:lnTo>
                        <a:pt x="486" y="84"/>
                      </a:lnTo>
                      <a:lnTo>
                        <a:pt x="478" y="84"/>
                      </a:lnTo>
                      <a:lnTo>
                        <a:pt x="478" y="67"/>
                      </a:lnTo>
                      <a:lnTo>
                        <a:pt x="459" y="59"/>
                      </a:lnTo>
                      <a:lnTo>
                        <a:pt x="435" y="60"/>
                      </a:lnTo>
                      <a:lnTo>
                        <a:pt x="419" y="86"/>
                      </a:lnTo>
                      <a:lnTo>
                        <a:pt x="427" y="103"/>
                      </a:lnTo>
                      <a:lnTo>
                        <a:pt x="427" y="119"/>
                      </a:lnTo>
                      <a:lnTo>
                        <a:pt x="469" y="129"/>
                      </a:lnTo>
                      <a:lnTo>
                        <a:pt x="460" y="137"/>
                      </a:lnTo>
                      <a:lnTo>
                        <a:pt x="341" y="103"/>
                      </a:lnTo>
                      <a:lnTo>
                        <a:pt x="342" y="111"/>
                      </a:lnTo>
                      <a:lnTo>
                        <a:pt x="374" y="127"/>
                      </a:lnTo>
                      <a:lnTo>
                        <a:pt x="358" y="129"/>
                      </a:lnTo>
                      <a:lnTo>
                        <a:pt x="367" y="137"/>
                      </a:lnTo>
                      <a:lnTo>
                        <a:pt x="358" y="135"/>
                      </a:lnTo>
                      <a:lnTo>
                        <a:pt x="349" y="127"/>
                      </a:lnTo>
                      <a:lnTo>
                        <a:pt x="307" y="129"/>
                      </a:lnTo>
                      <a:lnTo>
                        <a:pt x="307" y="135"/>
                      </a:lnTo>
                      <a:lnTo>
                        <a:pt x="290" y="127"/>
                      </a:lnTo>
                      <a:lnTo>
                        <a:pt x="239" y="145"/>
                      </a:lnTo>
                      <a:lnTo>
                        <a:pt x="239" y="153"/>
                      </a:lnTo>
                      <a:lnTo>
                        <a:pt x="228" y="153"/>
                      </a:lnTo>
                      <a:lnTo>
                        <a:pt x="199" y="145"/>
                      </a:lnTo>
                      <a:lnTo>
                        <a:pt x="214" y="145"/>
                      </a:lnTo>
                      <a:lnTo>
                        <a:pt x="204" y="135"/>
                      </a:lnTo>
                      <a:lnTo>
                        <a:pt x="173" y="129"/>
                      </a:lnTo>
                      <a:lnTo>
                        <a:pt x="188" y="137"/>
                      </a:lnTo>
                      <a:lnTo>
                        <a:pt x="188" y="154"/>
                      </a:lnTo>
                      <a:lnTo>
                        <a:pt x="196" y="162"/>
                      </a:lnTo>
                      <a:lnTo>
                        <a:pt x="169" y="162"/>
                      </a:lnTo>
                      <a:lnTo>
                        <a:pt x="145" y="170"/>
                      </a:lnTo>
                      <a:lnTo>
                        <a:pt x="161" y="196"/>
                      </a:lnTo>
                      <a:lnTo>
                        <a:pt x="109" y="180"/>
                      </a:lnTo>
                      <a:lnTo>
                        <a:pt x="103" y="180"/>
                      </a:lnTo>
                      <a:lnTo>
                        <a:pt x="128" y="205"/>
                      </a:lnTo>
                      <a:lnTo>
                        <a:pt x="109" y="204"/>
                      </a:lnTo>
                      <a:lnTo>
                        <a:pt x="86" y="196"/>
                      </a:lnTo>
                      <a:lnTo>
                        <a:pt x="85" y="170"/>
                      </a:lnTo>
                      <a:lnTo>
                        <a:pt x="52" y="154"/>
                      </a:lnTo>
                      <a:lnTo>
                        <a:pt x="121" y="162"/>
                      </a:lnTo>
                      <a:lnTo>
                        <a:pt x="163" y="153"/>
                      </a:lnTo>
                      <a:lnTo>
                        <a:pt x="153" y="145"/>
                      </a:lnTo>
                      <a:lnTo>
                        <a:pt x="89" y="126"/>
                      </a:lnTo>
                      <a:lnTo>
                        <a:pt x="51" y="111"/>
                      </a:lnTo>
                      <a:lnTo>
                        <a:pt x="29" y="120"/>
                      </a:lnTo>
                      <a:lnTo>
                        <a:pt x="7" y="127"/>
                      </a:lnTo>
                      <a:lnTo>
                        <a:pt x="0" y="129"/>
                      </a:lnTo>
                      <a:lnTo>
                        <a:pt x="1" y="137"/>
                      </a:lnTo>
                      <a:lnTo>
                        <a:pt x="17" y="145"/>
                      </a:lnTo>
                      <a:lnTo>
                        <a:pt x="17" y="154"/>
                      </a:lnTo>
                      <a:lnTo>
                        <a:pt x="35" y="171"/>
                      </a:lnTo>
                      <a:lnTo>
                        <a:pt x="35" y="180"/>
                      </a:lnTo>
                      <a:lnTo>
                        <a:pt x="43" y="197"/>
                      </a:lnTo>
                      <a:lnTo>
                        <a:pt x="43" y="205"/>
                      </a:lnTo>
                      <a:lnTo>
                        <a:pt x="51" y="222"/>
                      </a:lnTo>
                      <a:lnTo>
                        <a:pt x="10" y="256"/>
                      </a:lnTo>
                      <a:lnTo>
                        <a:pt x="19" y="256"/>
                      </a:lnTo>
                      <a:lnTo>
                        <a:pt x="34" y="264"/>
                      </a:lnTo>
                      <a:lnTo>
                        <a:pt x="16" y="273"/>
                      </a:lnTo>
                      <a:lnTo>
                        <a:pt x="8" y="273"/>
                      </a:lnTo>
                      <a:lnTo>
                        <a:pt x="0" y="291"/>
                      </a:lnTo>
                      <a:lnTo>
                        <a:pt x="10" y="299"/>
                      </a:lnTo>
                      <a:lnTo>
                        <a:pt x="10" y="307"/>
                      </a:lnTo>
                      <a:lnTo>
                        <a:pt x="36" y="324"/>
                      </a:lnTo>
                      <a:lnTo>
                        <a:pt x="61" y="334"/>
                      </a:lnTo>
                      <a:lnTo>
                        <a:pt x="78" y="368"/>
                      </a:lnTo>
                      <a:lnTo>
                        <a:pt x="86" y="368"/>
                      </a:lnTo>
                      <a:lnTo>
                        <a:pt x="85" y="384"/>
                      </a:lnTo>
                      <a:lnTo>
                        <a:pt x="68" y="385"/>
                      </a:lnTo>
                      <a:lnTo>
                        <a:pt x="78" y="401"/>
                      </a:lnTo>
                      <a:lnTo>
                        <a:pt x="103" y="393"/>
                      </a:lnTo>
                      <a:lnTo>
                        <a:pt x="112" y="402"/>
                      </a:lnTo>
                      <a:lnTo>
                        <a:pt x="112" y="410"/>
                      </a:lnTo>
                      <a:lnTo>
                        <a:pt x="119" y="410"/>
                      </a:lnTo>
                      <a:lnTo>
                        <a:pt x="129" y="426"/>
                      </a:lnTo>
                      <a:lnTo>
                        <a:pt x="163" y="428"/>
                      </a:lnTo>
                      <a:lnTo>
                        <a:pt x="172" y="436"/>
                      </a:lnTo>
                      <a:lnTo>
                        <a:pt x="196" y="436"/>
                      </a:lnTo>
                      <a:lnTo>
                        <a:pt x="196" y="477"/>
                      </a:lnTo>
                      <a:lnTo>
                        <a:pt x="188" y="461"/>
                      </a:lnTo>
                      <a:lnTo>
                        <a:pt x="180" y="479"/>
                      </a:lnTo>
                      <a:lnTo>
                        <a:pt x="180" y="487"/>
                      </a:lnTo>
                      <a:lnTo>
                        <a:pt x="195" y="487"/>
                      </a:lnTo>
                      <a:lnTo>
                        <a:pt x="173" y="495"/>
                      </a:lnTo>
                      <a:lnTo>
                        <a:pt x="179" y="496"/>
                      </a:lnTo>
                      <a:lnTo>
                        <a:pt x="170" y="512"/>
                      </a:lnTo>
                      <a:lnTo>
                        <a:pt x="163" y="512"/>
                      </a:lnTo>
                      <a:lnTo>
                        <a:pt x="163" y="521"/>
                      </a:lnTo>
                      <a:lnTo>
                        <a:pt x="172" y="522"/>
                      </a:lnTo>
                      <a:lnTo>
                        <a:pt x="215" y="546"/>
                      </a:lnTo>
                      <a:lnTo>
                        <a:pt x="258" y="547"/>
                      </a:lnTo>
                      <a:lnTo>
                        <a:pt x="274" y="555"/>
                      </a:lnTo>
                      <a:lnTo>
                        <a:pt x="291" y="555"/>
                      </a:lnTo>
                      <a:lnTo>
                        <a:pt x="309" y="582"/>
                      </a:lnTo>
                      <a:lnTo>
                        <a:pt x="317" y="589"/>
                      </a:lnTo>
                      <a:lnTo>
                        <a:pt x="326" y="589"/>
                      </a:lnTo>
                      <a:lnTo>
                        <a:pt x="341" y="581"/>
                      </a:lnTo>
                      <a:lnTo>
                        <a:pt x="316" y="554"/>
                      </a:lnTo>
                      <a:lnTo>
                        <a:pt x="316" y="538"/>
                      </a:lnTo>
                      <a:lnTo>
                        <a:pt x="299" y="521"/>
                      </a:lnTo>
                      <a:lnTo>
                        <a:pt x="307" y="504"/>
                      </a:lnTo>
                      <a:lnTo>
                        <a:pt x="317" y="503"/>
                      </a:lnTo>
                      <a:lnTo>
                        <a:pt x="323" y="495"/>
                      </a:lnTo>
                      <a:lnTo>
                        <a:pt x="316" y="477"/>
                      </a:lnTo>
                      <a:lnTo>
                        <a:pt x="299" y="477"/>
                      </a:lnTo>
                      <a:lnTo>
                        <a:pt x="298" y="460"/>
                      </a:lnTo>
                      <a:lnTo>
                        <a:pt x="290" y="452"/>
                      </a:lnTo>
                      <a:lnTo>
                        <a:pt x="299" y="426"/>
                      </a:lnTo>
                      <a:lnTo>
                        <a:pt x="307" y="436"/>
                      </a:lnTo>
                      <a:lnTo>
                        <a:pt x="316" y="435"/>
                      </a:lnTo>
                      <a:lnTo>
                        <a:pt x="307" y="419"/>
                      </a:lnTo>
                      <a:lnTo>
                        <a:pt x="317" y="419"/>
                      </a:lnTo>
                      <a:lnTo>
                        <a:pt x="342" y="410"/>
                      </a:lnTo>
                      <a:lnTo>
                        <a:pt x="350" y="409"/>
                      </a:lnTo>
                      <a:lnTo>
                        <a:pt x="358" y="401"/>
                      </a:lnTo>
                      <a:lnTo>
                        <a:pt x="377" y="410"/>
                      </a:lnTo>
                      <a:lnTo>
                        <a:pt x="392" y="426"/>
                      </a:lnTo>
                      <a:lnTo>
                        <a:pt x="393" y="419"/>
                      </a:lnTo>
                      <a:lnTo>
                        <a:pt x="478" y="419"/>
                      </a:lnTo>
                      <a:lnTo>
                        <a:pt x="486" y="409"/>
                      </a:lnTo>
                      <a:lnTo>
                        <a:pt x="462" y="401"/>
                      </a:lnTo>
                      <a:lnTo>
                        <a:pt x="469" y="393"/>
                      </a:lnTo>
                      <a:lnTo>
                        <a:pt x="462" y="392"/>
                      </a:lnTo>
                      <a:lnTo>
                        <a:pt x="470" y="384"/>
                      </a:lnTo>
                      <a:lnTo>
                        <a:pt x="469" y="368"/>
                      </a:lnTo>
                      <a:lnTo>
                        <a:pt x="460" y="366"/>
                      </a:lnTo>
                      <a:lnTo>
                        <a:pt x="462" y="358"/>
                      </a:lnTo>
                      <a:lnTo>
                        <a:pt x="481" y="358"/>
                      </a:lnTo>
                      <a:lnTo>
                        <a:pt x="524" y="350"/>
                      </a:lnTo>
                      <a:lnTo>
                        <a:pt x="554" y="350"/>
                      </a:lnTo>
                      <a:lnTo>
                        <a:pt x="556" y="342"/>
                      </a:lnTo>
                      <a:lnTo>
                        <a:pt x="581" y="342"/>
                      </a:lnTo>
                      <a:lnTo>
                        <a:pt x="589" y="351"/>
                      </a:lnTo>
                      <a:lnTo>
                        <a:pt x="589" y="358"/>
                      </a:lnTo>
                      <a:lnTo>
                        <a:pt x="623" y="359"/>
                      </a:lnTo>
                      <a:lnTo>
                        <a:pt x="624" y="368"/>
                      </a:lnTo>
                      <a:lnTo>
                        <a:pt x="632" y="366"/>
                      </a:lnTo>
                      <a:lnTo>
                        <a:pt x="659" y="358"/>
                      </a:lnTo>
                      <a:lnTo>
                        <a:pt x="666" y="359"/>
                      </a:lnTo>
                      <a:lnTo>
                        <a:pt x="695" y="387"/>
                      </a:lnTo>
                      <a:lnTo>
                        <a:pt x="734" y="419"/>
                      </a:lnTo>
                      <a:lnTo>
                        <a:pt x="742" y="410"/>
                      </a:lnTo>
                      <a:lnTo>
                        <a:pt x="742" y="419"/>
                      </a:lnTo>
                      <a:lnTo>
                        <a:pt x="777" y="419"/>
                      </a:lnTo>
                      <a:lnTo>
                        <a:pt x="812" y="436"/>
                      </a:lnTo>
                      <a:lnTo>
                        <a:pt x="819" y="444"/>
                      </a:lnTo>
                      <a:lnTo>
                        <a:pt x="828" y="436"/>
                      </a:lnTo>
                      <a:lnTo>
                        <a:pt x="844" y="444"/>
                      </a:lnTo>
                      <a:lnTo>
                        <a:pt x="846" y="452"/>
                      </a:lnTo>
                      <a:lnTo>
                        <a:pt x="855" y="443"/>
                      </a:lnTo>
                      <a:lnTo>
                        <a:pt x="897" y="419"/>
                      </a:lnTo>
                      <a:lnTo>
                        <a:pt x="930" y="428"/>
                      </a:lnTo>
                      <a:lnTo>
                        <a:pt x="940" y="436"/>
                      </a:lnTo>
                      <a:lnTo>
                        <a:pt x="981" y="435"/>
                      </a:lnTo>
                      <a:lnTo>
                        <a:pt x="981" y="419"/>
                      </a:lnTo>
                      <a:lnTo>
                        <a:pt x="973" y="409"/>
                      </a:lnTo>
                      <a:lnTo>
                        <a:pt x="981" y="401"/>
                      </a:lnTo>
                      <a:lnTo>
                        <a:pt x="1018" y="410"/>
                      </a:lnTo>
                      <a:lnTo>
                        <a:pt x="1051" y="426"/>
                      </a:lnTo>
                      <a:lnTo>
                        <a:pt x="1086" y="428"/>
                      </a:lnTo>
                      <a:lnTo>
                        <a:pt x="1153" y="444"/>
                      </a:lnTo>
                      <a:lnTo>
                        <a:pt x="1188" y="435"/>
                      </a:lnTo>
                      <a:lnTo>
                        <a:pt x="1204" y="426"/>
                      </a:lnTo>
                      <a:lnTo>
                        <a:pt x="1239" y="436"/>
                      </a:lnTo>
                      <a:lnTo>
                        <a:pt x="1255" y="435"/>
                      </a:lnTo>
                      <a:lnTo>
                        <a:pt x="1271" y="426"/>
                      </a:lnTo>
                      <a:lnTo>
                        <a:pt x="1263" y="409"/>
                      </a:lnTo>
                      <a:lnTo>
                        <a:pt x="1271" y="401"/>
                      </a:lnTo>
                      <a:lnTo>
                        <a:pt x="1255" y="392"/>
                      </a:lnTo>
                      <a:lnTo>
                        <a:pt x="1265" y="382"/>
                      </a:lnTo>
                      <a:lnTo>
                        <a:pt x="1289" y="368"/>
                      </a:lnTo>
                      <a:lnTo>
                        <a:pt x="1325" y="386"/>
                      </a:lnTo>
                      <a:lnTo>
                        <a:pt x="1369" y="423"/>
                      </a:lnTo>
                      <a:lnTo>
                        <a:pt x="1384" y="436"/>
                      </a:lnTo>
                      <a:lnTo>
                        <a:pt x="1434" y="453"/>
                      </a:lnTo>
                      <a:lnTo>
                        <a:pt x="1459" y="477"/>
                      </a:lnTo>
                      <a:lnTo>
                        <a:pt x="1469" y="477"/>
                      </a:lnTo>
                      <a:lnTo>
                        <a:pt x="1493" y="453"/>
                      </a:lnTo>
                      <a:lnTo>
                        <a:pt x="1502" y="480"/>
                      </a:lnTo>
                      <a:lnTo>
                        <a:pt x="1502" y="489"/>
                      </a:lnTo>
                      <a:lnTo>
                        <a:pt x="1509" y="521"/>
                      </a:lnTo>
                      <a:lnTo>
                        <a:pt x="1493" y="512"/>
                      </a:lnTo>
                      <a:lnTo>
                        <a:pt x="1485" y="522"/>
                      </a:lnTo>
                      <a:lnTo>
                        <a:pt x="1502" y="547"/>
                      </a:lnTo>
                      <a:lnTo>
                        <a:pt x="1502" y="554"/>
                      </a:lnTo>
                      <a:lnTo>
                        <a:pt x="1510" y="547"/>
                      </a:lnTo>
                      <a:lnTo>
                        <a:pt x="1528" y="555"/>
                      </a:lnTo>
                      <a:lnTo>
                        <a:pt x="1553" y="546"/>
                      </a:lnTo>
                      <a:lnTo>
                        <a:pt x="1553" y="528"/>
                      </a:lnTo>
                      <a:lnTo>
                        <a:pt x="1569" y="512"/>
                      </a:lnTo>
                      <a:lnTo>
                        <a:pt x="1569" y="452"/>
                      </a:lnTo>
                      <a:lnTo>
                        <a:pt x="1517" y="384"/>
                      </a:lnTo>
                      <a:lnTo>
                        <a:pt x="1485" y="359"/>
                      </a:lnTo>
                      <a:lnTo>
                        <a:pt x="1476" y="368"/>
                      </a:lnTo>
                      <a:lnTo>
                        <a:pt x="1467" y="366"/>
                      </a:lnTo>
                      <a:lnTo>
                        <a:pt x="1467" y="358"/>
                      </a:lnTo>
                      <a:lnTo>
                        <a:pt x="1459" y="359"/>
                      </a:lnTo>
                      <a:lnTo>
                        <a:pt x="1458" y="366"/>
                      </a:lnTo>
                      <a:lnTo>
                        <a:pt x="1450" y="350"/>
                      </a:lnTo>
                      <a:lnTo>
                        <a:pt x="1418" y="349"/>
                      </a:lnTo>
                      <a:lnTo>
                        <a:pt x="1434" y="331"/>
                      </a:lnTo>
                      <a:lnTo>
                        <a:pt x="1451" y="273"/>
                      </a:lnTo>
                      <a:lnTo>
                        <a:pt x="1528" y="272"/>
                      </a:lnTo>
                      <a:lnTo>
                        <a:pt x="1528" y="264"/>
                      </a:lnTo>
                      <a:lnTo>
                        <a:pt x="1561" y="266"/>
                      </a:lnTo>
                      <a:lnTo>
                        <a:pt x="1571" y="290"/>
                      </a:lnTo>
                      <a:lnTo>
                        <a:pt x="1611" y="273"/>
                      </a:lnTo>
                      <a:lnTo>
                        <a:pt x="1595" y="272"/>
                      </a:lnTo>
                      <a:lnTo>
                        <a:pt x="1587" y="264"/>
                      </a:lnTo>
                      <a:lnTo>
                        <a:pt x="1596" y="239"/>
                      </a:lnTo>
                      <a:lnTo>
                        <a:pt x="1630" y="239"/>
                      </a:lnTo>
                      <a:lnTo>
                        <a:pt x="1630" y="248"/>
                      </a:lnTo>
                      <a:lnTo>
                        <a:pt x="1655" y="255"/>
                      </a:lnTo>
                      <a:lnTo>
                        <a:pt x="1663" y="239"/>
                      </a:lnTo>
                      <a:lnTo>
                        <a:pt x="1655" y="221"/>
                      </a:lnTo>
                      <a:lnTo>
                        <a:pt x="1673" y="222"/>
                      </a:lnTo>
                      <a:lnTo>
                        <a:pt x="1673" y="231"/>
                      </a:lnTo>
                      <a:lnTo>
                        <a:pt x="1689" y="248"/>
                      </a:lnTo>
                      <a:lnTo>
                        <a:pt x="1681" y="257"/>
                      </a:lnTo>
                      <a:lnTo>
                        <a:pt x="1671" y="299"/>
                      </a:lnTo>
                      <a:lnTo>
                        <a:pt x="1665" y="307"/>
                      </a:lnTo>
                      <a:lnTo>
                        <a:pt x="1671" y="315"/>
                      </a:lnTo>
                      <a:lnTo>
                        <a:pt x="1665" y="317"/>
                      </a:lnTo>
                      <a:lnTo>
                        <a:pt x="1682" y="343"/>
                      </a:lnTo>
                      <a:lnTo>
                        <a:pt x="1767" y="417"/>
                      </a:lnTo>
                      <a:lnTo>
                        <a:pt x="1767" y="384"/>
                      </a:lnTo>
                      <a:lnTo>
                        <a:pt x="1775" y="384"/>
                      </a:lnTo>
                      <a:lnTo>
                        <a:pt x="1759" y="358"/>
                      </a:lnTo>
                      <a:lnTo>
                        <a:pt x="1775" y="350"/>
                      </a:lnTo>
                      <a:lnTo>
                        <a:pt x="1759" y="333"/>
                      </a:lnTo>
                      <a:lnTo>
                        <a:pt x="1765" y="324"/>
                      </a:lnTo>
                      <a:lnTo>
                        <a:pt x="1748" y="314"/>
                      </a:lnTo>
                      <a:lnTo>
                        <a:pt x="1740" y="307"/>
                      </a:lnTo>
                      <a:lnTo>
                        <a:pt x="1724" y="307"/>
                      </a:lnTo>
                      <a:lnTo>
                        <a:pt x="1714" y="298"/>
                      </a:lnTo>
                      <a:lnTo>
                        <a:pt x="1714" y="272"/>
                      </a:lnTo>
                      <a:lnTo>
                        <a:pt x="1708" y="264"/>
                      </a:lnTo>
                      <a:lnTo>
                        <a:pt x="1716" y="264"/>
                      </a:lnTo>
                      <a:lnTo>
                        <a:pt x="1724" y="256"/>
                      </a:lnTo>
                      <a:lnTo>
                        <a:pt x="1749" y="264"/>
                      </a:lnTo>
                      <a:lnTo>
                        <a:pt x="1749" y="256"/>
                      </a:lnTo>
                      <a:lnTo>
                        <a:pt x="1760" y="256"/>
                      </a:lnTo>
                      <a:lnTo>
                        <a:pt x="1791" y="264"/>
                      </a:lnTo>
                      <a:lnTo>
                        <a:pt x="1784" y="256"/>
                      </a:lnTo>
                      <a:lnTo>
                        <a:pt x="1818" y="221"/>
                      </a:lnTo>
                      <a:lnTo>
                        <a:pt x="1851" y="229"/>
                      </a:lnTo>
                      <a:lnTo>
                        <a:pt x="1851" y="221"/>
                      </a:lnTo>
                      <a:lnTo>
                        <a:pt x="1784" y="196"/>
                      </a:lnTo>
                      <a:lnTo>
                        <a:pt x="1800" y="196"/>
                      </a:lnTo>
                      <a:lnTo>
                        <a:pt x="1800" y="170"/>
                      </a:lnTo>
                      <a:lnTo>
                        <a:pt x="1784" y="170"/>
                      </a:lnTo>
                      <a:lnTo>
                        <a:pt x="1792" y="162"/>
                      </a:lnTo>
                      <a:lnTo>
                        <a:pt x="1811" y="170"/>
                      </a:lnTo>
                      <a:lnTo>
                        <a:pt x="1855" y="180"/>
                      </a:lnTo>
                      <a:lnTo>
                        <a:pt x="1902" y="196"/>
                      </a:lnTo>
                      <a:lnTo>
                        <a:pt x="1886" y="170"/>
                      </a:lnTo>
                      <a:lnTo>
                        <a:pt x="1902" y="170"/>
                      </a:lnTo>
                      <a:lnTo>
                        <a:pt x="1902" y="162"/>
                      </a:lnTo>
                      <a:lnTo>
                        <a:pt x="1858" y="153"/>
                      </a:lnTo>
                      <a:lnTo>
                        <a:pt x="1824" y="153"/>
                      </a:lnTo>
                      <a:lnTo>
                        <a:pt x="1710" y="126"/>
                      </a:lnTo>
                      <a:lnTo>
                        <a:pt x="1662" y="111"/>
                      </a:lnTo>
                      <a:lnTo>
                        <a:pt x="1588" y="111"/>
                      </a:lnTo>
                      <a:lnTo>
                        <a:pt x="1611" y="127"/>
                      </a:lnTo>
                      <a:lnTo>
                        <a:pt x="1603" y="127"/>
                      </a:lnTo>
                      <a:lnTo>
                        <a:pt x="1580" y="119"/>
                      </a:lnTo>
                      <a:lnTo>
                        <a:pt x="1587" y="119"/>
                      </a:lnTo>
                      <a:lnTo>
                        <a:pt x="1587" y="111"/>
                      </a:lnTo>
                      <a:lnTo>
                        <a:pt x="1569" y="111"/>
                      </a:lnTo>
                      <a:lnTo>
                        <a:pt x="1569" y="119"/>
                      </a:lnTo>
                      <a:lnTo>
                        <a:pt x="1491" y="118"/>
                      </a:lnTo>
                      <a:lnTo>
                        <a:pt x="1463" y="110"/>
                      </a:lnTo>
                      <a:lnTo>
                        <a:pt x="1431" y="102"/>
                      </a:lnTo>
                      <a:lnTo>
                        <a:pt x="1372" y="102"/>
                      </a:lnTo>
                      <a:lnTo>
                        <a:pt x="1312" y="76"/>
                      </a:lnTo>
                      <a:lnTo>
                        <a:pt x="1203" y="68"/>
                      </a:lnTo>
                      <a:lnTo>
                        <a:pt x="1203" y="76"/>
                      </a:lnTo>
                      <a:lnTo>
                        <a:pt x="1217" y="84"/>
                      </a:lnTo>
                      <a:lnTo>
                        <a:pt x="1177" y="76"/>
                      </a:lnTo>
                      <a:lnTo>
                        <a:pt x="1168" y="84"/>
                      </a:lnTo>
                      <a:lnTo>
                        <a:pt x="1127" y="78"/>
                      </a:lnTo>
                      <a:lnTo>
                        <a:pt x="1144" y="86"/>
                      </a:lnTo>
                      <a:lnTo>
                        <a:pt x="1142" y="102"/>
                      </a:lnTo>
                      <a:lnTo>
                        <a:pt x="1093" y="76"/>
                      </a:lnTo>
                      <a:lnTo>
                        <a:pt x="1091" y="68"/>
                      </a:lnTo>
                      <a:lnTo>
                        <a:pt x="1064" y="59"/>
                      </a:lnTo>
                      <a:lnTo>
                        <a:pt x="999" y="51"/>
                      </a:lnTo>
                      <a:lnTo>
                        <a:pt x="1015" y="59"/>
                      </a:lnTo>
                      <a:lnTo>
                        <a:pt x="904" y="59"/>
                      </a:lnTo>
                      <a:lnTo>
                        <a:pt x="887" y="43"/>
                      </a:lnTo>
                      <a:lnTo>
                        <a:pt x="872" y="43"/>
                      </a:lnTo>
                      <a:lnTo>
                        <a:pt x="894" y="51"/>
                      </a:lnTo>
                      <a:lnTo>
                        <a:pt x="862" y="51"/>
                      </a:lnTo>
                      <a:lnTo>
                        <a:pt x="870" y="59"/>
                      </a:lnTo>
                      <a:lnTo>
                        <a:pt x="828" y="59"/>
                      </a:lnTo>
                      <a:lnTo>
                        <a:pt x="878" y="33"/>
                      </a:lnTo>
                      <a:lnTo>
                        <a:pt x="870" y="25"/>
                      </a:lnTo>
                      <a:lnTo>
                        <a:pt x="826" y="16"/>
                      </a:lnTo>
                      <a:lnTo>
                        <a:pt x="784" y="16"/>
                      </a:lnTo>
                      <a:lnTo>
                        <a:pt x="768" y="0"/>
                      </a:lnTo>
                      <a:lnTo>
                        <a:pt x="742" y="0"/>
                      </a:lnTo>
                      <a:lnTo>
                        <a:pt x="717" y="17"/>
                      </a:lnTo>
                      <a:lnTo>
                        <a:pt x="716" y="25"/>
                      </a:lnTo>
                      <a:lnTo>
                        <a:pt x="655" y="25"/>
                      </a:lnTo>
                      <a:lnTo>
                        <a:pt x="613" y="35"/>
                      </a:lnTo>
                      <a:lnTo>
                        <a:pt x="598" y="43"/>
                      </a:lnTo>
                      <a:lnTo>
                        <a:pt x="613" y="51"/>
                      </a:lnTo>
                      <a:lnTo>
                        <a:pt x="556" y="60"/>
                      </a:lnTo>
                      <a:lnTo>
                        <a:pt x="564" y="68"/>
                      </a:lnTo>
                      <a:lnTo>
                        <a:pt x="587" y="76"/>
                      </a:lnTo>
                      <a:lnTo>
                        <a:pt x="576" y="76"/>
                      </a:lnTo>
                      <a:lnTo>
                        <a:pt x="521" y="68"/>
                      </a:lnTo>
                      <a:lnTo>
                        <a:pt x="513" y="76"/>
                      </a:lnTo>
                      <a:lnTo>
                        <a:pt x="552" y="100"/>
                      </a:lnTo>
                      <a:lnTo>
                        <a:pt x="511" y="84"/>
                      </a:lnTo>
                      <a:lnTo>
                        <a:pt x="503" y="68"/>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 name="Freeform 2826">
                  <a:extLst>
                    <a:ext uri="{FF2B5EF4-FFF2-40B4-BE49-F238E27FC236}">
                      <a16:creationId xmlns:a16="http://schemas.microsoft.com/office/drawing/2014/main" id="{545F306F-7EEE-7C07-81C6-36F6E3D13B48}"/>
                    </a:ext>
                  </a:extLst>
                </p:cNvPr>
                <p:cNvSpPr>
                  <a:spLocks/>
                </p:cNvSpPr>
                <p:nvPr/>
              </p:nvSpPr>
              <p:spPr bwMode="auto">
                <a:xfrm>
                  <a:off x="5959830" y="2995981"/>
                  <a:ext cx="81505" cy="64446"/>
                </a:xfrm>
                <a:custGeom>
                  <a:avLst/>
                  <a:gdLst/>
                  <a:ahLst/>
                  <a:cxnLst>
                    <a:cxn ang="0">
                      <a:pos x="0" y="0"/>
                    </a:cxn>
                    <a:cxn ang="0">
                      <a:pos x="25" y="34"/>
                    </a:cxn>
                    <a:cxn ang="0">
                      <a:pos x="43" y="16"/>
                    </a:cxn>
                    <a:cxn ang="0">
                      <a:pos x="41" y="8"/>
                    </a:cxn>
                    <a:cxn ang="0">
                      <a:pos x="25" y="8"/>
                    </a:cxn>
                    <a:cxn ang="0">
                      <a:pos x="25" y="0"/>
                    </a:cxn>
                    <a:cxn ang="0">
                      <a:pos x="0" y="0"/>
                    </a:cxn>
                  </a:cxnLst>
                  <a:rect l="0" t="0" r="r" b="b"/>
                  <a:pathLst>
                    <a:path w="43" h="34">
                      <a:moveTo>
                        <a:pt x="0" y="0"/>
                      </a:moveTo>
                      <a:lnTo>
                        <a:pt x="25" y="34"/>
                      </a:lnTo>
                      <a:lnTo>
                        <a:pt x="43" y="16"/>
                      </a:lnTo>
                      <a:lnTo>
                        <a:pt x="41" y="8"/>
                      </a:lnTo>
                      <a:lnTo>
                        <a:pt x="25" y="8"/>
                      </a:lnTo>
                      <a:lnTo>
                        <a:pt x="25"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 name="Freeform 2827">
                  <a:extLst>
                    <a:ext uri="{FF2B5EF4-FFF2-40B4-BE49-F238E27FC236}">
                      <a16:creationId xmlns:a16="http://schemas.microsoft.com/office/drawing/2014/main" id="{ADAE6324-D00F-98CD-D432-D9000051105A}"/>
                    </a:ext>
                  </a:extLst>
                </p:cNvPr>
                <p:cNvSpPr>
                  <a:spLocks/>
                </p:cNvSpPr>
                <p:nvPr/>
              </p:nvSpPr>
              <p:spPr bwMode="auto">
                <a:xfrm>
                  <a:off x="6507613" y="3466050"/>
                  <a:ext cx="96668" cy="113727"/>
                </a:xfrm>
                <a:custGeom>
                  <a:avLst/>
                  <a:gdLst/>
                  <a:ahLst/>
                  <a:cxnLst>
                    <a:cxn ang="0">
                      <a:pos x="0" y="44"/>
                    </a:cxn>
                    <a:cxn ang="0">
                      <a:pos x="9" y="58"/>
                    </a:cxn>
                    <a:cxn ang="0">
                      <a:pos x="10" y="44"/>
                    </a:cxn>
                    <a:cxn ang="0">
                      <a:pos x="35" y="60"/>
                    </a:cxn>
                    <a:cxn ang="0">
                      <a:pos x="42" y="44"/>
                    </a:cxn>
                    <a:cxn ang="0">
                      <a:pos x="35" y="42"/>
                    </a:cxn>
                    <a:cxn ang="0">
                      <a:pos x="51" y="17"/>
                    </a:cxn>
                    <a:cxn ang="0">
                      <a:pos x="34" y="0"/>
                    </a:cxn>
                    <a:cxn ang="0">
                      <a:pos x="9" y="10"/>
                    </a:cxn>
                    <a:cxn ang="0">
                      <a:pos x="0" y="44"/>
                    </a:cxn>
                  </a:cxnLst>
                  <a:rect l="0" t="0" r="r" b="b"/>
                  <a:pathLst>
                    <a:path w="51" h="60">
                      <a:moveTo>
                        <a:pt x="0" y="44"/>
                      </a:moveTo>
                      <a:lnTo>
                        <a:pt x="9" y="58"/>
                      </a:lnTo>
                      <a:lnTo>
                        <a:pt x="10" y="44"/>
                      </a:lnTo>
                      <a:lnTo>
                        <a:pt x="35" y="60"/>
                      </a:lnTo>
                      <a:lnTo>
                        <a:pt x="42" y="44"/>
                      </a:lnTo>
                      <a:lnTo>
                        <a:pt x="35" y="42"/>
                      </a:lnTo>
                      <a:lnTo>
                        <a:pt x="51" y="17"/>
                      </a:lnTo>
                      <a:lnTo>
                        <a:pt x="34" y="0"/>
                      </a:lnTo>
                      <a:lnTo>
                        <a:pt x="9" y="10"/>
                      </a:lnTo>
                      <a:lnTo>
                        <a:pt x="0" y="4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 name="Freeform 2828">
                  <a:extLst>
                    <a:ext uri="{FF2B5EF4-FFF2-40B4-BE49-F238E27FC236}">
                      <a16:creationId xmlns:a16="http://schemas.microsoft.com/office/drawing/2014/main" id="{871970D6-F6A1-98A9-77A8-27FA6CB2D8E9}"/>
                    </a:ext>
                  </a:extLst>
                </p:cNvPr>
                <p:cNvSpPr>
                  <a:spLocks/>
                </p:cNvSpPr>
                <p:nvPr/>
              </p:nvSpPr>
              <p:spPr bwMode="auto">
                <a:xfrm>
                  <a:off x="6445064" y="3596835"/>
                  <a:ext cx="49282" cy="178171"/>
                </a:xfrm>
                <a:custGeom>
                  <a:avLst/>
                  <a:gdLst/>
                  <a:ahLst/>
                  <a:cxnLst>
                    <a:cxn ang="0">
                      <a:pos x="0" y="43"/>
                    </a:cxn>
                    <a:cxn ang="0">
                      <a:pos x="16" y="68"/>
                    </a:cxn>
                    <a:cxn ang="0">
                      <a:pos x="17" y="94"/>
                    </a:cxn>
                    <a:cxn ang="0">
                      <a:pos x="26" y="94"/>
                    </a:cxn>
                    <a:cxn ang="0">
                      <a:pos x="24" y="59"/>
                    </a:cxn>
                    <a:cxn ang="0">
                      <a:pos x="8" y="51"/>
                    </a:cxn>
                    <a:cxn ang="0">
                      <a:pos x="16" y="42"/>
                    </a:cxn>
                    <a:cxn ang="0">
                      <a:pos x="0" y="0"/>
                    </a:cxn>
                    <a:cxn ang="0">
                      <a:pos x="0" y="43"/>
                    </a:cxn>
                  </a:cxnLst>
                  <a:rect l="0" t="0" r="r" b="b"/>
                  <a:pathLst>
                    <a:path w="26" h="94">
                      <a:moveTo>
                        <a:pt x="0" y="43"/>
                      </a:moveTo>
                      <a:lnTo>
                        <a:pt x="16" y="68"/>
                      </a:lnTo>
                      <a:lnTo>
                        <a:pt x="17" y="94"/>
                      </a:lnTo>
                      <a:lnTo>
                        <a:pt x="26" y="94"/>
                      </a:lnTo>
                      <a:lnTo>
                        <a:pt x="24" y="59"/>
                      </a:lnTo>
                      <a:lnTo>
                        <a:pt x="8" y="51"/>
                      </a:lnTo>
                      <a:lnTo>
                        <a:pt x="16" y="42"/>
                      </a:lnTo>
                      <a:lnTo>
                        <a:pt x="0" y="0"/>
                      </a:lnTo>
                      <a:lnTo>
                        <a:pt x="0" y="4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 name="Freeform 2829">
                  <a:extLst>
                    <a:ext uri="{FF2B5EF4-FFF2-40B4-BE49-F238E27FC236}">
                      <a16:creationId xmlns:a16="http://schemas.microsoft.com/office/drawing/2014/main" id="{6F18F887-BAE6-6615-CE48-1D7A5F0760DE}"/>
                    </a:ext>
                  </a:extLst>
                </p:cNvPr>
                <p:cNvSpPr>
                  <a:spLocks/>
                </p:cNvSpPr>
                <p:nvPr/>
              </p:nvSpPr>
              <p:spPr bwMode="auto">
                <a:xfrm>
                  <a:off x="6591013" y="3807230"/>
                  <a:ext cx="30327" cy="155426"/>
                </a:xfrm>
                <a:custGeom>
                  <a:avLst/>
                  <a:gdLst/>
                  <a:ahLst/>
                  <a:cxnLst>
                    <a:cxn ang="0">
                      <a:pos x="0" y="42"/>
                    </a:cxn>
                    <a:cxn ang="0">
                      <a:pos x="10" y="73"/>
                    </a:cxn>
                    <a:cxn ang="0">
                      <a:pos x="16" y="82"/>
                    </a:cxn>
                    <a:cxn ang="0">
                      <a:pos x="9" y="50"/>
                    </a:cxn>
                    <a:cxn ang="0">
                      <a:pos x="16" y="34"/>
                    </a:cxn>
                    <a:cxn ang="0">
                      <a:pos x="7" y="7"/>
                    </a:cxn>
                    <a:cxn ang="0">
                      <a:pos x="0" y="0"/>
                    </a:cxn>
                    <a:cxn ang="0">
                      <a:pos x="7" y="34"/>
                    </a:cxn>
                    <a:cxn ang="0">
                      <a:pos x="0" y="42"/>
                    </a:cxn>
                  </a:cxnLst>
                  <a:rect l="0" t="0" r="r" b="b"/>
                  <a:pathLst>
                    <a:path w="16" h="82">
                      <a:moveTo>
                        <a:pt x="0" y="42"/>
                      </a:moveTo>
                      <a:lnTo>
                        <a:pt x="10" y="73"/>
                      </a:lnTo>
                      <a:lnTo>
                        <a:pt x="16" y="82"/>
                      </a:lnTo>
                      <a:lnTo>
                        <a:pt x="9" y="50"/>
                      </a:lnTo>
                      <a:lnTo>
                        <a:pt x="16" y="34"/>
                      </a:lnTo>
                      <a:lnTo>
                        <a:pt x="7" y="7"/>
                      </a:lnTo>
                      <a:lnTo>
                        <a:pt x="0" y="0"/>
                      </a:lnTo>
                      <a:lnTo>
                        <a:pt x="7" y="34"/>
                      </a:lnTo>
                      <a:lnTo>
                        <a:pt x="0" y="42"/>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 name="Freeform 2830">
                  <a:extLst>
                    <a:ext uri="{FF2B5EF4-FFF2-40B4-BE49-F238E27FC236}">
                      <a16:creationId xmlns:a16="http://schemas.microsoft.com/office/drawing/2014/main" id="{DEAC3360-98AB-FC63-8170-E0360EF219A3}"/>
                    </a:ext>
                  </a:extLst>
                </p:cNvPr>
                <p:cNvSpPr>
                  <a:spLocks/>
                </p:cNvSpPr>
                <p:nvPr/>
              </p:nvSpPr>
              <p:spPr bwMode="auto">
                <a:xfrm>
                  <a:off x="2889215" y="1261653"/>
                  <a:ext cx="174381" cy="51176"/>
                </a:xfrm>
                <a:custGeom>
                  <a:avLst/>
                  <a:gdLst/>
                  <a:ahLst/>
                  <a:cxnLst>
                    <a:cxn ang="0">
                      <a:pos x="0" y="9"/>
                    </a:cxn>
                    <a:cxn ang="0">
                      <a:pos x="42" y="9"/>
                    </a:cxn>
                    <a:cxn ang="0">
                      <a:pos x="49" y="17"/>
                    </a:cxn>
                    <a:cxn ang="0">
                      <a:pos x="2" y="27"/>
                    </a:cxn>
                    <a:cxn ang="0">
                      <a:pos x="18" y="25"/>
                    </a:cxn>
                    <a:cxn ang="0">
                      <a:pos x="45" y="18"/>
                    </a:cxn>
                    <a:cxn ang="0">
                      <a:pos x="26" y="27"/>
                    </a:cxn>
                    <a:cxn ang="0">
                      <a:pos x="58" y="25"/>
                    </a:cxn>
                    <a:cxn ang="0">
                      <a:pos x="58" y="17"/>
                    </a:cxn>
                    <a:cxn ang="0">
                      <a:pos x="77" y="17"/>
                    </a:cxn>
                    <a:cxn ang="0">
                      <a:pos x="92" y="9"/>
                    </a:cxn>
                    <a:cxn ang="0">
                      <a:pos x="60" y="8"/>
                    </a:cxn>
                    <a:cxn ang="0">
                      <a:pos x="83" y="0"/>
                    </a:cxn>
                    <a:cxn ang="0">
                      <a:pos x="70" y="1"/>
                    </a:cxn>
                    <a:cxn ang="0">
                      <a:pos x="0" y="9"/>
                    </a:cxn>
                  </a:cxnLst>
                  <a:rect l="0" t="0" r="r" b="b"/>
                  <a:pathLst>
                    <a:path w="92" h="27">
                      <a:moveTo>
                        <a:pt x="0" y="9"/>
                      </a:moveTo>
                      <a:lnTo>
                        <a:pt x="42" y="9"/>
                      </a:lnTo>
                      <a:lnTo>
                        <a:pt x="49" y="17"/>
                      </a:lnTo>
                      <a:lnTo>
                        <a:pt x="2" y="27"/>
                      </a:lnTo>
                      <a:lnTo>
                        <a:pt x="18" y="25"/>
                      </a:lnTo>
                      <a:lnTo>
                        <a:pt x="45" y="18"/>
                      </a:lnTo>
                      <a:lnTo>
                        <a:pt x="26" y="27"/>
                      </a:lnTo>
                      <a:lnTo>
                        <a:pt x="58" y="25"/>
                      </a:lnTo>
                      <a:lnTo>
                        <a:pt x="58" y="17"/>
                      </a:lnTo>
                      <a:lnTo>
                        <a:pt x="77" y="17"/>
                      </a:lnTo>
                      <a:lnTo>
                        <a:pt x="92" y="9"/>
                      </a:lnTo>
                      <a:lnTo>
                        <a:pt x="60" y="8"/>
                      </a:lnTo>
                      <a:lnTo>
                        <a:pt x="83" y="0"/>
                      </a:lnTo>
                      <a:lnTo>
                        <a:pt x="70" y="1"/>
                      </a:lnTo>
                      <a:lnTo>
                        <a:pt x="0"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 name="Freeform 2831">
                  <a:extLst>
                    <a:ext uri="{FF2B5EF4-FFF2-40B4-BE49-F238E27FC236}">
                      <a16:creationId xmlns:a16="http://schemas.microsoft.com/office/drawing/2014/main" id="{C600FD89-5409-EC07-9690-66D240AB429D}"/>
                    </a:ext>
                  </a:extLst>
                </p:cNvPr>
                <p:cNvSpPr>
                  <a:spLocks/>
                </p:cNvSpPr>
                <p:nvPr/>
              </p:nvSpPr>
              <p:spPr bwMode="auto">
                <a:xfrm>
                  <a:off x="2925228" y="1390542"/>
                  <a:ext cx="204707" cy="49282"/>
                </a:xfrm>
                <a:custGeom>
                  <a:avLst/>
                  <a:gdLst/>
                  <a:ahLst/>
                  <a:cxnLst>
                    <a:cxn ang="0">
                      <a:pos x="108" y="0"/>
                    </a:cxn>
                    <a:cxn ang="0">
                      <a:pos x="54" y="10"/>
                    </a:cxn>
                    <a:cxn ang="0">
                      <a:pos x="39" y="10"/>
                    </a:cxn>
                    <a:cxn ang="0">
                      <a:pos x="39" y="18"/>
                    </a:cxn>
                    <a:cxn ang="0">
                      <a:pos x="3" y="26"/>
                    </a:cxn>
                    <a:cxn ang="0">
                      <a:pos x="0" y="26"/>
                    </a:cxn>
                    <a:cxn ang="0">
                      <a:pos x="41" y="26"/>
                    </a:cxn>
                    <a:cxn ang="0">
                      <a:pos x="76" y="10"/>
                    </a:cxn>
                    <a:cxn ang="0">
                      <a:pos x="108" y="8"/>
                    </a:cxn>
                    <a:cxn ang="0">
                      <a:pos x="108" y="0"/>
                    </a:cxn>
                  </a:cxnLst>
                  <a:rect l="0" t="0" r="r" b="b"/>
                  <a:pathLst>
                    <a:path w="108" h="26">
                      <a:moveTo>
                        <a:pt x="108" y="0"/>
                      </a:moveTo>
                      <a:lnTo>
                        <a:pt x="54" y="10"/>
                      </a:lnTo>
                      <a:lnTo>
                        <a:pt x="39" y="10"/>
                      </a:lnTo>
                      <a:lnTo>
                        <a:pt x="39" y="18"/>
                      </a:lnTo>
                      <a:lnTo>
                        <a:pt x="3" y="26"/>
                      </a:lnTo>
                      <a:lnTo>
                        <a:pt x="0" y="26"/>
                      </a:lnTo>
                      <a:lnTo>
                        <a:pt x="41" y="26"/>
                      </a:lnTo>
                      <a:lnTo>
                        <a:pt x="76" y="10"/>
                      </a:lnTo>
                      <a:lnTo>
                        <a:pt x="108" y="8"/>
                      </a:lnTo>
                      <a:lnTo>
                        <a:pt x="108"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 name="Freeform 2832">
                  <a:extLst>
                    <a:ext uri="{FF2B5EF4-FFF2-40B4-BE49-F238E27FC236}">
                      <a16:creationId xmlns:a16="http://schemas.microsoft.com/office/drawing/2014/main" id="{70D47912-9CDB-15D8-BA8F-178D74F6171B}"/>
                    </a:ext>
                  </a:extLst>
                </p:cNvPr>
                <p:cNvSpPr>
                  <a:spLocks/>
                </p:cNvSpPr>
                <p:nvPr/>
              </p:nvSpPr>
              <p:spPr bwMode="auto">
                <a:xfrm>
                  <a:off x="2999149" y="1475837"/>
                  <a:ext cx="96668" cy="45490"/>
                </a:xfrm>
                <a:custGeom>
                  <a:avLst/>
                  <a:gdLst/>
                  <a:ahLst/>
                  <a:cxnLst>
                    <a:cxn ang="0">
                      <a:pos x="0" y="24"/>
                    </a:cxn>
                    <a:cxn ang="0">
                      <a:pos x="51" y="6"/>
                    </a:cxn>
                    <a:cxn ang="0">
                      <a:pos x="26" y="0"/>
                    </a:cxn>
                    <a:cxn ang="0">
                      <a:pos x="0" y="24"/>
                    </a:cxn>
                  </a:cxnLst>
                  <a:rect l="0" t="0" r="r" b="b"/>
                  <a:pathLst>
                    <a:path w="51" h="24">
                      <a:moveTo>
                        <a:pt x="0" y="24"/>
                      </a:moveTo>
                      <a:lnTo>
                        <a:pt x="51" y="6"/>
                      </a:lnTo>
                      <a:lnTo>
                        <a:pt x="26" y="0"/>
                      </a:lnTo>
                      <a:lnTo>
                        <a:pt x="0" y="2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 name="Freeform 2833">
                  <a:extLst>
                    <a:ext uri="{FF2B5EF4-FFF2-40B4-BE49-F238E27FC236}">
                      <a16:creationId xmlns:a16="http://schemas.microsoft.com/office/drawing/2014/main" id="{8664B9A3-4F50-C389-4BB9-687A7AF0A32C}"/>
                    </a:ext>
                  </a:extLst>
                </p:cNvPr>
                <p:cNvSpPr>
                  <a:spLocks/>
                </p:cNvSpPr>
                <p:nvPr/>
              </p:nvSpPr>
              <p:spPr bwMode="auto">
                <a:xfrm>
                  <a:off x="3129937" y="1538386"/>
                  <a:ext cx="62550" cy="47386"/>
                </a:xfrm>
                <a:custGeom>
                  <a:avLst/>
                  <a:gdLst/>
                  <a:ahLst/>
                  <a:cxnLst>
                    <a:cxn ang="0">
                      <a:pos x="0" y="25"/>
                    </a:cxn>
                    <a:cxn ang="0">
                      <a:pos x="17" y="24"/>
                    </a:cxn>
                    <a:cxn ang="0">
                      <a:pos x="26" y="8"/>
                    </a:cxn>
                    <a:cxn ang="0">
                      <a:pos x="33" y="8"/>
                    </a:cxn>
                    <a:cxn ang="0">
                      <a:pos x="33" y="0"/>
                    </a:cxn>
                    <a:cxn ang="0">
                      <a:pos x="0" y="25"/>
                    </a:cxn>
                  </a:cxnLst>
                  <a:rect l="0" t="0" r="r" b="b"/>
                  <a:pathLst>
                    <a:path w="33" h="25">
                      <a:moveTo>
                        <a:pt x="0" y="25"/>
                      </a:moveTo>
                      <a:lnTo>
                        <a:pt x="17" y="24"/>
                      </a:lnTo>
                      <a:lnTo>
                        <a:pt x="26" y="8"/>
                      </a:lnTo>
                      <a:lnTo>
                        <a:pt x="33" y="8"/>
                      </a:lnTo>
                      <a:lnTo>
                        <a:pt x="33" y="0"/>
                      </a:lnTo>
                      <a:lnTo>
                        <a:pt x="0" y="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 name="Freeform 2834">
                  <a:extLst>
                    <a:ext uri="{FF2B5EF4-FFF2-40B4-BE49-F238E27FC236}">
                      <a16:creationId xmlns:a16="http://schemas.microsoft.com/office/drawing/2014/main" id="{FA95BABA-D7B2-DF94-84ED-D3F25F400181}"/>
                    </a:ext>
                  </a:extLst>
                </p:cNvPr>
                <p:cNvSpPr>
                  <a:spLocks/>
                </p:cNvSpPr>
                <p:nvPr/>
              </p:nvSpPr>
              <p:spPr bwMode="auto">
                <a:xfrm>
                  <a:off x="3162159" y="1669170"/>
                  <a:ext cx="30327" cy="108040"/>
                </a:xfrm>
                <a:custGeom>
                  <a:avLst/>
                  <a:gdLst/>
                  <a:ahLst/>
                  <a:cxnLst>
                    <a:cxn ang="0">
                      <a:pos x="0" y="16"/>
                    </a:cxn>
                    <a:cxn ang="0">
                      <a:pos x="0" y="33"/>
                    </a:cxn>
                    <a:cxn ang="0">
                      <a:pos x="9" y="33"/>
                    </a:cxn>
                    <a:cxn ang="0">
                      <a:pos x="0" y="42"/>
                    </a:cxn>
                    <a:cxn ang="0">
                      <a:pos x="9" y="42"/>
                    </a:cxn>
                    <a:cxn ang="0">
                      <a:pos x="2" y="57"/>
                    </a:cxn>
                    <a:cxn ang="0">
                      <a:pos x="16" y="41"/>
                    </a:cxn>
                    <a:cxn ang="0">
                      <a:pos x="16" y="0"/>
                    </a:cxn>
                    <a:cxn ang="0">
                      <a:pos x="9" y="0"/>
                    </a:cxn>
                    <a:cxn ang="0">
                      <a:pos x="0" y="16"/>
                    </a:cxn>
                  </a:cxnLst>
                  <a:rect l="0" t="0" r="r" b="b"/>
                  <a:pathLst>
                    <a:path w="16" h="57">
                      <a:moveTo>
                        <a:pt x="0" y="16"/>
                      </a:moveTo>
                      <a:lnTo>
                        <a:pt x="0" y="33"/>
                      </a:lnTo>
                      <a:lnTo>
                        <a:pt x="9" y="33"/>
                      </a:lnTo>
                      <a:lnTo>
                        <a:pt x="0" y="42"/>
                      </a:lnTo>
                      <a:lnTo>
                        <a:pt x="9" y="42"/>
                      </a:lnTo>
                      <a:lnTo>
                        <a:pt x="2" y="57"/>
                      </a:lnTo>
                      <a:lnTo>
                        <a:pt x="16" y="41"/>
                      </a:lnTo>
                      <a:lnTo>
                        <a:pt x="16" y="0"/>
                      </a:lnTo>
                      <a:lnTo>
                        <a:pt x="9" y="0"/>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2" name="Freeform 2839">
                  <a:extLst>
                    <a:ext uri="{FF2B5EF4-FFF2-40B4-BE49-F238E27FC236}">
                      <a16:creationId xmlns:a16="http://schemas.microsoft.com/office/drawing/2014/main" id="{FDBF03D7-5D9C-9084-54D1-B20072E1DFCC}"/>
                    </a:ext>
                  </a:extLst>
                </p:cNvPr>
                <p:cNvSpPr>
                  <a:spLocks/>
                </p:cNvSpPr>
                <p:nvPr/>
              </p:nvSpPr>
              <p:spPr bwMode="auto">
                <a:xfrm>
                  <a:off x="3095818" y="1699499"/>
                  <a:ext cx="49282" cy="79608"/>
                </a:xfrm>
                <a:custGeom>
                  <a:avLst/>
                  <a:gdLst/>
                  <a:ahLst/>
                  <a:cxnLst>
                    <a:cxn ang="0">
                      <a:pos x="0" y="0"/>
                    </a:cxn>
                    <a:cxn ang="0">
                      <a:pos x="2" y="9"/>
                    </a:cxn>
                    <a:cxn ang="0">
                      <a:pos x="18" y="1"/>
                    </a:cxn>
                    <a:cxn ang="0">
                      <a:pos x="18" y="9"/>
                    </a:cxn>
                    <a:cxn ang="0">
                      <a:pos x="2" y="17"/>
                    </a:cxn>
                    <a:cxn ang="0">
                      <a:pos x="18" y="26"/>
                    </a:cxn>
                    <a:cxn ang="0">
                      <a:pos x="2" y="42"/>
                    </a:cxn>
                    <a:cxn ang="0">
                      <a:pos x="18" y="42"/>
                    </a:cxn>
                    <a:cxn ang="0">
                      <a:pos x="18" y="26"/>
                    </a:cxn>
                    <a:cxn ang="0">
                      <a:pos x="2" y="25"/>
                    </a:cxn>
                    <a:cxn ang="0">
                      <a:pos x="26" y="8"/>
                    </a:cxn>
                    <a:cxn ang="0">
                      <a:pos x="17" y="0"/>
                    </a:cxn>
                    <a:cxn ang="0">
                      <a:pos x="0" y="0"/>
                    </a:cxn>
                  </a:cxnLst>
                  <a:rect l="0" t="0" r="r" b="b"/>
                  <a:pathLst>
                    <a:path w="26" h="42">
                      <a:moveTo>
                        <a:pt x="0" y="0"/>
                      </a:moveTo>
                      <a:lnTo>
                        <a:pt x="2" y="9"/>
                      </a:lnTo>
                      <a:lnTo>
                        <a:pt x="18" y="1"/>
                      </a:lnTo>
                      <a:lnTo>
                        <a:pt x="18" y="9"/>
                      </a:lnTo>
                      <a:lnTo>
                        <a:pt x="2" y="17"/>
                      </a:lnTo>
                      <a:lnTo>
                        <a:pt x="18" y="26"/>
                      </a:lnTo>
                      <a:lnTo>
                        <a:pt x="2" y="42"/>
                      </a:lnTo>
                      <a:lnTo>
                        <a:pt x="18" y="42"/>
                      </a:lnTo>
                      <a:lnTo>
                        <a:pt x="18" y="26"/>
                      </a:lnTo>
                      <a:lnTo>
                        <a:pt x="2" y="25"/>
                      </a:lnTo>
                      <a:lnTo>
                        <a:pt x="26" y="8"/>
                      </a:lnTo>
                      <a:lnTo>
                        <a:pt x="17"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3" name="Freeform 2840">
                  <a:extLst>
                    <a:ext uri="{FF2B5EF4-FFF2-40B4-BE49-F238E27FC236}">
                      <a16:creationId xmlns:a16="http://schemas.microsoft.com/office/drawing/2014/main" id="{1200CA31-25A9-0A0E-866D-B931217A70DF}"/>
                    </a:ext>
                  </a:extLst>
                </p:cNvPr>
                <p:cNvSpPr>
                  <a:spLocks/>
                </p:cNvSpPr>
                <p:nvPr/>
              </p:nvSpPr>
              <p:spPr bwMode="auto">
                <a:xfrm>
                  <a:off x="7172913" y="1909893"/>
                  <a:ext cx="77713" cy="81504"/>
                </a:xfrm>
                <a:custGeom>
                  <a:avLst/>
                  <a:gdLst/>
                  <a:ahLst/>
                  <a:cxnLst>
                    <a:cxn ang="0">
                      <a:pos x="0" y="35"/>
                    </a:cxn>
                    <a:cxn ang="0">
                      <a:pos x="9" y="43"/>
                    </a:cxn>
                    <a:cxn ang="0">
                      <a:pos x="25" y="43"/>
                    </a:cxn>
                    <a:cxn ang="0">
                      <a:pos x="33" y="33"/>
                    </a:cxn>
                    <a:cxn ang="0">
                      <a:pos x="35" y="26"/>
                    </a:cxn>
                    <a:cxn ang="0">
                      <a:pos x="41" y="26"/>
                    </a:cxn>
                    <a:cxn ang="0">
                      <a:pos x="25" y="8"/>
                    </a:cxn>
                    <a:cxn ang="0">
                      <a:pos x="33" y="0"/>
                    </a:cxn>
                    <a:cxn ang="0">
                      <a:pos x="16" y="1"/>
                    </a:cxn>
                    <a:cxn ang="0">
                      <a:pos x="8" y="9"/>
                    </a:cxn>
                    <a:cxn ang="0">
                      <a:pos x="0" y="9"/>
                    </a:cxn>
                    <a:cxn ang="0">
                      <a:pos x="0" y="35"/>
                    </a:cxn>
                  </a:cxnLst>
                  <a:rect l="0" t="0" r="r" b="b"/>
                  <a:pathLst>
                    <a:path w="41" h="43">
                      <a:moveTo>
                        <a:pt x="0" y="35"/>
                      </a:moveTo>
                      <a:lnTo>
                        <a:pt x="9" y="43"/>
                      </a:lnTo>
                      <a:lnTo>
                        <a:pt x="25" y="43"/>
                      </a:lnTo>
                      <a:lnTo>
                        <a:pt x="33" y="33"/>
                      </a:lnTo>
                      <a:lnTo>
                        <a:pt x="35" y="26"/>
                      </a:lnTo>
                      <a:lnTo>
                        <a:pt x="41" y="26"/>
                      </a:lnTo>
                      <a:lnTo>
                        <a:pt x="25" y="8"/>
                      </a:lnTo>
                      <a:lnTo>
                        <a:pt x="33" y="0"/>
                      </a:lnTo>
                      <a:lnTo>
                        <a:pt x="16" y="1"/>
                      </a:lnTo>
                      <a:lnTo>
                        <a:pt x="8" y="9"/>
                      </a:lnTo>
                      <a:lnTo>
                        <a:pt x="0" y="9"/>
                      </a:lnTo>
                      <a:lnTo>
                        <a:pt x="0" y="3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4" name="Freeform 2841">
                  <a:extLst>
                    <a:ext uri="{FF2B5EF4-FFF2-40B4-BE49-F238E27FC236}">
                      <a16:creationId xmlns:a16="http://schemas.microsoft.com/office/drawing/2014/main" id="{402047BE-3951-06FF-B704-D8FB7B5D8FC6}"/>
                    </a:ext>
                  </a:extLst>
                </p:cNvPr>
                <p:cNvSpPr>
                  <a:spLocks/>
                </p:cNvSpPr>
                <p:nvPr/>
              </p:nvSpPr>
              <p:spPr bwMode="auto">
                <a:xfrm>
                  <a:off x="7559583" y="1909893"/>
                  <a:ext cx="128890" cy="49282"/>
                </a:xfrm>
                <a:custGeom>
                  <a:avLst/>
                  <a:gdLst/>
                  <a:ahLst/>
                  <a:cxnLst>
                    <a:cxn ang="0">
                      <a:pos x="0" y="17"/>
                    </a:cxn>
                    <a:cxn ang="0">
                      <a:pos x="9" y="26"/>
                    </a:cxn>
                    <a:cxn ang="0">
                      <a:pos x="9" y="17"/>
                    </a:cxn>
                    <a:cxn ang="0">
                      <a:pos x="17" y="9"/>
                    </a:cxn>
                    <a:cxn ang="0">
                      <a:pos x="68" y="8"/>
                    </a:cxn>
                    <a:cxn ang="0">
                      <a:pos x="68" y="0"/>
                    </a:cxn>
                    <a:cxn ang="0">
                      <a:pos x="8" y="1"/>
                    </a:cxn>
                    <a:cxn ang="0">
                      <a:pos x="0" y="9"/>
                    </a:cxn>
                    <a:cxn ang="0">
                      <a:pos x="0" y="17"/>
                    </a:cxn>
                  </a:cxnLst>
                  <a:rect l="0" t="0" r="r" b="b"/>
                  <a:pathLst>
                    <a:path w="68" h="26">
                      <a:moveTo>
                        <a:pt x="0" y="17"/>
                      </a:moveTo>
                      <a:lnTo>
                        <a:pt x="9" y="26"/>
                      </a:lnTo>
                      <a:lnTo>
                        <a:pt x="9" y="17"/>
                      </a:lnTo>
                      <a:lnTo>
                        <a:pt x="17" y="9"/>
                      </a:lnTo>
                      <a:lnTo>
                        <a:pt x="68" y="8"/>
                      </a:lnTo>
                      <a:lnTo>
                        <a:pt x="68" y="0"/>
                      </a:lnTo>
                      <a:lnTo>
                        <a:pt x="8" y="1"/>
                      </a:lnTo>
                      <a:lnTo>
                        <a:pt x="0" y="9"/>
                      </a:lnTo>
                      <a:lnTo>
                        <a:pt x="0"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5" name="Freeform 2843">
                  <a:extLst>
                    <a:ext uri="{FF2B5EF4-FFF2-40B4-BE49-F238E27FC236}">
                      <a16:creationId xmlns:a16="http://schemas.microsoft.com/office/drawing/2014/main" id="{491AA71D-139D-F0F2-C3C0-3D15EC64F289}"/>
                    </a:ext>
                  </a:extLst>
                </p:cNvPr>
                <p:cNvSpPr>
                  <a:spLocks/>
                </p:cNvSpPr>
                <p:nvPr/>
              </p:nvSpPr>
              <p:spPr bwMode="auto">
                <a:xfrm>
                  <a:off x="6056498" y="1798062"/>
                  <a:ext cx="144054" cy="77712"/>
                </a:xfrm>
                <a:custGeom>
                  <a:avLst/>
                  <a:gdLst/>
                  <a:ahLst/>
                  <a:cxnLst>
                    <a:cxn ang="0">
                      <a:pos x="0" y="16"/>
                    </a:cxn>
                    <a:cxn ang="0">
                      <a:pos x="25" y="41"/>
                    </a:cxn>
                    <a:cxn ang="0">
                      <a:pos x="52" y="16"/>
                    </a:cxn>
                    <a:cxn ang="0">
                      <a:pos x="76" y="16"/>
                    </a:cxn>
                    <a:cxn ang="0">
                      <a:pos x="76" y="8"/>
                    </a:cxn>
                    <a:cxn ang="0">
                      <a:pos x="41" y="8"/>
                    </a:cxn>
                    <a:cxn ang="0">
                      <a:pos x="25" y="0"/>
                    </a:cxn>
                    <a:cxn ang="0">
                      <a:pos x="0" y="16"/>
                    </a:cxn>
                  </a:cxnLst>
                  <a:rect l="0" t="0" r="r" b="b"/>
                  <a:pathLst>
                    <a:path w="76" h="41">
                      <a:moveTo>
                        <a:pt x="0" y="16"/>
                      </a:moveTo>
                      <a:lnTo>
                        <a:pt x="25" y="41"/>
                      </a:lnTo>
                      <a:lnTo>
                        <a:pt x="52" y="16"/>
                      </a:lnTo>
                      <a:lnTo>
                        <a:pt x="76" y="16"/>
                      </a:lnTo>
                      <a:lnTo>
                        <a:pt x="76" y="8"/>
                      </a:lnTo>
                      <a:lnTo>
                        <a:pt x="41" y="8"/>
                      </a:lnTo>
                      <a:lnTo>
                        <a:pt x="25" y="0"/>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6" name="Freeform 2844">
                  <a:extLst>
                    <a:ext uri="{FF2B5EF4-FFF2-40B4-BE49-F238E27FC236}">
                      <a16:creationId xmlns:a16="http://schemas.microsoft.com/office/drawing/2014/main" id="{52C4298F-5715-8BCD-6BAE-98F84E61EB06}"/>
                    </a:ext>
                  </a:extLst>
                </p:cNvPr>
                <p:cNvSpPr>
                  <a:spLocks/>
                </p:cNvSpPr>
                <p:nvPr/>
              </p:nvSpPr>
              <p:spPr bwMode="auto">
                <a:xfrm>
                  <a:off x="6200552" y="1716558"/>
                  <a:ext cx="453010" cy="259675"/>
                </a:xfrm>
                <a:custGeom>
                  <a:avLst/>
                  <a:gdLst/>
                  <a:ahLst/>
                  <a:cxnLst>
                    <a:cxn ang="0">
                      <a:pos x="94" y="119"/>
                    </a:cxn>
                    <a:cxn ang="0">
                      <a:pos x="111" y="119"/>
                    </a:cxn>
                    <a:cxn ang="0">
                      <a:pos x="111" y="110"/>
                    </a:cxn>
                    <a:cxn ang="0">
                      <a:pos x="121" y="102"/>
                    </a:cxn>
                    <a:cxn ang="0">
                      <a:pos x="138" y="103"/>
                    </a:cxn>
                    <a:cxn ang="0">
                      <a:pos x="162" y="111"/>
                    </a:cxn>
                    <a:cxn ang="0">
                      <a:pos x="146" y="119"/>
                    </a:cxn>
                    <a:cxn ang="0">
                      <a:pos x="162" y="129"/>
                    </a:cxn>
                    <a:cxn ang="0">
                      <a:pos x="164" y="137"/>
                    </a:cxn>
                    <a:cxn ang="0">
                      <a:pos x="200" y="128"/>
                    </a:cxn>
                    <a:cxn ang="0">
                      <a:pos x="206" y="128"/>
                    </a:cxn>
                    <a:cxn ang="0">
                      <a:pos x="204" y="119"/>
                    </a:cxn>
                    <a:cxn ang="0">
                      <a:pos x="196" y="119"/>
                    </a:cxn>
                    <a:cxn ang="0">
                      <a:pos x="172" y="110"/>
                    </a:cxn>
                    <a:cxn ang="0">
                      <a:pos x="215" y="94"/>
                    </a:cxn>
                    <a:cxn ang="0">
                      <a:pos x="223" y="94"/>
                    </a:cxn>
                    <a:cxn ang="0">
                      <a:pos x="223" y="84"/>
                    </a:cxn>
                    <a:cxn ang="0">
                      <a:pos x="231" y="68"/>
                    </a:cxn>
                    <a:cxn ang="0">
                      <a:pos x="239" y="84"/>
                    </a:cxn>
                    <a:cxn ang="0">
                      <a:pos x="239" y="43"/>
                    </a:cxn>
                    <a:cxn ang="0">
                      <a:pos x="213" y="42"/>
                    </a:cxn>
                    <a:cxn ang="0">
                      <a:pos x="204" y="33"/>
                    </a:cxn>
                    <a:cxn ang="0">
                      <a:pos x="171" y="33"/>
                    </a:cxn>
                    <a:cxn ang="0">
                      <a:pos x="162" y="17"/>
                    </a:cxn>
                    <a:cxn ang="0">
                      <a:pos x="155" y="16"/>
                    </a:cxn>
                    <a:cxn ang="0">
                      <a:pos x="153" y="8"/>
                    </a:cxn>
                    <a:cxn ang="0">
                      <a:pos x="145" y="0"/>
                    </a:cxn>
                    <a:cxn ang="0">
                      <a:pos x="118" y="8"/>
                    </a:cxn>
                    <a:cxn ang="0">
                      <a:pos x="111" y="9"/>
                    </a:cxn>
                    <a:cxn ang="0">
                      <a:pos x="111" y="17"/>
                    </a:cxn>
                    <a:cxn ang="0">
                      <a:pos x="75" y="16"/>
                    </a:cxn>
                    <a:cxn ang="0">
                      <a:pos x="42" y="8"/>
                    </a:cxn>
                    <a:cxn ang="0">
                      <a:pos x="18" y="17"/>
                    </a:cxn>
                    <a:cxn ang="0">
                      <a:pos x="26" y="33"/>
                    </a:cxn>
                    <a:cxn ang="0">
                      <a:pos x="0" y="51"/>
                    </a:cxn>
                    <a:cxn ang="0">
                      <a:pos x="2" y="68"/>
                    </a:cxn>
                    <a:cxn ang="0">
                      <a:pos x="9" y="68"/>
                    </a:cxn>
                    <a:cxn ang="0">
                      <a:pos x="35" y="84"/>
                    </a:cxn>
                    <a:cxn ang="0">
                      <a:pos x="63" y="67"/>
                    </a:cxn>
                    <a:cxn ang="0">
                      <a:pos x="78" y="60"/>
                    </a:cxn>
                    <a:cxn ang="0">
                      <a:pos x="95" y="68"/>
                    </a:cxn>
                    <a:cxn ang="0">
                      <a:pos x="104" y="86"/>
                    </a:cxn>
                    <a:cxn ang="0">
                      <a:pos x="111" y="95"/>
                    </a:cxn>
                    <a:cxn ang="0">
                      <a:pos x="111" y="102"/>
                    </a:cxn>
                    <a:cxn ang="0">
                      <a:pos x="102" y="103"/>
                    </a:cxn>
                    <a:cxn ang="0">
                      <a:pos x="94" y="119"/>
                    </a:cxn>
                  </a:cxnLst>
                  <a:rect l="0" t="0" r="r" b="b"/>
                  <a:pathLst>
                    <a:path w="239" h="137">
                      <a:moveTo>
                        <a:pt x="94" y="119"/>
                      </a:moveTo>
                      <a:lnTo>
                        <a:pt x="111" y="119"/>
                      </a:lnTo>
                      <a:lnTo>
                        <a:pt x="111" y="110"/>
                      </a:lnTo>
                      <a:lnTo>
                        <a:pt x="121" y="102"/>
                      </a:lnTo>
                      <a:lnTo>
                        <a:pt x="138" y="103"/>
                      </a:lnTo>
                      <a:lnTo>
                        <a:pt x="162" y="111"/>
                      </a:lnTo>
                      <a:lnTo>
                        <a:pt x="146" y="119"/>
                      </a:lnTo>
                      <a:lnTo>
                        <a:pt x="162" y="129"/>
                      </a:lnTo>
                      <a:lnTo>
                        <a:pt x="164" y="137"/>
                      </a:lnTo>
                      <a:lnTo>
                        <a:pt x="200" y="128"/>
                      </a:lnTo>
                      <a:lnTo>
                        <a:pt x="206" y="128"/>
                      </a:lnTo>
                      <a:lnTo>
                        <a:pt x="204" y="119"/>
                      </a:lnTo>
                      <a:lnTo>
                        <a:pt x="196" y="119"/>
                      </a:lnTo>
                      <a:lnTo>
                        <a:pt x="172" y="110"/>
                      </a:lnTo>
                      <a:lnTo>
                        <a:pt x="215" y="94"/>
                      </a:lnTo>
                      <a:lnTo>
                        <a:pt x="223" y="94"/>
                      </a:lnTo>
                      <a:lnTo>
                        <a:pt x="223" y="84"/>
                      </a:lnTo>
                      <a:lnTo>
                        <a:pt x="231" y="68"/>
                      </a:lnTo>
                      <a:lnTo>
                        <a:pt x="239" y="84"/>
                      </a:lnTo>
                      <a:lnTo>
                        <a:pt x="239" y="43"/>
                      </a:lnTo>
                      <a:lnTo>
                        <a:pt x="213" y="42"/>
                      </a:lnTo>
                      <a:lnTo>
                        <a:pt x="204" y="33"/>
                      </a:lnTo>
                      <a:lnTo>
                        <a:pt x="171" y="33"/>
                      </a:lnTo>
                      <a:lnTo>
                        <a:pt x="162" y="17"/>
                      </a:lnTo>
                      <a:lnTo>
                        <a:pt x="155" y="16"/>
                      </a:lnTo>
                      <a:lnTo>
                        <a:pt x="153" y="8"/>
                      </a:lnTo>
                      <a:lnTo>
                        <a:pt x="145" y="0"/>
                      </a:lnTo>
                      <a:lnTo>
                        <a:pt x="118" y="8"/>
                      </a:lnTo>
                      <a:lnTo>
                        <a:pt x="111" y="9"/>
                      </a:lnTo>
                      <a:lnTo>
                        <a:pt x="111" y="17"/>
                      </a:lnTo>
                      <a:lnTo>
                        <a:pt x="75" y="16"/>
                      </a:lnTo>
                      <a:lnTo>
                        <a:pt x="42" y="8"/>
                      </a:lnTo>
                      <a:lnTo>
                        <a:pt x="18" y="17"/>
                      </a:lnTo>
                      <a:lnTo>
                        <a:pt x="26" y="33"/>
                      </a:lnTo>
                      <a:lnTo>
                        <a:pt x="0" y="51"/>
                      </a:lnTo>
                      <a:lnTo>
                        <a:pt x="2" y="68"/>
                      </a:lnTo>
                      <a:lnTo>
                        <a:pt x="9" y="68"/>
                      </a:lnTo>
                      <a:lnTo>
                        <a:pt x="35" y="84"/>
                      </a:lnTo>
                      <a:lnTo>
                        <a:pt x="63" y="67"/>
                      </a:lnTo>
                      <a:lnTo>
                        <a:pt x="78" y="60"/>
                      </a:lnTo>
                      <a:lnTo>
                        <a:pt x="95" y="68"/>
                      </a:lnTo>
                      <a:lnTo>
                        <a:pt x="104" y="86"/>
                      </a:lnTo>
                      <a:lnTo>
                        <a:pt x="111" y="95"/>
                      </a:lnTo>
                      <a:lnTo>
                        <a:pt x="111" y="102"/>
                      </a:lnTo>
                      <a:lnTo>
                        <a:pt x="102" y="103"/>
                      </a:lnTo>
                      <a:lnTo>
                        <a:pt x="94" y="11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7" name="Freeform 2845">
                  <a:extLst>
                    <a:ext uri="{FF2B5EF4-FFF2-40B4-BE49-F238E27FC236}">
                      <a16:creationId xmlns:a16="http://schemas.microsoft.com/office/drawing/2014/main" id="{96D397A4-9D5A-3BBA-28AE-DCBE5C7291C2}"/>
                    </a:ext>
                  </a:extLst>
                </p:cNvPr>
                <p:cNvSpPr>
                  <a:spLocks/>
                </p:cNvSpPr>
                <p:nvPr/>
              </p:nvSpPr>
              <p:spPr bwMode="auto">
                <a:xfrm>
                  <a:off x="6217611" y="1585772"/>
                  <a:ext cx="227453" cy="163008"/>
                </a:xfrm>
                <a:custGeom>
                  <a:avLst/>
                  <a:gdLst/>
                  <a:ahLst/>
                  <a:cxnLst>
                    <a:cxn ang="0">
                      <a:pos x="9" y="60"/>
                    </a:cxn>
                    <a:cxn ang="0">
                      <a:pos x="0" y="77"/>
                    </a:cxn>
                    <a:cxn ang="0">
                      <a:pos x="10" y="85"/>
                    </a:cxn>
                    <a:cxn ang="0">
                      <a:pos x="35" y="77"/>
                    </a:cxn>
                    <a:cxn ang="0">
                      <a:pos x="72" y="86"/>
                    </a:cxn>
                    <a:cxn ang="0">
                      <a:pos x="102" y="85"/>
                    </a:cxn>
                    <a:cxn ang="0">
                      <a:pos x="102" y="77"/>
                    </a:cxn>
                    <a:cxn ang="0">
                      <a:pos x="111" y="77"/>
                    </a:cxn>
                    <a:cxn ang="0">
                      <a:pos x="102" y="60"/>
                    </a:cxn>
                    <a:cxn ang="0">
                      <a:pos x="120" y="60"/>
                    </a:cxn>
                    <a:cxn ang="0">
                      <a:pos x="119" y="44"/>
                    </a:cxn>
                    <a:cxn ang="0">
                      <a:pos x="111" y="42"/>
                    </a:cxn>
                    <a:cxn ang="0">
                      <a:pos x="93" y="9"/>
                    </a:cxn>
                    <a:cxn ang="0">
                      <a:pos x="68" y="0"/>
                    </a:cxn>
                    <a:cxn ang="0">
                      <a:pos x="44" y="10"/>
                    </a:cxn>
                    <a:cxn ang="0">
                      <a:pos x="42" y="18"/>
                    </a:cxn>
                    <a:cxn ang="0">
                      <a:pos x="26" y="26"/>
                    </a:cxn>
                    <a:cxn ang="0">
                      <a:pos x="34" y="34"/>
                    </a:cxn>
                    <a:cxn ang="0">
                      <a:pos x="0" y="35"/>
                    </a:cxn>
                    <a:cxn ang="0">
                      <a:pos x="9" y="60"/>
                    </a:cxn>
                  </a:cxnLst>
                  <a:rect l="0" t="0" r="r" b="b"/>
                  <a:pathLst>
                    <a:path w="120" h="86">
                      <a:moveTo>
                        <a:pt x="9" y="60"/>
                      </a:moveTo>
                      <a:lnTo>
                        <a:pt x="0" y="77"/>
                      </a:lnTo>
                      <a:lnTo>
                        <a:pt x="10" y="85"/>
                      </a:lnTo>
                      <a:lnTo>
                        <a:pt x="35" y="77"/>
                      </a:lnTo>
                      <a:lnTo>
                        <a:pt x="72" y="86"/>
                      </a:lnTo>
                      <a:lnTo>
                        <a:pt x="102" y="85"/>
                      </a:lnTo>
                      <a:lnTo>
                        <a:pt x="102" y="77"/>
                      </a:lnTo>
                      <a:lnTo>
                        <a:pt x="111" y="77"/>
                      </a:lnTo>
                      <a:lnTo>
                        <a:pt x="102" y="60"/>
                      </a:lnTo>
                      <a:lnTo>
                        <a:pt x="120" y="60"/>
                      </a:lnTo>
                      <a:lnTo>
                        <a:pt x="119" y="44"/>
                      </a:lnTo>
                      <a:lnTo>
                        <a:pt x="111" y="42"/>
                      </a:lnTo>
                      <a:lnTo>
                        <a:pt x="93" y="9"/>
                      </a:lnTo>
                      <a:lnTo>
                        <a:pt x="68" y="0"/>
                      </a:lnTo>
                      <a:lnTo>
                        <a:pt x="44" y="10"/>
                      </a:lnTo>
                      <a:lnTo>
                        <a:pt x="42" y="18"/>
                      </a:lnTo>
                      <a:lnTo>
                        <a:pt x="26" y="26"/>
                      </a:lnTo>
                      <a:lnTo>
                        <a:pt x="34" y="34"/>
                      </a:lnTo>
                      <a:lnTo>
                        <a:pt x="0" y="35"/>
                      </a:lnTo>
                      <a:lnTo>
                        <a:pt x="9" y="60"/>
                      </a:lnTo>
                      <a:close/>
                    </a:path>
                  </a:pathLst>
                </a:custGeom>
                <a:solidFill>
                  <a:srgbClr val="FFFFFF"/>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8" name="Freeform 2846">
                  <a:extLst>
                    <a:ext uri="{FF2B5EF4-FFF2-40B4-BE49-F238E27FC236}">
                      <a16:creationId xmlns:a16="http://schemas.microsoft.com/office/drawing/2014/main" id="{AD0DDF8A-9EF9-EEFB-CD93-55900F522EFE}"/>
                    </a:ext>
                  </a:extLst>
                </p:cNvPr>
                <p:cNvSpPr>
                  <a:spLocks/>
                </p:cNvSpPr>
                <p:nvPr/>
              </p:nvSpPr>
              <p:spPr bwMode="auto">
                <a:xfrm>
                  <a:off x="6217611" y="1472045"/>
                  <a:ext cx="94772" cy="81504"/>
                </a:xfrm>
                <a:custGeom>
                  <a:avLst/>
                  <a:gdLst/>
                  <a:ahLst/>
                  <a:cxnLst>
                    <a:cxn ang="0">
                      <a:pos x="9" y="35"/>
                    </a:cxn>
                    <a:cxn ang="0">
                      <a:pos x="0" y="34"/>
                    </a:cxn>
                    <a:cxn ang="0">
                      <a:pos x="0" y="8"/>
                    </a:cxn>
                    <a:cxn ang="0">
                      <a:pos x="26" y="0"/>
                    </a:cxn>
                    <a:cxn ang="0">
                      <a:pos x="50" y="9"/>
                    </a:cxn>
                    <a:cxn ang="0">
                      <a:pos x="42" y="9"/>
                    </a:cxn>
                    <a:cxn ang="0">
                      <a:pos x="34" y="27"/>
                    </a:cxn>
                    <a:cxn ang="0">
                      <a:pos x="44" y="35"/>
                    </a:cxn>
                    <a:cxn ang="0">
                      <a:pos x="42" y="43"/>
                    </a:cxn>
                    <a:cxn ang="0">
                      <a:pos x="17" y="35"/>
                    </a:cxn>
                    <a:cxn ang="0">
                      <a:pos x="9" y="35"/>
                    </a:cxn>
                  </a:cxnLst>
                  <a:rect l="0" t="0" r="r" b="b"/>
                  <a:pathLst>
                    <a:path w="50" h="43">
                      <a:moveTo>
                        <a:pt x="9" y="35"/>
                      </a:moveTo>
                      <a:lnTo>
                        <a:pt x="0" y="34"/>
                      </a:lnTo>
                      <a:lnTo>
                        <a:pt x="0" y="8"/>
                      </a:lnTo>
                      <a:lnTo>
                        <a:pt x="26" y="0"/>
                      </a:lnTo>
                      <a:lnTo>
                        <a:pt x="50" y="9"/>
                      </a:lnTo>
                      <a:lnTo>
                        <a:pt x="42" y="9"/>
                      </a:lnTo>
                      <a:lnTo>
                        <a:pt x="34" y="27"/>
                      </a:lnTo>
                      <a:lnTo>
                        <a:pt x="44" y="35"/>
                      </a:lnTo>
                      <a:lnTo>
                        <a:pt x="42" y="43"/>
                      </a:lnTo>
                      <a:lnTo>
                        <a:pt x="17" y="35"/>
                      </a:lnTo>
                      <a:lnTo>
                        <a:pt x="9" y="3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9" name="Freeform 2847">
                  <a:extLst>
                    <a:ext uri="{FF2B5EF4-FFF2-40B4-BE49-F238E27FC236}">
                      <a16:creationId xmlns:a16="http://schemas.microsoft.com/office/drawing/2014/main" id="{E5A659D2-1625-5ABD-704A-01711CF3C1FE}"/>
                    </a:ext>
                  </a:extLst>
                </p:cNvPr>
                <p:cNvSpPr>
                  <a:spLocks/>
                </p:cNvSpPr>
                <p:nvPr/>
              </p:nvSpPr>
              <p:spPr bwMode="auto">
                <a:xfrm>
                  <a:off x="6153166" y="1538386"/>
                  <a:ext cx="193336" cy="64446"/>
                </a:xfrm>
                <a:custGeom>
                  <a:avLst/>
                  <a:gdLst/>
                  <a:ahLst/>
                  <a:cxnLst>
                    <a:cxn ang="0">
                      <a:pos x="0" y="34"/>
                    </a:cxn>
                    <a:cxn ang="0">
                      <a:pos x="1" y="8"/>
                    </a:cxn>
                    <a:cxn ang="0">
                      <a:pos x="18" y="9"/>
                    </a:cxn>
                    <a:cxn ang="0">
                      <a:pos x="36" y="16"/>
                    </a:cxn>
                    <a:cxn ang="0">
                      <a:pos x="43" y="16"/>
                    </a:cxn>
                    <a:cxn ang="0">
                      <a:pos x="43" y="0"/>
                    </a:cxn>
                    <a:cxn ang="0">
                      <a:pos x="52" y="0"/>
                    </a:cxn>
                    <a:cxn ang="0">
                      <a:pos x="79" y="9"/>
                    </a:cxn>
                    <a:cxn ang="0">
                      <a:pos x="102" y="25"/>
                    </a:cxn>
                    <a:cxn ang="0">
                      <a:pos x="76" y="34"/>
                    </a:cxn>
                    <a:cxn ang="0">
                      <a:pos x="49" y="25"/>
                    </a:cxn>
                    <a:cxn ang="0">
                      <a:pos x="16" y="25"/>
                    </a:cxn>
                    <a:cxn ang="0">
                      <a:pos x="0" y="34"/>
                    </a:cxn>
                  </a:cxnLst>
                  <a:rect l="0" t="0" r="r" b="b"/>
                  <a:pathLst>
                    <a:path w="102" h="34">
                      <a:moveTo>
                        <a:pt x="0" y="34"/>
                      </a:moveTo>
                      <a:lnTo>
                        <a:pt x="1" y="8"/>
                      </a:lnTo>
                      <a:lnTo>
                        <a:pt x="18" y="9"/>
                      </a:lnTo>
                      <a:lnTo>
                        <a:pt x="36" y="16"/>
                      </a:lnTo>
                      <a:lnTo>
                        <a:pt x="43" y="16"/>
                      </a:lnTo>
                      <a:lnTo>
                        <a:pt x="43" y="0"/>
                      </a:lnTo>
                      <a:lnTo>
                        <a:pt x="52" y="0"/>
                      </a:lnTo>
                      <a:lnTo>
                        <a:pt x="79" y="9"/>
                      </a:lnTo>
                      <a:lnTo>
                        <a:pt x="102" y="25"/>
                      </a:lnTo>
                      <a:lnTo>
                        <a:pt x="76" y="34"/>
                      </a:lnTo>
                      <a:lnTo>
                        <a:pt x="49" y="25"/>
                      </a:lnTo>
                      <a:lnTo>
                        <a:pt x="16" y="25"/>
                      </a:lnTo>
                      <a:lnTo>
                        <a:pt x="0" y="3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0" name="Freeform 2848">
                  <a:extLst>
                    <a:ext uri="{FF2B5EF4-FFF2-40B4-BE49-F238E27FC236}">
                      <a16:creationId xmlns:a16="http://schemas.microsoft.com/office/drawing/2014/main" id="{6F108C11-9F0C-6E2D-52D5-CAF4DB66EE7E}"/>
                    </a:ext>
                  </a:extLst>
                </p:cNvPr>
                <p:cNvSpPr>
                  <a:spLocks/>
                </p:cNvSpPr>
                <p:nvPr/>
              </p:nvSpPr>
              <p:spPr bwMode="auto">
                <a:xfrm>
                  <a:off x="6138001" y="1585772"/>
                  <a:ext cx="163008" cy="64446"/>
                </a:xfrm>
                <a:custGeom>
                  <a:avLst/>
                  <a:gdLst/>
                  <a:ahLst/>
                  <a:cxnLst>
                    <a:cxn ang="0">
                      <a:pos x="42" y="34"/>
                    </a:cxn>
                    <a:cxn ang="0">
                      <a:pos x="33" y="34"/>
                    </a:cxn>
                    <a:cxn ang="0">
                      <a:pos x="33" y="18"/>
                    </a:cxn>
                    <a:cxn ang="0">
                      <a:pos x="0" y="17"/>
                    </a:cxn>
                    <a:cxn ang="0">
                      <a:pos x="9" y="9"/>
                    </a:cxn>
                    <a:cxn ang="0">
                      <a:pos x="26" y="0"/>
                    </a:cxn>
                    <a:cxn ang="0">
                      <a:pos x="60" y="0"/>
                    </a:cxn>
                    <a:cxn ang="0">
                      <a:pos x="86" y="10"/>
                    </a:cxn>
                    <a:cxn ang="0">
                      <a:pos x="84" y="18"/>
                    </a:cxn>
                    <a:cxn ang="0">
                      <a:pos x="68" y="26"/>
                    </a:cxn>
                    <a:cxn ang="0">
                      <a:pos x="76" y="34"/>
                    </a:cxn>
                    <a:cxn ang="0">
                      <a:pos x="42" y="34"/>
                    </a:cxn>
                  </a:cxnLst>
                  <a:rect l="0" t="0" r="r" b="b"/>
                  <a:pathLst>
                    <a:path w="86" h="34">
                      <a:moveTo>
                        <a:pt x="42" y="34"/>
                      </a:moveTo>
                      <a:lnTo>
                        <a:pt x="33" y="34"/>
                      </a:lnTo>
                      <a:lnTo>
                        <a:pt x="33" y="18"/>
                      </a:lnTo>
                      <a:lnTo>
                        <a:pt x="0" y="17"/>
                      </a:lnTo>
                      <a:lnTo>
                        <a:pt x="9" y="9"/>
                      </a:lnTo>
                      <a:lnTo>
                        <a:pt x="26" y="0"/>
                      </a:lnTo>
                      <a:lnTo>
                        <a:pt x="60" y="0"/>
                      </a:lnTo>
                      <a:lnTo>
                        <a:pt x="86" y="10"/>
                      </a:lnTo>
                      <a:lnTo>
                        <a:pt x="84" y="18"/>
                      </a:lnTo>
                      <a:lnTo>
                        <a:pt x="68" y="26"/>
                      </a:lnTo>
                      <a:lnTo>
                        <a:pt x="76" y="34"/>
                      </a:lnTo>
                      <a:lnTo>
                        <a:pt x="42" y="3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1" name="Freeform 2849">
                  <a:extLst>
                    <a:ext uri="{FF2B5EF4-FFF2-40B4-BE49-F238E27FC236}">
                      <a16:creationId xmlns:a16="http://schemas.microsoft.com/office/drawing/2014/main" id="{C970A223-A6A9-53CD-08F8-3EB8CAB422CF}"/>
                    </a:ext>
                  </a:extLst>
                </p:cNvPr>
                <p:cNvSpPr>
                  <a:spLocks/>
                </p:cNvSpPr>
                <p:nvPr/>
              </p:nvSpPr>
              <p:spPr bwMode="auto">
                <a:xfrm>
                  <a:off x="6120944" y="1619890"/>
                  <a:ext cx="79608" cy="30327"/>
                </a:xfrm>
                <a:custGeom>
                  <a:avLst/>
                  <a:gdLst/>
                  <a:ahLst/>
                  <a:cxnLst>
                    <a:cxn ang="0">
                      <a:pos x="0" y="8"/>
                    </a:cxn>
                    <a:cxn ang="0">
                      <a:pos x="42" y="16"/>
                    </a:cxn>
                    <a:cxn ang="0">
                      <a:pos x="42" y="0"/>
                    </a:cxn>
                    <a:cxn ang="0">
                      <a:pos x="9" y="0"/>
                    </a:cxn>
                    <a:cxn ang="0">
                      <a:pos x="0" y="8"/>
                    </a:cxn>
                  </a:cxnLst>
                  <a:rect l="0" t="0" r="r" b="b"/>
                  <a:pathLst>
                    <a:path w="42" h="16">
                      <a:moveTo>
                        <a:pt x="0" y="8"/>
                      </a:moveTo>
                      <a:lnTo>
                        <a:pt x="42" y="16"/>
                      </a:lnTo>
                      <a:lnTo>
                        <a:pt x="42" y="0"/>
                      </a:lnTo>
                      <a:lnTo>
                        <a:pt x="9"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2" name="Freeform 2850">
                  <a:extLst>
                    <a:ext uri="{FF2B5EF4-FFF2-40B4-BE49-F238E27FC236}">
                      <a16:creationId xmlns:a16="http://schemas.microsoft.com/office/drawing/2014/main" id="{691654DD-1D5A-96DC-1BBF-4E6EE7561925}"/>
                    </a:ext>
                  </a:extLst>
                </p:cNvPr>
                <p:cNvSpPr>
                  <a:spLocks/>
                </p:cNvSpPr>
                <p:nvPr/>
              </p:nvSpPr>
              <p:spPr bwMode="auto">
                <a:xfrm>
                  <a:off x="6314281" y="1830284"/>
                  <a:ext cx="96668" cy="111830"/>
                </a:xfrm>
                <a:custGeom>
                  <a:avLst/>
                  <a:gdLst/>
                  <a:ahLst/>
                  <a:cxnLst>
                    <a:cxn ang="0">
                      <a:pos x="34" y="59"/>
                    </a:cxn>
                    <a:cxn ang="0">
                      <a:pos x="25" y="33"/>
                    </a:cxn>
                    <a:cxn ang="0">
                      <a:pos x="0" y="8"/>
                    </a:cxn>
                    <a:cxn ang="0">
                      <a:pos x="18" y="0"/>
                    </a:cxn>
                    <a:cxn ang="0">
                      <a:pos x="35" y="8"/>
                    </a:cxn>
                    <a:cxn ang="0">
                      <a:pos x="44" y="26"/>
                    </a:cxn>
                    <a:cxn ang="0">
                      <a:pos x="51" y="35"/>
                    </a:cxn>
                    <a:cxn ang="0">
                      <a:pos x="51" y="42"/>
                    </a:cxn>
                    <a:cxn ang="0">
                      <a:pos x="42" y="43"/>
                    </a:cxn>
                    <a:cxn ang="0">
                      <a:pos x="34" y="59"/>
                    </a:cxn>
                  </a:cxnLst>
                  <a:rect l="0" t="0" r="r" b="b"/>
                  <a:pathLst>
                    <a:path w="51" h="59">
                      <a:moveTo>
                        <a:pt x="34" y="59"/>
                      </a:moveTo>
                      <a:lnTo>
                        <a:pt x="25" y="33"/>
                      </a:lnTo>
                      <a:lnTo>
                        <a:pt x="0" y="8"/>
                      </a:lnTo>
                      <a:lnTo>
                        <a:pt x="18" y="0"/>
                      </a:lnTo>
                      <a:lnTo>
                        <a:pt x="35" y="8"/>
                      </a:lnTo>
                      <a:lnTo>
                        <a:pt x="44" y="26"/>
                      </a:lnTo>
                      <a:lnTo>
                        <a:pt x="51" y="35"/>
                      </a:lnTo>
                      <a:lnTo>
                        <a:pt x="51" y="42"/>
                      </a:lnTo>
                      <a:lnTo>
                        <a:pt x="42" y="43"/>
                      </a:lnTo>
                      <a:lnTo>
                        <a:pt x="34" y="5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3" name="Freeform 2851">
                  <a:extLst>
                    <a:ext uri="{FF2B5EF4-FFF2-40B4-BE49-F238E27FC236}">
                      <a16:creationId xmlns:a16="http://schemas.microsoft.com/office/drawing/2014/main" id="{DC01D517-DD07-3E7A-02A0-A1796EDBFF54}"/>
                    </a:ext>
                  </a:extLst>
                </p:cNvPr>
                <p:cNvSpPr>
                  <a:spLocks/>
                </p:cNvSpPr>
                <p:nvPr/>
              </p:nvSpPr>
              <p:spPr bwMode="auto">
                <a:xfrm>
                  <a:off x="6689577" y="2006560"/>
                  <a:ext cx="174381" cy="81504"/>
                </a:xfrm>
                <a:custGeom>
                  <a:avLst/>
                  <a:gdLst/>
                  <a:ahLst/>
                  <a:cxnLst>
                    <a:cxn ang="0">
                      <a:pos x="75" y="43"/>
                    </a:cxn>
                    <a:cxn ang="0">
                      <a:pos x="76" y="35"/>
                    </a:cxn>
                    <a:cxn ang="0">
                      <a:pos x="92" y="33"/>
                    </a:cxn>
                    <a:cxn ang="0">
                      <a:pos x="75" y="9"/>
                    </a:cxn>
                    <a:cxn ang="0">
                      <a:pos x="57" y="8"/>
                    </a:cxn>
                    <a:cxn ang="0">
                      <a:pos x="40" y="0"/>
                    </a:cxn>
                    <a:cxn ang="0">
                      <a:pos x="0" y="1"/>
                    </a:cxn>
                    <a:cxn ang="0">
                      <a:pos x="16" y="9"/>
                    </a:cxn>
                    <a:cxn ang="0">
                      <a:pos x="24" y="27"/>
                    </a:cxn>
                    <a:cxn ang="0">
                      <a:pos x="25" y="35"/>
                    </a:cxn>
                    <a:cxn ang="0">
                      <a:pos x="50" y="35"/>
                    </a:cxn>
                    <a:cxn ang="0">
                      <a:pos x="51" y="43"/>
                    </a:cxn>
                    <a:cxn ang="0">
                      <a:pos x="75" y="43"/>
                    </a:cxn>
                  </a:cxnLst>
                  <a:rect l="0" t="0" r="r" b="b"/>
                  <a:pathLst>
                    <a:path w="92" h="43">
                      <a:moveTo>
                        <a:pt x="75" y="43"/>
                      </a:moveTo>
                      <a:lnTo>
                        <a:pt x="76" y="35"/>
                      </a:lnTo>
                      <a:lnTo>
                        <a:pt x="92" y="33"/>
                      </a:lnTo>
                      <a:lnTo>
                        <a:pt x="75" y="9"/>
                      </a:lnTo>
                      <a:lnTo>
                        <a:pt x="57" y="8"/>
                      </a:lnTo>
                      <a:lnTo>
                        <a:pt x="40" y="0"/>
                      </a:lnTo>
                      <a:lnTo>
                        <a:pt x="0" y="1"/>
                      </a:lnTo>
                      <a:lnTo>
                        <a:pt x="16" y="9"/>
                      </a:lnTo>
                      <a:lnTo>
                        <a:pt x="24" y="27"/>
                      </a:lnTo>
                      <a:lnTo>
                        <a:pt x="25" y="35"/>
                      </a:lnTo>
                      <a:lnTo>
                        <a:pt x="50" y="35"/>
                      </a:lnTo>
                      <a:lnTo>
                        <a:pt x="51" y="43"/>
                      </a:lnTo>
                      <a:lnTo>
                        <a:pt x="75" y="4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4" name="Freeform 2852">
                  <a:extLst>
                    <a:ext uri="{FF2B5EF4-FFF2-40B4-BE49-F238E27FC236}">
                      <a16:creationId xmlns:a16="http://schemas.microsoft.com/office/drawing/2014/main" id="{B7248F12-9512-61BB-D067-2F3AF085FCD8}"/>
                    </a:ext>
                  </a:extLst>
                </p:cNvPr>
                <p:cNvSpPr>
                  <a:spLocks/>
                </p:cNvSpPr>
                <p:nvPr/>
              </p:nvSpPr>
              <p:spPr bwMode="auto">
                <a:xfrm>
                  <a:off x="6786243" y="2088064"/>
                  <a:ext cx="94772" cy="66340"/>
                </a:xfrm>
                <a:custGeom>
                  <a:avLst/>
                  <a:gdLst/>
                  <a:ahLst/>
                  <a:cxnLst>
                    <a:cxn ang="0">
                      <a:pos x="24" y="17"/>
                    </a:cxn>
                    <a:cxn ang="0">
                      <a:pos x="6" y="17"/>
                    </a:cxn>
                    <a:cxn ang="0">
                      <a:pos x="0" y="0"/>
                    </a:cxn>
                    <a:cxn ang="0">
                      <a:pos x="25" y="1"/>
                    </a:cxn>
                    <a:cxn ang="0">
                      <a:pos x="33" y="9"/>
                    </a:cxn>
                    <a:cxn ang="0">
                      <a:pos x="33" y="17"/>
                    </a:cxn>
                    <a:cxn ang="0">
                      <a:pos x="41" y="17"/>
                    </a:cxn>
                    <a:cxn ang="0">
                      <a:pos x="50" y="35"/>
                    </a:cxn>
                    <a:cxn ang="0">
                      <a:pos x="41" y="34"/>
                    </a:cxn>
                    <a:cxn ang="0">
                      <a:pos x="24" y="17"/>
                    </a:cxn>
                  </a:cxnLst>
                  <a:rect l="0" t="0" r="r" b="b"/>
                  <a:pathLst>
                    <a:path w="50" h="35">
                      <a:moveTo>
                        <a:pt x="24" y="17"/>
                      </a:moveTo>
                      <a:lnTo>
                        <a:pt x="6" y="17"/>
                      </a:lnTo>
                      <a:lnTo>
                        <a:pt x="0" y="0"/>
                      </a:lnTo>
                      <a:lnTo>
                        <a:pt x="25" y="1"/>
                      </a:lnTo>
                      <a:lnTo>
                        <a:pt x="33" y="9"/>
                      </a:lnTo>
                      <a:lnTo>
                        <a:pt x="33" y="17"/>
                      </a:lnTo>
                      <a:lnTo>
                        <a:pt x="41" y="17"/>
                      </a:lnTo>
                      <a:lnTo>
                        <a:pt x="50" y="35"/>
                      </a:lnTo>
                      <a:lnTo>
                        <a:pt x="41" y="34"/>
                      </a:lnTo>
                      <a:lnTo>
                        <a:pt x="24"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5" name="Freeform 2853">
                  <a:extLst>
                    <a:ext uri="{FF2B5EF4-FFF2-40B4-BE49-F238E27FC236}">
                      <a16:creationId xmlns:a16="http://schemas.microsoft.com/office/drawing/2014/main" id="{A7390E43-5C5D-0C91-8EDF-2FC0BBCA9C66}"/>
                    </a:ext>
                  </a:extLst>
                </p:cNvPr>
                <p:cNvSpPr>
                  <a:spLocks/>
                </p:cNvSpPr>
                <p:nvPr/>
              </p:nvSpPr>
              <p:spPr bwMode="auto">
                <a:xfrm>
                  <a:off x="6833631" y="2124077"/>
                  <a:ext cx="30327" cy="30327"/>
                </a:xfrm>
                <a:custGeom>
                  <a:avLst/>
                  <a:gdLst/>
                  <a:ahLst/>
                  <a:cxnLst>
                    <a:cxn ang="0">
                      <a:pos x="16" y="16"/>
                    </a:cxn>
                    <a:cxn ang="0">
                      <a:pos x="7" y="16"/>
                    </a:cxn>
                    <a:cxn ang="0">
                      <a:pos x="0" y="0"/>
                    </a:cxn>
                    <a:cxn ang="0">
                      <a:pos x="16" y="16"/>
                    </a:cxn>
                  </a:cxnLst>
                  <a:rect l="0" t="0" r="r" b="b"/>
                  <a:pathLst>
                    <a:path w="16" h="16">
                      <a:moveTo>
                        <a:pt x="16" y="16"/>
                      </a:moveTo>
                      <a:lnTo>
                        <a:pt x="7" y="16"/>
                      </a:lnTo>
                      <a:lnTo>
                        <a:pt x="0" y="0"/>
                      </a:lnTo>
                      <a:lnTo>
                        <a:pt x="16"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6" name="Freeform 2854">
                  <a:extLst>
                    <a:ext uri="{FF2B5EF4-FFF2-40B4-BE49-F238E27FC236}">
                      <a16:creationId xmlns:a16="http://schemas.microsoft.com/office/drawing/2014/main" id="{90E134E4-CC2D-B685-51CD-9365280FC8BB}"/>
                    </a:ext>
                  </a:extLst>
                </p:cNvPr>
                <p:cNvSpPr>
                  <a:spLocks/>
                </p:cNvSpPr>
                <p:nvPr/>
              </p:nvSpPr>
              <p:spPr bwMode="auto">
                <a:xfrm>
                  <a:off x="6831734" y="2072901"/>
                  <a:ext cx="145949" cy="96667"/>
                </a:xfrm>
                <a:custGeom>
                  <a:avLst/>
                  <a:gdLst/>
                  <a:ahLst/>
                  <a:cxnLst>
                    <a:cxn ang="0">
                      <a:pos x="51" y="0"/>
                    </a:cxn>
                    <a:cxn ang="0">
                      <a:pos x="62" y="9"/>
                    </a:cxn>
                    <a:cxn ang="0">
                      <a:pos x="77" y="17"/>
                    </a:cxn>
                    <a:cxn ang="0">
                      <a:pos x="68" y="25"/>
                    </a:cxn>
                    <a:cxn ang="0">
                      <a:pos x="68" y="43"/>
                    </a:cxn>
                    <a:cxn ang="0">
                      <a:pos x="60" y="43"/>
                    </a:cxn>
                    <a:cxn ang="0">
                      <a:pos x="67" y="51"/>
                    </a:cxn>
                    <a:cxn ang="0">
                      <a:pos x="51" y="42"/>
                    </a:cxn>
                    <a:cxn ang="0">
                      <a:pos x="51" y="35"/>
                    </a:cxn>
                    <a:cxn ang="0">
                      <a:pos x="26" y="42"/>
                    </a:cxn>
                    <a:cxn ang="0">
                      <a:pos x="17" y="25"/>
                    </a:cxn>
                    <a:cxn ang="0">
                      <a:pos x="9" y="25"/>
                    </a:cxn>
                    <a:cxn ang="0">
                      <a:pos x="8" y="16"/>
                    </a:cxn>
                    <a:cxn ang="0">
                      <a:pos x="0" y="8"/>
                    </a:cxn>
                    <a:cxn ang="0">
                      <a:pos x="1" y="0"/>
                    </a:cxn>
                    <a:cxn ang="0">
                      <a:pos x="17" y="0"/>
                    </a:cxn>
                    <a:cxn ang="0">
                      <a:pos x="27" y="8"/>
                    </a:cxn>
                    <a:cxn ang="0">
                      <a:pos x="35" y="8"/>
                    </a:cxn>
                    <a:cxn ang="0">
                      <a:pos x="51" y="0"/>
                    </a:cxn>
                  </a:cxnLst>
                  <a:rect l="0" t="0" r="r" b="b"/>
                  <a:pathLst>
                    <a:path w="77" h="51">
                      <a:moveTo>
                        <a:pt x="51" y="0"/>
                      </a:moveTo>
                      <a:lnTo>
                        <a:pt x="62" y="9"/>
                      </a:lnTo>
                      <a:lnTo>
                        <a:pt x="77" y="17"/>
                      </a:lnTo>
                      <a:lnTo>
                        <a:pt x="68" y="25"/>
                      </a:lnTo>
                      <a:lnTo>
                        <a:pt x="68" y="43"/>
                      </a:lnTo>
                      <a:lnTo>
                        <a:pt x="60" y="43"/>
                      </a:lnTo>
                      <a:lnTo>
                        <a:pt x="67" y="51"/>
                      </a:lnTo>
                      <a:lnTo>
                        <a:pt x="51" y="42"/>
                      </a:lnTo>
                      <a:lnTo>
                        <a:pt x="51" y="35"/>
                      </a:lnTo>
                      <a:lnTo>
                        <a:pt x="26" y="42"/>
                      </a:lnTo>
                      <a:lnTo>
                        <a:pt x="17" y="25"/>
                      </a:lnTo>
                      <a:lnTo>
                        <a:pt x="9" y="25"/>
                      </a:lnTo>
                      <a:lnTo>
                        <a:pt x="8" y="16"/>
                      </a:lnTo>
                      <a:lnTo>
                        <a:pt x="0" y="8"/>
                      </a:lnTo>
                      <a:lnTo>
                        <a:pt x="1" y="0"/>
                      </a:lnTo>
                      <a:lnTo>
                        <a:pt x="17" y="0"/>
                      </a:lnTo>
                      <a:lnTo>
                        <a:pt x="27" y="8"/>
                      </a:lnTo>
                      <a:lnTo>
                        <a:pt x="35" y="8"/>
                      </a:lnTo>
                      <a:lnTo>
                        <a:pt x="51"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7" name="Freeform 2855">
                  <a:extLst>
                    <a:ext uri="{FF2B5EF4-FFF2-40B4-BE49-F238E27FC236}">
                      <a16:creationId xmlns:a16="http://schemas.microsoft.com/office/drawing/2014/main" id="{0B8DBD37-B5BD-1BA2-4D58-A8F1C20778D6}"/>
                    </a:ext>
                  </a:extLst>
                </p:cNvPr>
                <p:cNvSpPr>
                  <a:spLocks/>
                </p:cNvSpPr>
                <p:nvPr/>
              </p:nvSpPr>
              <p:spPr bwMode="auto">
                <a:xfrm>
                  <a:off x="6833631" y="1619890"/>
                  <a:ext cx="1048180" cy="468173"/>
                </a:xfrm>
                <a:custGeom>
                  <a:avLst/>
                  <a:gdLst/>
                  <a:ahLst/>
                  <a:cxnLst>
                    <a:cxn ang="0">
                      <a:pos x="553" y="102"/>
                    </a:cxn>
                    <a:cxn ang="0">
                      <a:pos x="528" y="102"/>
                    </a:cxn>
                    <a:cxn ang="0">
                      <a:pos x="485" y="77"/>
                    </a:cxn>
                    <a:cxn ang="0">
                      <a:pos x="451" y="68"/>
                    </a:cxn>
                    <a:cxn ang="0">
                      <a:pos x="398" y="39"/>
                    </a:cxn>
                    <a:cxn ang="0">
                      <a:pos x="364" y="17"/>
                    </a:cxn>
                    <a:cxn ang="0">
                      <a:pos x="332" y="24"/>
                    </a:cxn>
                    <a:cxn ang="0">
                      <a:pos x="298" y="16"/>
                    </a:cxn>
                    <a:cxn ang="0">
                      <a:pos x="289" y="0"/>
                    </a:cxn>
                    <a:cxn ang="0">
                      <a:pos x="263" y="8"/>
                    </a:cxn>
                    <a:cxn ang="0">
                      <a:pos x="183" y="16"/>
                    </a:cxn>
                    <a:cxn ang="0">
                      <a:pos x="171" y="26"/>
                    </a:cxn>
                    <a:cxn ang="0">
                      <a:pos x="178" y="43"/>
                    </a:cxn>
                    <a:cxn ang="0">
                      <a:pos x="178" y="51"/>
                    </a:cxn>
                    <a:cxn ang="0">
                      <a:pos x="195" y="68"/>
                    </a:cxn>
                    <a:cxn ang="0">
                      <a:pos x="101" y="77"/>
                    </a:cxn>
                    <a:cxn ang="0">
                      <a:pos x="83" y="67"/>
                    </a:cxn>
                    <a:cxn ang="0">
                      <a:pos x="58" y="68"/>
                    </a:cxn>
                    <a:cxn ang="0">
                      <a:pos x="23" y="77"/>
                    </a:cxn>
                    <a:cxn ang="0">
                      <a:pos x="25" y="94"/>
                    </a:cxn>
                    <a:cxn ang="0">
                      <a:pos x="7" y="86"/>
                    </a:cxn>
                    <a:cxn ang="0">
                      <a:pos x="8" y="119"/>
                    </a:cxn>
                    <a:cxn ang="0">
                      <a:pos x="25" y="137"/>
                    </a:cxn>
                    <a:cxn ang="0">
                      <a:pos x="69" y="145"/>
                    </a:cxn>
                    <a:cxn ang="0">
                      <a:pos x="102" y="154"/>
                    </a:cxn>
                    <a:cxn ang="0">
                      <a:pos x="83" y="170"/>
                    </a:cxn>
                    <a:cxn ang="0">
                      <a:pos x="83" y="188"/>
                    </a:cxn>
                    <a:cxn ang="0">
                      <a:pos x="93" y="213"/>
                    </a:cxn>
                    <a:cxn ang="0">
                      <a:pos x="102" y="239"/>
                    </a:cxn>
                    <a:cxn ang="0">
                      <a:pos x="120" y="231"/>
                    </a:cxn>
                    <a:cxn ang="0">
                      <a:pos x="161" y="247"/>
                    </a:cxn>
                    <a:cxn ang="0">
                      <a:pos x="179" y="170"/>
                    </a:cxn>
                    <a:cxn ang="0">
                      <a:pos x="273" y="196"/>
                    </a:cxn>
                    <a:cxn ang="0">
                      <a:pos x="298" y="239"/>
                    </a:cxn>
                    <a:cxn ang="0">
                      <a:pos x="307" y="247"/>
                    </a:cxn>
                    <a:cxn ang="0">
                      <a:pos x="359" y="237"/>
                    </a:cxn>
                    <a:cxn ang="0">
                      <a:pos x="367" y="213"/>
                    </a:cxn>
                    <a:cxn ang="0">
                      <a:pos x="400" y="212"/>
                    </a:cxn>
                    <a:cxn ang="0">
                      <a:pos x="419" y="213"/>
                    </a:cxn>
                    <a:cxn ang="0">
                      <a:pos x="494" y="230"/>
                    </a:cxn>
                    <a:cxn ang="0">
                      <a:pos x="486" y="179"/>
                    </a:cxn>
                    <a:cxn ang="0">
                      <a:pos x="504" y="145"/>
                    </a:cxn>
                    <a:cxn ang="0">
                      <a:pos x="537" y="118"/>
                    </a:cxn>
                  </a:cxnLst>
                  <a:rect l="0" t="0" r="r" b="b"/>
                  <a:pathLst>
                    <a:path w="553" h="247">
                      <a:moveTo>
                        <a:pt x="553" y="110"/>
                      </a:moveTo>
                      <a:lnTo>
                        <a:pt x="553" y="102"/>
                      </a:lnTo>
                      <a:lnTo>
                        <a:pt x="536" y="94"/>
                      </a:lnTo>
                      <a:lnTo>
                        <a:pt x="528" y="102"/>
                      </a:lnTo>
                      <a:lnTo>
                        <a:pt x="518" y="93"/>
                      </a:lnTo>
                      <a:lnTo>
                        <a:pt x="485" y="77"/>
                      </a:lnTo>
                      <a:lnTo>
                        <a:pt x="451" y="77"/>
                      </a:lnTo>
                      <a:lnTo>
                        <a:pt x="451" y="68"/>
                      </a:lnTo>
                      <a:lnTo>
                        <a:pt x="442" y="77"/>
                      </a:lnTo>
                      <a:lnTo>
                        <a:pt x="398" y="39"/>
                      </a:lnTo>
                      <a:lnTo>
                        <a:pt x="373" y="16"/>
                      </a:lnTo>
                      <a:lnTo>
                        <a:pt x="364" y="17"/>
                      </a:lnTo>
                      <a:lnTo>
                        <a:pt x="338" y="26"/>
                      </a:lnTo>
                      <a:lnTo>
                        <a:pt x="332" y="24"/>
                      </a:lnTo>
                      <a:lnTo>
                        <a:pt x="332" y="16"/>
                      </a:lnTo>
                      <a:lnTo>
                        <a:pt x="298" y="16"/>
                      </a:lnTo>
                      <a:lnTo>
                        <a:pt x="297" y="7"/>
                      </a:lnTo>
                      <a:lnTo>
                        <a:pt x="289" y="0"/>
                      </a:lnTo>
                      <a:lnTo>
                        <a:pt x="263" y="0"/>
                      </a:lnTo>
                      <a:lnTo>
                        <a:pt x="263" y="8"/>
                      </a:lnTo>
                      <a:lnTo>
                        <a:pt x="227" y="8"/>
                      </a:lnTo>
                      <a:lnTo>
                        <a:pt x="183" y="16"/>
                      </a:lnTo>
                      <a:lnTo>
                        <a:pt x="169" y="17"/>
                      </a:lnTo>
                      <a:lnTo>
                        <a:pt x="171" y="26"/>
                      </a:lnTo>
                      <a:lnTo>
                        <a:pt x="179" y="26"/>
                      </a:lnTo>
                      <a:lnTo>
                        <a:pt x="178" y="43"/>
                      </a:lnTo>
                      <a:lnTo>
                        <a:pt x="171" y="51"/>
                      </a:lnTo>
                      <a:lnTo>
                        <a:pt x="178" y="51"/>
                      </a:lnTo>
                      <a:lnTo>
                        <a:pt x="171" y="59"/>
                      </a:lnTo>
                      <a:lnTo>
                        <a:pt x="195" y="68"/>
                      </a:lnTo>
                      <a:lnTo>
                        <a:pt x="185" y="77"/>
                      </a:lnTo>
                      <a:lnTo>
                        <a:pt x="101" y="77"/>
                      </a:lnTo>
                      <a:lnTo>
                        <a:pt x="101" y="84"/>
                      </a:lnTo>
                      <a:lnTo>
                        <a:pt x="83" y="67"/>
                      </a:lnTo>
                      <a:lnTo>
                        <a:pt x="67" y="60"/>
                      </a:lnTo>
                      <a:lnTo>
                        <a:pt x="58" y="68"/>
                      </a:lnTo>
                      <a:lnTo>
                        <a:pt x="49" y="68"/>
                      </a:lnTo>
                      <a:lnTo>
                        <a:pt x="23" y="77"/>
                      </a:lnTo>
                      <a:lnTo>
                        <a:pt x="16" y="77"/>
                      </a:lnTo>
                      <a:lnTo>
                        <a:pt x="25" y="94"/>
                      </a:lnTo>
                      <a:lnTo>
                        <a:pt x="16" y="93"/>
                      </a:lnTo>
                      <a:lnTo>
                        <a:pt x="7" y="86"/>
                      </a:lnTo>
                      <a:lnTo>
                        <a:pt x="0" y="111"/>
                      </a:lnTo>
                      <a:lnTo>
                        <a:pt x="8" y="119"/>
                      </a:lnTo>
                      <a:lnTo>
                        <a:pt x="8" y="135"/>
                      </a:lnTo>
                      <a:lnTo>
                        <a:pt x="25" y="137"/>
                      </a:lnTo>
                      <a:lnTo>
                        <a:pt x="34" y="153"/>
                      </a:lnTo>
                      <a:lnTo>
                        <a:pt x="69" y="145"/>
                      </a:lnTo>
                      <a:lnTo>
                        <a:pt x="86" y="145"/>
                      </a:lnTo>
                      <a:lnTo>
                        <a:pt x="102" y="154"/>
                      </a:lnTo>
                      <a:lnTo>
                        <a:pt x="118" y="170"/>
                      </a:lnTo>
                      <a:lnTo>
                        <a:pt x="83" y="170"/>
                      </a:lnTo>
                      <a:lnTo>
                        <a:pt x="77" y="180"/>
                      </a:lnTo>
                      <a:lnTo>
                        <a:pt x="83" y="188"/>
                      </a:lnTo>
                      <a:lnTo>
                        <a:pt x="77" y="188"/>
                      </a:lnTo>
                      <a:lnTo>
                        <a:pt x="93" y="213"/>
                      </a:lnTo>
                      <a:lnTo>
                        <a:pt x="101" y="213"/>
                      </a:lnTo>
                      <a:lnTo>
                        <a:pt x="102" y="239"/>
                      </a:lnTo>
                      <a:lnTo>
                        <a:pt x="110" y="231"/>
                      </a:lnTo>
                      <a:lnTo>
                        <a:pt x="120" y="231"/>
                      </a:lnTo>
                      <a:lnTo>
                        <a:pt x="145" y="247"/>
                      </a:lnTo>
                      <a:lnTo>
                        <a:pt x="161" y="247"/>
                      </a:lnTo>
                      <a:lnTo>
                        <a:pt x="136" y="179"/>
                      </a:lnTo>
                      <a:lnTo>
                        <a:pt x="179" y="170"/>
                      </a:lnTo>
                      <a:lnTo>
                        <a:pt x="230" y="204"/>
                      </a:lnTo>
                      <a:lnTo>
                        <a:pt x="273" y="196"/>
                      </a:lnTo>
                      <a:lnTo>
                        <a:pt x="290" y="215"/>
                      </a:lnTo>
                      <a:lnTo>
                        <a:pt x="298" y="239"/>
                      </a:lnTo>
                      <a:lnTo>
                        <a:pt x="307" y="239"/>
                      </a:lnTo>
                      <a:lnTo>
                        <a:pt x="307" y="247"/>
                      </a:lnTo>
                      <a:lnTo>
                        <a:pt x="333" y="247"/>
                      </a:lnTo>
                      <a:lnTo>
                        <a:pt x="359" y="237"/>
                      </a:lnTo>
                      <a:lnTo>
                        <a:pt x="365" y="230"/>
                      </a:lnTo>
                      <a:lnTo>
                        <a:pt x="367" y="213"/>
                      </a:lnTo>
                      <a:lnTo>
                        <a:pt x="392" y="230"/>
                      </a:lnTo>
                      <a:lnTo>
                        <a:pt x="400" y="212"/>
                      </a:lnTo>
                      <a:lnTo>
                        <a:pt x="400" y="205"/>
                      </a:lnTo>
                      <a:lnTo>
                        <a:pt x="419" y="213"/>
                      </a:lnTo>
                      <a:lnTo>
                        <a:pt x="477" y="213"/>
                      </a:lnTo>
                      <a:lnTo>
                        <a:pt x="494" y="230"/>
                      </a:lnTo>
                      <a:lnTo>
                        <a:pt x="493" y="203"/>
                      </a:lnTo>
                      <a:lnTo>
                        <a:pt x="486" y="179"/>
                      </a:lnTo>
                      <a:lnTo>
                        <a:pt x="502" y="170"/>
                      </a:lnTo>
                      <a:lnTo>
                        <a:pt x="504" y="145"/>
                      </a:lnTo>
                      <a:lnTo>
                        <a:pt x="537" y="144"/>
                      </a:lnTo>
                      <a:lnTo>
                        <a:pt x="537" y="118"/>
                      </a:lnTo>
                      <a:lnTo>
                        <a:pt x="553" y="11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8" name="Freeform 2856">
                  <a:extLst>
                    <a:ext uri="{FF2B5EF4-FFF2-40B4-BE49-F238E27FC236}">
                      <a16:creationId xmlns:a16="http://schemas.microsoft.com/office/drawing/2014/main" id="{ECEB814B-6713-33AD-3889-91DA394E49FC}"/>
                    </a:ext>
                  </a:extLst>
                </p:cNvPr>
                <p:cNvSpPr>
                  <a:spLocks/>
                </p:cNvSpPr>
                <p:nvPr/>
              </p:nvSpPr>
              <p:spPr bwMode="auto">
                <a:xfrm>
                  <a:off x="7091410" y="1942115"/>
                  <a:ext cx="500397" cy="290002"/>
                </a:xfrm>
                <a:custGeom>
                  <a:avLst/>
                  <a:gdLst/>
                  <a:ahLst/>
                  <a:cxnLst>
                    <a:cxn ang="0">
                      <a:pos x="178" y="145"/>
                    </a:cxn>
                    <a:cxn ang="0">
                      <a:pos x="196" y="153"/>
                    </a:cxn>
                    <a:cxn ang="0">
                      <a:pos x="204" y="128"/>
                    </a:cxn>
                    <a:cxn ang="0">
                      <a:pos x="195" y="111"/>
                    </a:cxn>
                    <a:cxn ang="0">
                      <a:pos x="188" y="102"/>
                    </a:cxn>
                    <a:cxn ang="0">
                      <a:pos x="204" y="102"/>
                    </a:cxn>
                    <a:cxn ang="0">
                      <a:pos x="205" y="86"/>
                    </a:cxn>
                    <a:cxn ang="0">
                      <a:pos x="229" y="78"/>
                    </a:cxn>
                    <a:cxn ang="0">
                      <a:pos x="231" y="94"/>
                    </a:cxn>
                    <a:cxn ang="0">
                      <a:pos x="248" y="94"/>
                    </a:cxn>
                    <a:cxn ang="0">
                      <a:pos x="264" y="85"/>
                    </a:cxn>
                    <a:cxn ang="0">
                      <a:pos x="239" y="69"/>
                    </a:cxn>
                    <a:cxn ang="0">
                      <a:pos x="237" y="77"/>
                    </a:cxn>
                    <a:cxn ang="0">
                      <a:pos x="220" y="69"/>
                    </a:cxn>
                    <a:cxn ang="0">
                      <a:pos x="195" y="77"/>
                    </a:cxn>
                    <a:cxn ang="0">
                      <a:pos x="171" y="77"/>
                    </a:cxn>
                    <a:cxn ang="0">
                      <a:pos x="171" y="69"/>
                    </a:cxn>
                    <a:cxn ang="0">
                      <a:pos x="162" y="69"/>
                    </a:cxn>
                    <a:cxn ang="0">
                      <a:pos x="153" y="42"/>
                    </a:cxn>
                    <a:cxn ang="0">
                      <a:pos x="135" y="26"/>
                    </a:cxn>
                    <a:cxn ang="0">
                      <a:pos x="93" y="34"/>
                    </a:cxn>
                    <a:cxn ang="0">
                      <a:pos x="42" y="0"/>
                    </a:cxn>
                    <a:cxn ang="0">
                      <a:pos x="0" y="10"/>
                    </a:cxn>
                    <a:cxn ang="0">
                      <a:pos x="25" y="77"/>
                    </a:cxn>
                    <a:cxn ang="0">
                      <a:pos x="33" y="77"/>
                    </a:cxn>
                    <a:cxn ang="0">
                      <a:pos x="35" y="67"/>
                    </a:cxn>
                    <a:cxn ang="0">
                      <a:pos x="43" y="43"/>
                    </a:cxn>
                    <a:cxn ang="0">
                      <a:pos x="51" y="43"/>
                    </a:cxn>
                    <a:cxn ang="0">
                      <a:pos x="68" y="62"/>
                    </a:cxn>
                    <a:cxn ang="0">
                      <a:pos x="76" y="77"/>
                    </a:cxn>
                    <a:cxn ang="0">
                      <a:pos x="111" y="78"/>
                    </a:cxn>
                    <a:cxn ang="0">
                      <a:pos x="119" y="94"/>
                    </a:cxn>
                    <a:cxn ang="0">
                      <a:pos x="168" y="123"/>
                    </a:cxn>
                    <a:cxn ang="0">
                      <a:pos x="178" y="129"/>
                    </a:cxn>
                    <a:cxn ang="0">
                      <a:pos x="178" y="145"/>
                    </a:cxn>
                  </a:cxnLst>
                  <a:rect l="0" t="0" r="r" b="b"/>
                  <a:pathLst>
                    <a:path w="264" h="153">
                      <a:moveTo>
                        <a:pt x="178" y="145"/>
                      </a:moveTo>
                      <a:lnTo>
                        <a:pt x="196" y="153"/>
                      </a:lnTo>
                      <a:lnTo>
                        <a:pt x="204" y="128"/>
                      </a:lnTo>
                      <a:lnTo>
                        <a:pt x="195" y="111"/>
                      </a:lnTo>
                      <a:lnTo>
                        <a:pt x="188" y="102"/>
                      </a:lnTo>
                      <a:lnTo>
                        <a:pt x="204" y="102"/>
                      </a:lnTo>
                      <a:lnTo>
                        <a:pt x="205" y="86"/>
                      </a:lnTo>
                      <a:lnTo>
                        <a:pt x="229" y="78"/>
                      </a:lnTo>
                      <a:lnTo>
                        <a:pt x="231" y="94"/>
                      </a:lnTo>
                      <a:lnTo>
                        <a:pt x="248" y="94"/>
                      </a:lnTo>
                      <a:lnTo>
                        <a:pt x="264" y="85"/>
                      </a:lnTo>
                      <a:lnTo>
                        <a:pt x="239" y="69"/>
                      </a:lnTo>
                      <a:lnTo>
                        <a:pt x="237" y="77"/>
                      </a:lnTo>
                      <a:lnTo>
                        <a:pt x="220" y="69"/>
                      </a:lnTo>
                      <a:lnTo>
                        <a:pt x="195" y="77"/>
                      </a:lnTo>
                      <a:lnTo>
                        <a:pt x="171" y="77"/>
                      </a:lnTo>
                      <a:lnTo>
                        <a:pt x="171" y="69"/>
                      </a:lnTo>
                      <a:lnTo>
                        <a:pt x="162" y="69"/>
                      </a:lnTo>
                      <a:lnTo>
                        <a:pt x="153" y="42"/>
                      </a:lnTo>
                      <a:lnTo>
                        <a:pt x="135" y="26"/>
                      </a:lnTo>
                      <a:lnTo>
                        <a:pt x="93" y="34"/>
                      </a:lnTo>
                      <a:lnTo>
                        <a:pt x="42" y="0"/>
                      </a:lnTo>
                      <a:lnTo>
                        <a:pt x="0" y="10"/>
                      </a:lnTo>
                      <a:lnTo>
                        <a:pt x="25" y="77"/>
                      </a:lnTo>
                      <a:lnTo>
                        <a:pt x="33" y="77"/>
                      </a:lnTo>
                      <a:lnTo>
                        <a:pt x="35" y="67"/>
                      </a:lnTo>
                      <a:lnTo>
                        <a:pt x="43" y="43"/>
                      </a:lnTo>
                      <a:lnTo>
                        <a:pt x="51" y="43"/>
                      </a:lnTo>
                      <a:lnTo>
                        <a:pt x="68" y="62"/>
                      </a:lnTo>
                      <a:lnTo>
                        <a:pt x="76" y="77"/>
                      </a:lnTo>
                      <a:lnTo>
                        <a:pt x="111" y="78"/>
                      </a:lnTo>
                      <a:lnTo>
                        <a:pt x="119" y="94"/>
                      </a:lnTo>
                      <a:lnTo>
                        <a:pt x="168" y="123"/>
                      </a:lnTo>
                      <a:lnTo>
                        <a:pt x="178" y="129"/>
                      </a:lnTo>
                      <a:lnTo>
                        <a:pt x="178" y="14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39" name="Freeform 2858">
                  <a:extLst>
                    <a:ext uri="{FF2B5EF4-FFF2-40B4-BE49-F238E27FC236}">
                      <a16:creationId xmlns:a16="http://schemas.microsoft.com/office/drawing/2014/main" id="{6A04799B-F213-7BAC-ABAF-C44A3EE50516}"/>
                    </a:ext>
                  </a:extLst>
                </p:cNvPr>
                <p:cNvSpPr>
                  <a:spLocks/>
                </p:cNvSpPr>
                <p:nvPr/>
              </p:nvSpPr>
              <p:spPr bwMode="auto">
                <a:xfrm>
                  <a:off x="7512198" y="2008455"/>
                  <a:ext cx="257779" cy="145948"/>
                </a:xfrm>
                <a:custGeom>
                  <a:avLst/>
                  <a:gdLst/>
                  <a:ahLst/>
                  <a:cxnLst>
                    <a:cxn ang="0">
                      <a:pos x="7" y="59"/>
                    </a:cxn>
                    <a:cxn ang="0">
                      <a:pos x="0" y="59"/>
                    </a:cxn>
                    <a:cxn ang="0">
                      <a:pos x="1" y="67"/>
                    </a:cxn>
                    <a:cxn ang="0">
                      <a:pos x="26" y="69"/>
                    </a:cxn>
                    <a:cxn ang="0">
                      <a:pos x="34" y="77"/>
                    </a:cxn>
                    <a:cxn ang="0">
                      <a:pos x="60" y="67"/>
                    </a:cxn>
                    <a:cxn ang="0">
                      <a:pos x="60" y="59"/>
                    </a:cxn>
                    <a:cxn ang="0">
                      <a:pos x="69" y="51"/>
                    </a:cxn>
                    <a:cxn ang="0">
                      <a:pos x="93" y="50"/>
                    </a:cxn>
                    <a:cxn ang="0">
                      <a:pos x="93" y="42"/>
                    </a:cxn>
                    <a:cxn ang="0">
                      <a:pos x="120" y="42"/>
                    </a:cxn>
                    <a:cxn ang="0">
                      <a:pos x="136" y="34"/>
                    </a:cxn>
                    <a:cxn ang="0">
                      <a:pos x="135" y="25"/>
                    </a:cxn>
                    <a:cxn ang="0">
                      <a:pos x="119" y="8"/>
                    </a:cxn>
                    <a:cxn ang="0">
                      <a:pos x="58" y="7"/>
                    </a:cxn>
                    <a:cxn ang="0">
                      <a:pos x="42" y="0"/>
                    </a:cxn>
                    <a:cxn ang="0">
                      <a:pos x="42" y="8"/>
                    </a:cxn>
                    <a:cxn ang="0">
                      <a:pos x="33" y="25"/>
                    </a:cxn>
                    <a:cxn ang="0">
                      <a:pos x="15" y="8"/>
                    </a:cxn>
                    <a:cxn ang="0">
                      <a:pos x="7" y="8"/>
                    </a:cxn>
                    <a:cxn ang="0">
                      <a:pos x="7" y="26"/>
                    </a:cxn>
                    <a:cxn ang="0">
                      <a:pos x="0" y="34"/>
                    </a:cxn>
                    <a:cxn ang="0">
                      <a:pos x="17" y="42"/>
                    </a:cxn>
                    <a:cxn ang="0">
                      <a:pos x="17" y="34"/>
                    </a:cxn>
                    <a:cxn ang="0">
                      <a:pos x="41" y="51"/>
                    </a:cxn>
                    <a:cxn ang="0">
                      <a:pos x="24" y="59"/>
                    </a:cxn>
                    <a:cxn ang="0">
                      <a:pos x="7" y="59"/>
                    </a:cxn>
                  </a:cxnLst>
                  <a:rect l="0" t="0" r="r" b="b"/>
                  <a:pathLst>
                    <a:path w="136" h="77">
                      <a:moveTo>
                        <a:pt x="7" y="59"/>
                      </a:moveTo>
                      <a:lnTo>
                        <a:pt x="0" y="59"/>
                      </a:lnTo>
                      <a:lnTo>
                        <a:pt x="1" y="67"/>
                      </a:lnTo>
                      <a:lnTo>
                        <a:pt x="26" y="69"/>
                      </a:lnTo>
                      <a:lnTo>
                        <a:pt x="34" y="77"/>
                      </a:lnTo>
                      <a:lnTo>
                        <a:pt x="60" y="67"/>
                      </a:lnTo>
                      <a:lnTo>
                        <a:pt x="60" y="59"/>
                      </a:lnTo>
                      <a:lnTo>
                        <a:pt x="69" y="51"/>
                      </a:lnTo>
                      <a:lnTo>
                        <a:pt x="93" y="50"/>
                      </a:lnTo>
                      <a:lnTo>
                        <a:pt x="93" y="42"/>
                      </a:lnTo>
                      <a:lnTo>
                        <a:pt x="120" y="42"/>
                      </a:lnTo>
                      <a:lnTo>
                        <a:pt x="136" y="34"/>
                      </a:lnTo>
                      <a:lnTo>
                        <a:pt x="135" y="25"/>
                      </a:lnTo>
                      <a:lnTo>
                        <a:pt x="119" y="8"/>
                      </a:lnTo>
                      <a:lnTo>
                        <a:pt x="58" y="7"/>
                      </a:lnTo>
                      <a:lnTo>
                        <a:pt x="42" y="0"/>
                      </a:lnTo>
                      <a:lnTo>
                        <a:pt x="42" y="8"/>
                      </a:lnTo>
                      <a:lnTo>
                        <a:pt x="33" y="25"/>
                      </a:lnTo>
                      <a:lnTo>
                        <a:pt x="15" y="8"/>
                      </a:lnTo>
                      <a:lnTo>
                        <a:pt x="7" y="8"/>
                      </a:lnTo>
                      <a:lnTo>
                        <a:pt x="7" y="26"/>
                      </a:lnTo>
                      <a:lnTo>
                        <a:pt x="0" y="34"/>
                      </a:lnTo>
                      <a:lnTo>
                        <a:pt x="17" y="42"/>
                      </a:lnTo>
                      <a:lnTo>
                        <a:pt x="17" y="34"/>
                      </a:lnTo>
                      <a:lnTo>
                        <a:pt x="41" y="51"/>
                      </a:lnTo>
                      <a:lnTo>
                        <a:pt x="24" y="59"/>
                      </a:lnTo>
                      <a:lnTo>
                        <a:pt x="7" y="5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40" name="Freeform 2859">
                  <a:extLst>
                    <a:ext uri="{FF2B5EF4-FFF2-40B4-BE49-F238E27FC236}">
                      <a16:creationId xmlns:a16="http://schemas.microsoft.com/office/drawing/2014/main" id="{360B02F2-DE3C-D5BF-4098-52A52E20DFB3}"/>
                    </a:ext>
                  </a:extLst>
                </p:cNvPr>
                <p:cNvSpPr>
                  <a:spLocks/>
                </p:cNvSpPr>
                <p:nvPr/>
              </p:nvSpPr>
              <p:spPr bwMode="auto">
                <a:xfrm>
                  <a:off x="7026964" y="2023620"/>
                  <a:ext cx="401833" cy="259675"/>
                </a:xfrm>
                <a:custGeom>
                  <a:avLst/>
                  <a:gdLst/>
                  <a:ahLst/>
                  <a:cxnLst>
                    <a:cxn ang="0">
                      <a:pos x="59" y="34"/>
                    </a:cxn>
                    <a:cxn ang="0">
                      <a:pos x="67" y="34"/>
                    </a:cxn>
                    <a:cxn ang="0">
                      <a:pos x="69" y="24"/>
                    </a:cxn>
                    <a:cxn ang="0">
                      <a:pos x="77" y="0"/>
                    </a:cxn>
                    <a:cxn ang="0">
                      <a:pos x="85" y="0"/>
                    </a:cxn>
                    <a:cxn ang="0">
                      <a:pos x="102" y="19"/>
                    </a:cxn>
                    <a:cxn ang="0">
                      <a:pos x="112" y="34"/>
                    </a:cxn>
                    <a:cxn ang="0">
                      <a:pos x="145" y="35"/>
                    </a:cxn>
                    <a:cxn ang="0">
                      <a:pos x="155" y="51"/>
                    </a:cxn>
                    <a:cxn ang="0">
                      <a:pos x="212" y="88"/>
                    </a:cxn>
                    <a:cxn ang="0">
                      <a:pos x="212" y="102"/>
                    </a:cxn>
                    <a:cxn ang="0">
                      <a:pos x="196" y="104"/>
                    </a:cxn>
                    <a:cxn ang="0">
                      <a:pos x="195" y="120"/>
                    </a:cxn>
                    <a:cxn ang="0">
                      <a:pos x="178" y="129"/>
                    </a:cxn>
                    <a:cxn ang="0">
                      <a:pos x="169" y="137"/>
                    </a:cxn>
                    <a:cxn ang="0">
                      <a:pos x="153" y="128"/>
                    </a:cxn>
                    <a:cxn ang="0">
                      <a:pos x="153" y="120"/>
                    </a:cxn>
                    <a:cxn ang="0">
                      <a:pos x="76" y="77"/>
                    </a:cxn>
                    <a:cxn ang="0">
                      <a:pos x="55" y="89"/>
                    </a:cxn>
                    <a:cxn ang="0">
                      <a:pos x="34" y="102"/>
                    </a:cxn>
                    <a:cxn ang="0">
                      <a:pos x="25" y="68"/>
                    </a:cxn>
                    <a:cxn ang="0">
                      <a:pos x="16" y="51"/>
                    </a:cxn>
                    <a:cxn ang="0">
                      <a:pos x="8" y="51"/>
                    </a:cxn>
                    <a:cxn ang="0">
                      <a:pos x="8" y="43"/>
                    </a:cxn>
                    <a:cxn ang="0">
                      <a:pos x="26" y="42"/>
                    </a:cxn>
                    <a:cxn ang="0">
                      <a:pos x="25" y="34"/>
                    </a:cxn>
                    <a:cxn ang="0">
                      <a:pos x="16" y="26"/>
                    </a:cxn>
                    <a:cxn ang="0">
                      <a:pos x="8" y="26"/>
                    </a:cxn>
                    <a:cxn ang="0">
                      <a:pos x="7" y="34"/>
                    </a:cxn>
                    <a:cxn ang="0">
                      <a:pos x="0" y="26"/>
                    </a:cxn>
                    <a:cxn ang="0">
                      <a:pos x="8" y="18"/>
                    </a:cxn>
                    <a:cxn ang="0">
                      <a:pos x="18" y="18"/>
                    </a:cxn>
                    <a:cxn ang="0">
                      <a:pos x="43" y="34"/>
                    </a:cxn>
                    <a:cxn ang="0">
                      <a:pos x="59" y="34"/>
                    </a:cxn>
                  </a:cxnLst>
                  <a:rect l="0" t="0" r="r" b="b"/>
                  <a:pathLst>
                    <a:path w="212" h="137">
                      <a:moveTo>
                        <a:pt x="59" y="34"/>
                      </a:moveTo>
                      <a:lnTo>
                        <a:pt x="67" y="34"/>
                      </a:lnTo>
                      <a:lnTo>
                        <a:pt x="69" y="24"/>
                      </a:lnTo>
                      <a:lnTo>
                        <a:pt x="77" y="0"/>
                      </a:lnTo>
                      <a:lnTo>
                        <a:pt x="85" y="0"/>
                      </a:lnTo>
                      <a:lnTo>
                        <a:pt x="102" y="19"/>
                      </a:lnTo>
                      <a:lnTo>
                        <a:pt x="112" y="34"/>
                      </a:lnTo>
                      <a:lnTo>
                        <a:pt x="145" y="35"/>
                      </a:lnTo>
                      <a:lnTo>
                        <a:pt x="155" y="51"/>
                      </a:lnTo>
                      <a:lnTo>
                        <a:pt x="212" y="88"/>
                      </a:lnTo>
                      <a:lnTo>
                        <a:pt x="212" y="102"/>
                      </a:lnTo>
                      <a:lnTo>
                        <a:pt x="196" y="104"/>
                      </a:lnTo>
                      <a:lnTo>
                        <a:pt x="195" y="120"/>
                      </a:lnTo>
                      <a:lnTo>
                        <a:pt x="178" y="129"/>
                      </a:lnTo>
                      <a:lnTo>
                        <a:pt x="169" y="137"/>
                      </a:lnTo>
                      <a:lnTo>
                        <a:pt x="153" y="128"/>
                      </a:lnTo>
                      <a:lnTo>
                        <a:pt x="153" y="120"/>
                      </a:lnTo>
                      <a:lnTo>
                        <a:pt x="76" y="77"/>
                      </a:lnTo>
                      <a:lnTo>
                        <a:pt x="55" y="89"/>
                      </a:lnTo>
                      <a:lnTo>
                        <a:pt x="34" y="102"/>
                      </a:lnTo>
                      <a:lnTo>
                        <a:pt x="25" y="68"/>
                      </a:lnTo>
                      <a:lnTo>
                        <a:pt x="16" y="51"/>
                      </a:lnTo>
                      <a:lnTo>
                        <a:pt x="8" y="51"/>
                      </a:lnTo>
                      <a:lnTo>
                        <a:pt x="8" y="43"/>
                      </a:lnTo>
                      <a:lnTo>
                        <a:pt x="26" y="42"/>
                      </a:lnTo>
                      <a:lnTo>
                        <a:pt x="25" y="34"/>
                      </a:lnTo>
                      <a:lnTo>
                        <a:pt x="16" y="26"/>
                      </a:lnTo>
                      <a:lnTo>
                        <a:pt x="8" y="26"/>
                      </a:lnTo>
                      <a:lnTo>
                        <a:pt x="7" y="34"/>
                      </a:lnTo>
                      <a:lnTo>
                        <a:pt x="0" y="26"/>
                      </a:lnTo>
                      <a:lnTo>
                        <a:pt x="8" y="18"/>
                      </a:lnTo>
                      <a:lnTo>
                        <a:pt x="18" y="18"/>
                      </a:lnTo>
                      <a:lnTo>
                        <a:pt x="43" y="34"/>
                      </a:lnTo>
                      <a:lnTo>
                        <a:pt x="59" y="3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41" name="Freeform 2861">
                  <a:extLst>
                    <a:ext uri="{FF2B5EF4-FFF2-40B4-BE49-F238E27FC236}">
                      <a16:creationId xmlns:a16="http://schemas.microsoft.com/office/drawing/2014/main" id="{A0FB2386-100F-04F7-E5DE-825FBCC2D373}"/>
                    </a:ext>
                  </a:extLst>
                </p:cNvPr>
                <p:cNvSpPr>
                  <a:spLocks/>
                </p:cNvSpPr>
                <p:nvPr/>
              </p:nvSpPr>
              <p:spPr bwMode="auto">
                <a:xfrm>
                  <a:off x="5442375" y="2963759"/>
                  <a:ext cx="223662" cy="193335"/>
                </a:xfrm>
                <a:custGeom>
                  <a:avLst/>
                  <a:gdLst/>
                  <a:ahLst/>
                  <a:cxnLst>
                    <a:cxn ang="0">
                      <a:pos x="110" y="52"/>
                    </a:cxn>
                    <a:cxn ang="0">
                      <a:pos x="102" y="51"/>
                    </a:cxn>
                    <a:cxn ang="0">
                      <a:pos x="76" y="17"/>
                    </a:cxn>
                    <a:cxn ang="0">
                      <a:pos x="76" y="0"/>
                    </a:cxn>
                    <a:cxn ang="0">
                      <a:pos x="57" y="10"/>
                    </a:cxn>
                    <a:cxn ang="0">
                      <a:pos x="30" y="28"/>
                    </a:cxn>
                    <a:cxn ang="0">
                      <a:pos x="16" y="35"/>
                    </a:cxn>
                    <a:cxn ang="0">
                      <a:pos x="0" y="70"/>
                    </a:cxn>
                    <a:cxn ang="0">
                      <a:pos x="0" y="86"/>
                    </a:cxn>
                    <a:cxn ang="0">
                      <a:pos x="9" y="94"/>
                    </a:cxn>
                    <a:cxn ang="0">
                      <a:pos x="25" y="95"/>
                    </a:cxn>
                    <a:cxn ang="0">
                      <a:pos x="34" y="102"/>
                    </a:cxn>
                    <a:cxn ang="0">
                      <a:pos x="35" y="78"/>
                    </a:cxn>
                    <a:cxn ang="0">
                      <a:pos x="94" y="76"/>
                    </a:cxn>
                    <a:cxn ang="0">
                      <a:pos x="102" y="68"/>
                    </a:cxn>
                    <a:cxn ang="0">
                      <a:pos x="112" y="68"/>
                    </a:cxn>
                    <a:cxn ang="0">
                      <a:pos x="118" y="60"/>
                    </a:cxn>
                    <a:cxn ang="0">
                      <a:pos x="110" y="52"/>
                    </a:cxn>
                  </a:cxnLst>
                  <a:rect l="0" t="0" r="r" b="b"/>
                  <a:pathLst>
                    <a:path w="118" h="102">
                      <a:moveTo>
                        <a:pt x="110" y="52"/>
                      </a:moveTo>
                      <a:lnTo>
                        <a:pt x="102" y="51"/>
                      </a:lnTo>
                      <a:lnTo>
                        <a:pt x="76" y="17"/>
                      </a:lnTo>
                      <a:lnTo>
                        <a:pt x="76" y="0"/>
                      </a:lnTo>
                      <a:lnTo>
                        <a:pt x="57" y="10"/>
                      </a:lnTo>
                      <a:lnTo>
                        <a:pt x="30" y="28"/>
                      </a:lnTo>
                      <a:lnTo>
                        <a:pt x="16" y="35"/>
                      </a:lnTo>
                      <a:lnTo>
                        <a:pt x="0" y="70"/>
                      </a:lnTo>
                      <a:lnTo>
                        <a:pt x="0" y="86"/>
                      </a:lnTo>
                      <a:lnTo>
                        <a:pt x="9" y="94"/>
                      </a:lnTo>
                      <a:lnTo>
                        <a:pt x="25" y="95"/>
                      </a:lnTo>
                      <a:lnTo>
                        <a:pt x="34" y="102"/>
                      </a:lnTo>
                      <a:lnTo>
                        <a:pt x="35" y="78"/>
                      </a:lnTo>
                      <a:lnTo>
                        <a:pt x="94" y="76"/>
                      </a:lnTo>
                      <a:lnTo>
                        <a:pt x="102" y="68"/>
                      </a:lnTo>
                      <a:lnTo>
                        <a:pt x="112" y="68"/>
                      </a:lnTo>
                      <a:lnTo>
                        <a:pt x="118" y="60"/>
                      </a:lnTo>
                      <a:lnTo>
                        <a:pt x="110" y="52"/>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42" name="Freeform 2862">
                  <a:extLst>
                    <a:ext uri="{FF2B5EF4-FFF2-40B4-BE49-F238E27FC236}">
                      <a16:creationId xmlns:a16="http://schemas.microsoft.com/office/drawing/2014/main" id="{61DAD8E6-7021-52AA-59E4-ACFCC0FB21F3}"/>
                    </a:ext>
                  </a:extLst>
                </p:cNvPr>
                <p:cNvSpPr>
                  <a:spLocks/>
                </p:cNvSpPr>
                <p:nvPr/>
              </p:nvSpPr>
              <p:spPr bwMode="auto">
                <a:xfrm>
                  <a:off x="5249040" y="2624474"/>
                  <a:ext cx="468175" cy="502291"/>
                </a:xfrm>
                <a:custGeom>
                  <a:avLst/>
                  <a:gdLst/>
                  <a:ahLst/>
                  <a:cxnLst>
                    <a:cxn ang="0">
                      <a:pos x="178" y="179"/>
                    </a:cxn>
                    <a:cxn ang="0">
                      <a:pos x="239" y="171"/>
                    </a:cxn>
                    <a:cxn ang="0">
                      <a:pos x="247" y="161"/>
                    </a:cxn>
                    <a:cxn ang="0">
                      <a:pos x="246" y="110"/>
                    </a:cxn>
                    <a:cxn ang="0">
                      <a:pos x="229" y="110"/>
                    </a:cxn>
                    <a:cxn ang="0">
                      <a:pos x="229" y="93"/>
                    </a:cxn>
                    <a:cxn ang="0">
                      <a:pos x="195" y="75"/>
                    </a:cxn>
                    <a:cxn ang="0">
                      <a:pos x="110" y="0"/>
                    </a:cxn>
                    <a:cxn ang="0">
                      <a:pos x="85" y="0"/>
                    </a:cxn>
                    <a:cxn ang="0">
                      <a:pos x="101" y="171"/>
                    </a:cxn>
                    <a:cxn ang="0">
                      <a:pos x="24" y="171"/>
                    </a:cxn>
                    <a:cxn ang="0">
                      <a:pos x="16" y="179"/>
                    </a:cxn>
                    <a:cxn ang="0">
                      <a:pos x="8" y="171"/>
                    </a:cxn>
                    <a:cxn ang="0">
                      <a:pos x="0" y="188"/>
                    </a:cxn>
                    <a:cxn ang="0">
                      <a:pos x="8" y="231"/>
                    </a:cxn>
                    <a:cxn ang="0">
                      <a:pos x="18" y="239"/>
                    </a:cxn>
                    <a:cxn ang="0">
                      <a:pos x="34" y="231"/>
                    </a:cxn>
                    <a:cxn ang="0">
                      <a:pos x="51" y="265"/>
                    </a:cxn>
                    <a:cxn ang="0">
                      <a:pos x="102" y="265"/>
                    </a:cxn>
                    <a:cxn ang="0">
                      <a:pos x="102" y="247"/>
                    </a:cxn>
                    <a:cxn ang="0">
                      <a:pos x="120" y="214"/>
                    </a:cxn>
                    <a:cxn ang="0">
                      <a:pos x="140" y="201"/>
                    </a:cxn>
                    <a:cxn ang="0">
                      <a:pos x="166" y="186"/>
                    </a:cxn>
                    <a:cxn ang="0">
                      <a:pos x="178" y="179"/>
                    </a:cxn>
                  </a:cxnLst>
                  <a:rect l="0" t="0" r="r" b="b"/>
                  <a:pathLst>
                    <a:path w="247" h="265">
                      <a:moveTo>
                        <a:pt x="178" y="179"/>
                      </a:moveTo>
                      <a:lnTo>
                        <a:pt x="239" y="171"/>
                      </a:lnTo>
                      <a:lnTo>
                        <a:pt x="247" y="161"/>
                      </a:lnTo>
                      <a:lnTo>
                        <a:pt x="246" y="110"/>
                      </a:lnTo>
                      <a:lnTo>
                        <a:pt x="229" y="110"/>
                      </a:lnTo>
                      <a:lnTo>
                        <a:pt x="229" y="93"/>
                      </a:lnTo>
                      <a:lnTo>
                        <a:pt x="195" y="75"/>
                      </a:lnTo>
                      <a:lnTo>
                        <a:pt x="110" y="0"/>
                      </a:lnTo>
                      <a:lnTo>
                        <a:pt x="85" y="0"/>
                      </a:lnTo>
                      <a:lnTo>
                        <a:pt x="101" y="171"/>
                      </a:lnTo>
                      <a:lnTo>
                        <a:pt x="24" y="171"/>
                      </a:lnTo>
                      <a:lnTo>
                        <a:pt x="16" y="179"/>
                      </a:lnTo>
                      <a:lnTo>
                        <a:pt x="8" y="171"/>
                      </a:lnTo>
                      <a:lnTo>
                        <a:pt x="0" y="188"/>
                      </a:lnTo>
                      <a:lnTo>
                        <a:pt x="8" y="231"/>
                      </a:lnTo>
                      <a:lnTo>
                        <a:pt x="18" y="239"/>
                      </a:lnTo>
                      <a:lnTo>
                        <a:pt x="34" y="231"/>
                      </a:lnTo>
                      <a:lnTo>
                        <a:pt x="51" y="265"/>
                      </a:lnTo>
                      <a:lnTo>
                        <a:pt x="102" y="265"/>
                      </a:lnTo>
                      <a:lnTo>
                        <a:pt x="102" y="247"/>
                      </a:lnTo>
                      <a:lnTo>
                        <a:pt x="120" y="214"/>
                      </a:lnTo>
                      <a:lnTo>
                        <a:pt x="140" y="201"/>
                      </a:lnTo>
                      <a:lnTo>
                        <a:pt x="166" y="186"/>
                      </a:lnTo>
                      <a:lnTo>
                        <a:pt x="178" y="17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43" name="Freeform 2864">
                  <a:extLst>
                    <a:ext uri="{FF2B5EF4-FFF2-40B4-BE49-F238E27FC236}">
                      <a16:creationId xmlns:a16="http://schemas.microsoft.com/office/drawing/2014/main" id="{42FF608E-AFAE-0EB8-F2E4-E617244EC11F}"/>
                    </a:ext>
                  </a:extLst>
                </p:cNvPr>
                <p:cNvSpPr>
                  <a:spLocks/>
                </p:cNvSpPr>
                <p:nvPr/>
              </p:nvSpPr>
              <p:spPr bwMode="auto">
                <a:xfrm>
                  <a:off x="5863163" y="2349635"/>
                  <a:ext cx="451115" cy="468173"/>
                </a:xfrm>
                <a:custGeom>
                  <a:avLst/>
                  <a:gdLst/>
                  <a:ahLst/>
                  <a:cxnLst>
                    <a:cxn ang="0">
                      <a:pos x="238" y="196"/>
                    </a:cxn>
                    <a:cxn ang="0">
                      <a:pos x="231" y="77"/>
                    </a:cxn>
                    <a:cxn ang="0">
                      <a:pos x="229" y="34"/>
                    </a:cxn>
                    <a:cxn ang="0">
                      <a:pos x="204" y="24"/>
                    </a:cxn>
                    <a:cxn ang="0">
                      <a:pos x="204" y="8"/>
                    </a:cxn>
                    <a:cxn ang="0">
                      <a:pos x="186" y="8"/>
                    </a:cxn>
                    <a:cxn ang="0">
                      <a:pos x="153" y="26"/>
                    </a:cxn>
                    <a:cxn ang="0">
                      <a:pos x="153" y="51"/>
                    </a:cxn>
                    <a:cxn ang="0">
                      <a:pos x="145" y="59"/>
                    </a:cxn>
                    <a:cxn ang="0">
                      <a:pos x="134" y="50"/>
                    </a:cxn>
                    <a:cxn ang="0">
                      <a:pos x="115" y="40"/>
                    </a:cxn>
                    <a:cxn ang="0">
                      <a:pos x="94" y="32"/>
                    </a:cxn>
                    <a:cxn ang="0">
                      <a:pos x="92" y="24"/>
                    </a:cxn>
                    <a:cxn ang="0">
                      <a:pos x="76" y="8"/>
                    </a:cxn>
                    <a:cxn ang="0">
                      <a:pos x="41" y="7"/>
                    </a:cxn>
                    <a:cxn ang="0">
                      <a:pos x="25" y="0"/>
                    </a:cxn>
                    <a:cxn ang="0">
                      <a:pos x="25" y="26"/>
                    </a:cxn>
                    <a:cxn ang="0">
                      <a:pos x="8" y="34"/>
                    </a:cxn>
                    <a:cxn ang="0">
                      <a:pos x="8" y="50"/>
                    </a:cxn>
                    <a:cxn ang="0">
                      <a:pos x="0" y="51"/>
                    </a:cxn>
                    <a:cxn ang="0">
                      <a:pos x="0" y="59"/>
                    </a:cxn>
                    <a:cxn ang="0">
                      <a:pos x="8" y="69"/>
                    </a:cxn>
                    <a:cxn ang="0">
                      <a:pos x="8" y="120"/>
                    </a:cxn>
                    <a:cxn ang="0">
                      <a:pos x="0" y="128"/>
                    </a:cxn>
                    <a:cxn ang="0">
                      <a:pos x="17" y="153"/>
                    </a:cxn>
                    <a:cxn ang="0">
                      <a:pos x="25" y="153"/>
                    </a:cxn>
                    <a:cxn ang="0">
                      <a:pos x="34" y="171"/>
                    </a:cxn>
                    <a:cxn ang="0">
                      <a:pos x="76" y="171"/>
                    </a:cxn>
                    <a:cxn ang="0">
                      <a:pos x="85" y="187"/>
                    </a:cxn>
                    <a:cxn ang="0">
                      <a:pos x="111" y="188"/>
                    </a:cxn>
                    <a:cxn ang="0">
                      <a:pos x="221" y="247"/>
                    </a:cxn>
                    <a:cxn ang="0">
                      <a:pos x="221" y="239"/>
                    </a:cxn>
                    <a:cxn ang="0">
                      <a:pos x="238" y="238"/>
                    </a:cxn>
                    <a:cxn ang="0">
                      <a:pos x="238" y="196"/>
                    </a:cxn>
                  </a:cxnLst>
                  <a:rect l="0" t="0" r="r" b="b"/>
                  <a:pathLst>
                    <a:path w="238" h="247">
                      <a:moveTo>
                        <a:pt x="238" y="196"/>
                      </a:moveTo>
                      <a:lnTo>
                        <a:pt x="231" y="77"/>
                      </a:lnTo>
                      <a:lnTo>
                        <a:pt x="229" y="34"/>
                      </a:lnTo>
                      <a:lnTo>
                        <a:pt x="204" y="24"/>
                      </a:lnTo>
                      <a:lnTo>
                        <a:pt x="204" y="8"/>
                      </a:lnTo>
                      <a:lnTo>
                        <a:pt x="186" y="8"/>
                      </a:lnTo>
                      <a:lnTo>
                        <a:pt x="153" y="26"/>
                      </a:lnTo>
                      <a:lnTo>
                        <a:pt x="153" y="51"/>
                      </a:lnTo>
                      <a:lnTo>
                        <a:pt x="145" y="59"/>
                      </a:lnTo>
                      <a:lnTo>
                        <a:pt x="134" y="50"/>
                      </a:lnTo>
                      <a:lnTo>
                        <a:pt x="115" y="40"/>
                      </a:lnTo>
                      <a:lnTo>
                        <a:pt x="94" y="32"/>
                      </a:lnTo>
                      <a:lnTo>
                        <a:pt x="92" y="24"/>
                      </a:lnTo>
                      <a:lnTo>
                        <a:pt x="76" y="8"/>
                      </a:lnTo>
                      <a:lnTo>
                        <a:pt x="41" y="7"/>
                      </a:lnTo>
                      <a:lnTo>
                        <a:pt x="25" y="0"/>
                      </a:lnTo>
                      <a:lnTo>
                        <a:pt x="25" y="26"/>
                      </a:lnTo>
                      <a:lnTo>
                        <a:pt x="8" y="34"/>
                      </a:lnTo>
                      <a:lnTo>
                        <a:pt x="8" y="50"/>
                      </a:lnTo>
                      <a:lnTo>
                        <a:pt x="0" y="51"/>
                      </a:lnTo>
                      <a:lnTo>
                        <a:pt x="0" y="59"/>
                      </a:lnTo>
                      <a:lnTo>
                        <a:pt x="8" y="69"/>
                      </a:lnTo>
                      <a:lnTo>
                        <a:pt x="8" y="120"/>
                      </a:lnTo>
                      <a:lnTo>
                        <a:pt x="0" y="128"/>
                      </a:lnTo>
                      <a:lnTo>
                        <a:pt x="17" y="153"/>
                      </a:lnTo>
                      <a:lnTo>
                        <a:pt x="25" y="153"/>
                      </a:lnTo>
                      <a:lnTo>
                        <a:pt x="34" y="171"/>
                      </a:lnTo>
                      <a:lnTo>
                        <a:pt x="76" y="171"/>
                      </a:lnTo>
                      <a:lnTo>
                        <a:pt x="85" y="187"/>
                      </a:lnTo>
                      <a:lnTo>
                        <a:pt x="111" y="188"/>
                      </a:lnTo>
                      <a:lnTo>
                        <a:pt x="221" y="247"/>
                      </a:lnTo>
                      <a:lnTo>
                        <a:pt x="221" y="239"/>
                      </a:lnTo>
                      <a:lnTo>
                        <a:pt x="238" y="238"/>
                      </a:lnTo>
                      <a:lnTo>
                        <a:pt x="238" y="19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44" name="Freeform 2865">
                  <a:extLst>
                    <a:ext uri="{FF2B5EF4-FFF2-40B4-BE49-F238E27FC236}">
                      <a16:creationId xmlns:a16="http://schemas.microsoft.com/office/drawing/2014/main" id="{E340AC57-CCE7-3078-79A1-820FF29C6EA4}"/>
                    </a:ext>
                  </a:extLst>
                </p:cNvPr>
                <p:cNvSpPr>
                  <a:spLocks/>
                </p:cNvSpPr>
                <p:nvPr/>
              </p:nvSpPr>
              <p:spPr bwMode="auto">
                <a:xfrm>
                  <a:off x="5345707" y="2235908"/>
                  <a:ext cx="580004" cy="597063"/>
                </a:xfrm>
                <a:custGeom>
                  <a:avLst/>
                  <a:gdLst/>
                  <a:ahLst/>
                  <a:cxnLst>
                    <a:cxn ang="0">
                      <a:pos x="255" y="0"/>
                    </a:cxn>
                    <a:cxn ang="0">
                      <a:pos x="193" y="0"/>
                    </a:cxn>
                    <a:cxn ang="0">
                      <a:pos x="148" y="9"/>
                    </a:cxn>
                    <a:cxn ang="0">
                      <a:pos x="102" y="25"/>
                    </a:cxn>
                    <a:cxn ang="0">
                      <a:pos x="110" y="35"/>
                    </a:cxn>
                    <a:cxn ang="0">
                      <a:pos x="110" y="84"/>
                    </a:cxn>
                    <a:cxn ang="0">
                      <a:pos x="76" y="94"/>
                    </a:cxn>
                    <a:cxn ang="0">
                      <a:pos x="75" y="102"/>
                    </a:cxn>
                    <a:cxn ang="0">
                      <a:pos x="59" y="119"/>
                    </a:cxn>
                    <a:cxn ang="0">
                      <a:pos x="7" y="129"/>
                    </a:cxn>
                    <a:cxn ang="0">
                      <a:pos x="0" y="137"/>
                    </a:cxn>
                    <a:cxn ang="0">
                      <a:pos x="0" y="162"/>
                    </a:cxn>
                    <a:cxn ang="0">
                      <a:pos x="63" y="208"/>
                    </a:cxn>
                    <a:cxn ang="0">
                      <a:pos x="147" y="282"/>
                    </a:cxn>
                    <a:cxn ang="0">
                      <a:pos x="178" y="299"/>
                    </a:cxn>
                    <a:cxn ang="0">
                      <a:pos x="180" y="315"/>
                    </a:cxn>
                    <a:cxn ang="0">
                      <a:pos x="196" y="315"/>
                    </a:cxn>
                    <a:cxn ang="0">
                      <a:pos x="215" y="306"/>
                    </a:cxn>
                    <a:cxn ang="0">
                      <a:pos x="306" y="229"/>
                    </a:cxn>
                    <a:cxn ang="0">
                      <a:pos x="298" y="213"/>
                    </a:cxn>
                    <a:cxn ang="0">
                      <a:pos x="289" y="212"/>
                    </a:cxn>
                    <a:cxn ang="0">
                      <a:pos x="273" y="188"/>
                    </a:cxn>
                    <a:cxn ang="0">
                      <a:pos x="281" y="178"/>
                    </a:cxn>
                    <a:cxn ang="0">
                      <a:pos x="281" y="127"/>
                    </a:cxn>
                    <a:cxn ang="0">
                      <a:pos x="273" y="118"/>
                    </a:cxn>
                    <a:cxn ang="0">
                      <a:pos x="273" y="84"/>
                    </a:cxn>
                    <a:cxn ang="0">
                      <a:pos x="255" y="67"/>
                    </a:cxn>
                    <a:cxn ang="0">
                      <a:pos x="247" y="51"/>
                    </a:cxn>
                    <a:cxn ang="0">
                      <a:pos x="265" y="32"/>
                    </a:cxn>
                    <a:cxn ang="0">
                      <a:pos x="263" y="0"/>
                    </a:cxn>
                    <a:cxn ang="0">
                      <a:pos x="255" y="0"/>
                    </a:cxn>
                  </a:cxnLst>
                  <a:rect l="0" t="0" r="r" b="b"/>
                  <a:pathLst>
                    <a:path w="306" h="315">
                      <a:moveTo>
                        <a:pt x="255" y="0"/>
                      </a:moveTo>
                      <a:lnTo>
                        <a:pt x="193" y="0"/>
                      </a:lnTo>
                      <a:lnTo>
                        <a:pt x="148" y="9"/>
                      </a:lnTo>
                      <a:lnTo>
                        <a:pt x="102" y="25"/>
                      </a:lnTo>
                      <a:lnTo>
                        <a:pt x="110" y="35"/>
                      </a:lnTo>
                      <a:lnTo>
                        <a:pt x="110" y="84"/>
                      </a:lnTo>
                      <a:lnTo>
                        <a:pt x="76" y="94"/>
                      </a:lnTo>
                      <a:lnTo>
                        <a:pt x="75" y="102"/>
                      </a:lnTo>
                      <a:lnTo>
                        <a:pt x="59" y="119"/>
                      </a:lnTo>
                      <a:lnTo>
                        <a:pt x="7" y="129"/>
                      </a:lnTo>
                      <a:lnTo>
                        <a:pt x="0" y="137"/>
                      </a:lnTo>
                      <a:lnTo>
                        <a:pt x="0" y="162"/>
                      </a:lnTo>
                      <a:lnTo>
                        <a:pt x="63" y="208"/>
                      </a:lnTo>
                      <a:lnTo>
                        <a:pt x="147" y="282"/>
                      </a:lnTo>
                      <a:lnTo>
                        <a:pt x="178" y="299"/>
                      </a:lnTo>
                      <a:lnTo>
                        <a:pt x="180" y="315"/>
                      </a:lnTo>
                      <a:lnTo>
                        <a:pt x="196" y="315"/>
                      </a:lnTo>
                      <a:lnTo>
                        <a:pt x="215" y="306"/>
                      </a:lnTo>
                      <a:lnTo>
                        <a:pt x="306" y="229"/>
                      </a:lnTo>
                      <a:lnTo>
                        <a:pt x="298" y="213"/>
                      </a:lnTo>
                      <a:lnTo>
                        <a:pt x="289" y="212"/>
                      </a:lnTo>
                      <a:lnTo>
                        <a:pt x="273" y="188"/>
                      </a:lnTo>
                      <a:lnTo>
                        <a:pt x="281" y="178"/>
                      </a:lnTo>
                      <a:lnTo>
                        <a:pt x="281" y="127"/>
                      </a:lnTo>
                      <a:lnTo>
                        <a:pt x="273" y="118"/>
                      </a:lnTo>
                      <a:lnTo>
                        <a:pt x="273" y="84"/>
                      </a:lnTo>
                      <a:lnTo>
                        <a:pt x="255" y="67"/>
                      </a:lnTo>
                      <a:lnTo>
                        <a:pt x="247" y="51"/>
                      </a:lnTo>
                      <a:lnTo>
                        <a:pt x="265" y="32"/>
                      </a:lnTo>
                      <a:lnTo>
                        <a:pt x="263" y="0"/>
                      </a:lnTo>
                      <a:lnTo>
                        <a:pt x="255"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45" name="Freeform 2866">
                  <a:extLst>
                    <a:ext uri="{FF2B5EF4-FFF2-40B4-BE49-F238E27FC236}">
                      <a16:creationId xmlns:a16="http://schemas.microsoft.com/office/drawing/2014/main" id="{53ECCD7B-3D62-84E7-1270-4585E183C2E2}"/>
                    </a:ext>
                  </a:extLst>
                </p:cNvPr>
                <p:cNvSpPr>
                  <a:spLocks/>
                </p:cNvSpPr>
                <p:nvPr/>
              </p:nvSpPr>
              <p:spPr bwMode="auto">
                <a:xfrm>
                  <a:off x="6831734" y="2884150"/>
                  <a:ext cx="307061" cy="178171"/>
                </a:xfrm>
                <a:custGeom>
                  <a:avLst/>
                  <a:gdLst/>
                  <a:ahLst/>
                  <a:cxnLst>
                    <a:cxn ang="0">
                      <a:pos x="0" y="26"/>
                    </a:cxn>
                    <a:cxn ang="0">
                      <a:pos x="17" y="16"/>
                    </a:cxn>
                    <a:cxn ang="0">
                      <a:pos x="52" y="50"/>
                    </a:cxn>
                    <a:cxn ang="0">
                      <a:pos x="103" y="8"/>
                    </a:cxn>
                    <a:cxn ang="0">
                      <a:pos x="145" y="0"/>
                    </a:cxn>
                    <a:cxn ang="0">
                      <a:pos x="162" y="18"/>
                    </a:cxn>
                    <a:cxn ang="0">
                      <a:pos x="162" y="26"/>
                    </a:cxn>
                    <a:cxn ang="0">
                      <a:pos x="145" y="26"/>
                    </a:cxn>
                    <a:cxn ang="0">
                      <a:pos x="145" y="34"/>
                    </a:cxn>
                    <a:cxn ang="0">
                      <a:pos x="109" y="52"/>
                    </a:cxn>
                    <a:cxn ang="0">
                      <a:pos x="77" y="77"/>
                    </a:cxn>
                    <a:cxn ang="0">
                      <a:pos x="51" y="77"/>
                    </a:cxn>
                    <a:cxn ang="0">
                      <a:pos x="33" y="94"/>
                    </a:cxn>
                    <a:cxn ang="0">
                      <a:pos x="17" y="93"/>
                    </a:cxn>
                    <a:cxn ang="0">
                      <a:pos x="0" y="26"/>
                    </a:cxn>
                  </a:cxnLst>
                  <a:rect l="0" t="0" r="r" b="b"/>
                  <a:pathLst>
                    <a:path w="162" h="94">
                      <a:moveTo>
                        <a:pt x="0" y="26"/>
                      </a:moveTo>
                      <a:lnTo>
                        <a:pt x="17" y="16"/>
                      </a:lnTo>
                      <a:lnTo>
                        <a:pt x="52" y="50"/>
                      </a:lnTo>
                      <a:lnTo>
                        <a:pt x="103" y="8"/>
                      </a:lnTo>
                      <a:lnTo>
                        <a:pt x="145" y="0"/>
                      </a:lnTo>
                      <a:lnTo>
                        <a:pt x="162" y="18"/>
                      </a:lnTo>
                      <a:lnTo>
                        <a:pt x="162" y="26"/>
                      </a:lnTo>
                      <a:lnTo>
                        <a:pt x="145" y="26"/>
                      </a:lnTo>
                      <a:lnTo>
                        <a:pt x="145" y="34"/>
                      </a:lnTo>
                      <a:lnTo>
                        <a:pt x="109" y="52"/>
                      </a:lnTo>
                      <a:lnTo>
                        <a:pt x="77" y="77"/>
                      </a:lnTo>
                      <a:lnTo>
                        <a:pt x="51" y="77"/>
                      </a:lnTo>
                      <a:lnTo>
                        <a:pt x="33" y="94"/>
                      </a:lnTo>
                      <a:lnTo>
                        <a:pt x="17" y="93"/>
                      </a:lnTo>
                      <a:lnTo>
                        <a:pt x="0" y="2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46" name="Freeform 2867">
                  <a:extLst>
                    <a:ext uri="{FF2B5EF4-FFF2-40B4-BE49-F238E27FC236}">
                      <a16:creationId xmlns:a16="http://schemas.microsoft.com/office/drawing/2014/main" id="{E85FA934-F221-9E50-5CFF-11048E727093}"/>
                    </a:ext>
                  </a:extLst>
                </p:cNvPr>
                <p:cNvSpPr>
                  <a:spLocks/>
                </p:cNvSpPr>
                <p:nvPr/>
              </p:nvSpPr>
              <p:spPr bwMode="auto">
                <a:xfrm>
                  <a:off x="7108469" y="2639638"/>
                  <a:ext cx="223662" cy="274838"/>
                </a:xfrm>
                <a:custGeom>
                  <a:avLst/>
                  <a:gdLst/>
                  <a:ahLst/>
                  <a:cxnLst>
                    <a:cxn ang="0">
                      <a:pos x="34" y="145"/>
                    </a:cxn>
                    <a:cxn ang="0">
                      <a:pos x="42" y="145"/>
                    </a:cxn>
                    <a:cxn ang="0">
                      <a:pos x="51" y="128"/>
                    </a:cxn>
                    <a:cxn ang="0">
                      <a:pos x="67" y="128"/>
                    </a:cxn>
                    <a:cxn ang="0">
                      <a:pos x="77" y="102"/>
                    </a:cxn>
                    <a:cxn ang="0">
                      <a:pos x="85" y="102"/>
                    </a:cxn>
                    <a:cxn ang="0">
                      <a:pos x="85" y="85"/>
                    </a:cxn>
                    <a:cxn ang="0">
                      <a:pos x="110" y="60"/>
                    </a:cxn>
                    <a:cxn ang="0">
                      <a:pos x="118" y="42"/>
                    </a:cxn>
                    <a:cxn ang="0">
                      <a:pos x="101" y="18"/>
                    </a:cxn>
                    <a:cxn ang="0">
                      <a:pos x="67" y="9"/>
                    </a:cxn>
                    <a:cxn ang="0">
                      <a:pos x="58" y="0"/>
                    </a:cxn>
                    <a:cxn ang="0">
                      <a:pos x="50" y="10"/>
                    </a:cxn>
                    <a:cxn ang="0">
                      <a:pos x="50" y="18"/>
                    </a:cxn>
                    <a:cxn ang="0">
                      <a:pos x="42" y="18"/>
                    </a:cxn>
                    <a:cxn ang="0">
                      <a:pos x="51" y="35"/>
                    </a:cxn>
                    <a:cxn ang="0">
                      <a:pos x="59" y="43"/>
                    </a:cxn>
                    <a:cxn ang="0">
                      <a:pos x="58" y="61"/>
                    </a:cxn>
                    <a:cxn ang="0">
                      <a:pos x="40" y="94"/>
                    </a:cxn>
                    <a:cxn ang="0">
                      <a:pos x="0" y="129"/>
                    </a:cxn>
                    <a:cxn ang="0">
                      <a:pos x="18" y="145"/>
                    </a:cxn>
                    <a:cxn ang="0">
                      <a:pos x="34" y="145"/>
                    </a:cxn>
                  </a:cxnLst>
                  <a:rect l="0" t="0" r="r" b="b"/>
                  <a:pathLst>
                    <a:path w="118" h="145">
                      <a:moveTo>
                        <a:pt x="34" y="145"/>
                      </a:moveTo>
                      <a:lnTo>
                        <a:pt x="42" y="145"/>
                      </a:lnTo>
                      <a:lnTo>
                        <a:pt x="51" y="128"/>
                      </a:lnTo>
                      <a:lnTo>
                        <a:pt x="67" y="128"/>
                      </a:lnTo>
                      <a:lnTo>
                        <a:pt x="77" y="102"/>
                      </a:lnTo>
                      <a:lnTo>
                        <a:pt x="85" y="102"/>
                      </a:lnTo>
                      <a:lnTo>
                        <a:pt x="85" y="85"/>
                      </a:lnTo>
                      <a:lnTo>
                        <a:pt x="110" y="60"/>
                      </a:lnTo>
                      <a:lnTo>
                        <a:pt x="118" y="42"/>
                      </a:lnTo>
                      <a:lnTo>
                        <a:pt x="101" y="18"/>
                      </a:lnTo>
                      <a:lnTo>
                        <a:pt x="67" y="9"/>
                      </a:lnTo>
                      <a:lnTo>
                        <a:pt x="58" y="0"/>
                      </a:lnTo>
                      <a:lnTo>
                        <a:pt x="50" y="10"/>
                      </a:lnTo>
                      <a:lnTo>
                        <a:pt x="50" y="18"/>
                      </a:lnTo>
                      <a:lnTo>
                        <a:pt x="42" y="18"/>
                      </a:lnTo>
                      <a:lnTo>
                        <a:pt x="51" y="35"/>
                      </a:lnTo>
                      <a:lnTo>
                        <a:pt x="59" y="43"/>
                      </a:lnTo>
                      <a:lnTo>
                        <a:pt x="58" y="61"/>
                      </a:lnTo>
                      <a:lnTo>
                        <a:pt x="40" y="94"/>
                      </a:lnTo>
                      <a:lnTo>
                        <a:pt x="0" y="129"/>
                      </a:lnTo>
                      <a:lnTo>
                        <a:pt x="18" y="145"/>
                      </a:lnTo>
                      <a:lnTo>
                        <a:pt x="34" y="14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47" name="Freeform 2868">
                  <a:extLst>
                    <a:ext uri="{FF2B5EF4-FFF2-40B4-BE49-F238E27FC236}">
                      <a16:creationId xmlns:a16="http://schemas.microsoft.com/office/drawing/2014/main" id="{486058D1-38A5-56EF-EF93-44ED9DFBD2C2}"/>
                    </a:ext>
                  </a:extLst>
                </p:cNvPr>
                <p:cNvSpPr>
                  <a:spLocks/>
                </p:cNvSpPr>
                <p:nvPr/>
              </p:nvSpPr>
              <p:spPr bwMode="auto">
                <a:xfrm>
                  <a:off x="6591013" y="2398917"/>
                  <a:ext cx="629286" cy="580004"/>
                </a:xfrm>
                <a:custGeom>
                  <a:avLst/>
                  <a:gdLst/>
                  <a:ahLst/>
                  <a:cxnLst>
                    <a:cxn ang="0">
                      <a:pos x="144" y="51"/>
                    </a:cxn>
                    <a:cxn ang="0">
                      <a:pos x="181" y="51"/>
                    </a:cxn>
                    <a:cxn ang="0">
                      <a:pos x="205" y="59"/>
                    </a:cxn>
                    <a:cxn ang="0">
                      <a:pos x="230" y="94"/>
                    </a:cxn>
                    <a:cxn ang="0">
                      <a:pos x="240" y="122"/>
                    </a:cxn>
                    <a:cxn ang="0">
                      <a:pos x="246" y="137"/>
                    </a:cxn>
                    <a:cxn ang="0">
                      <a:pos x="248" y="161"/>
                    </a:cxn>
                    <a:cxn ang="0">
                      <a:pos x="307" y="161"/>
                    </a:cxn>
                    <a:cxn ang="0">
                      <a:pos x="307" y="145"/>
                    </a:cxn>
                    <a:cxn ang="0">
                      <a:pos x="315" y="145"/>
                    </a:cxn>
                    <a:cxn ang="0">
                      <a:pos x="324" y="162"/>
                    </a:cxn>
                    <a:cxn ang="0">
                      <a:pos x="332" y="170"/>
                    </a:cxn>
                    <a:cxn ang="0">
                      <a:pos x="331" y="188"/>
                    </a:cxn>
                    <a:cxn ang="0">
                      <a:pos x="313" y="223"/>
                    </a:cxn>
                    <a:cxn ang="0">
                      <a:pos x="271" y="256"/>
                    </a:cxn>
                    <a:cxn ang="0">
                      <a:pos x="229" y="264"/>
                    </a:cxn>
                    <a:cxn ang="0">
                      <a:pos x="178" y="306"/>
                    </a:cxn>
                    <a:cxn ang="0">
                      <a:pos x="144" y="272"/>
                    </a:cxn>
                    <a:cxn ang="0">
                      <a:pos x="127" y="280"/>
                    </a:cxn>
                    <a:cxn ang="0">
                      <a:pos x="127" y="271"/>
                    </a:cxn>
                    <a:cxn ang="0">
                      <a:pos x="102" y="221"/>
                    </a:cxn>
                    <a:cxn ang="0">
                      <a:pos x="76" y="212"/>
                    </a:cxn>
                    <a:cxn ang="0">
                      <a:pos x="76" y="169"/>
                    </a:cxn>
                    <a:cxn ang="0">
                      <a:pos x="67" y="145"/>
                    </a:cxn>
                    <a:cxn ang="0">
                      <a:pos x="41" y="136"/>
                    </a:cxn>
                    <a:cxn ang="0">
                      <a:pos x="7" y="76"/>
                    </a:cxn>
                    <a:cxn ang="0">
                      <a:pos x="0" y="75"/>
                    </a:cxn>
                    <a:cxn ang="0">
                      <a:pos x="0" y="41"/>
                    </a:cxn>
                    <a:cxn ang="0">
                      <a:pos x="17" y="41"/>
                    </a:cxn>
                    <a:cxn ang="0">
                      <a:pos x="25" y="33"/>
                    </a:cxn>
                    <a:cxn ang="0">
                      <a:pos x="34" y="33"/>
                    </a:cxn>
                    <a:cxn ang="0">
                      <a:pos x="41" y="24"/>
                    </a:cxn>
                    <a:cxn ang="0">
                      <a:pos x="25" y="8"/>
                    </a:cxn>
                    <a:cxn ang="0">
                      <a:pos x="68" y="0"/>
                    </a:cxn>
                    <a:cxn ang="0">
                      <a:pos x="77" y="8"/>
                    </a:cxn>
                    <a:cxn ang="0">
                      <a:pos x="120" y="24"/>
                    </a:cxn>
                    <a:cxn ang="0">
                      <a:pos x="127" y="25"/>
                    </a:cxn>
                    <a:cxn ang="0">
                      <a:pos x="128" y="41"/>
                    </a:cxn>
                    <a:cxn ang="0">
                      <a:pos x="144" y="51"/>
                    </a:cxn>
                  </a:cxnLst>
                  <a:rect l="0" t="0" r="r" b="b"/>
                  <a:pathLst>
                    <a:path w="332" h="306">
                      <a:moveTo>
                        <a:pt x="144" y="51"/>
                      </a:moveTo>
                      <a:lnTo>
                        <a:pt x="181" y="51"/>
                      </a:lnTo>
                      <a:lnTo>
                        <a:pt x="205" y="59"/>
                      </a:lnTo>
                      <a:lnTo>
                        <a:pt x="230" y="94"/>
                      </a:lnTo>
                      <a:lnTo>
                        <a:pt x="240" y="122"/>
                      </a:lnTo>
                      <a:lnTo>
                        <a:pt x="246" y="137"/>
                      </a:lnTo>
                      <a:lnTo>
                        <a:pt x="248" y="161"/>
                      </a:lnTo>
                      <a:lnTo>
                        <a:pt x="307" y="161"/>
                      </a:lnTo>
                      <a:lnTo>
                        <a:pt x="307" y="145"/>
                      </a:lnTo>
                      <a:lnTo>
                        <a:pt x="315" y="145"/>
                      </a:lnTo>
                      <a:lnTo>
                        <a:pt x="324" y="162"/>
                      </a:lnTo>
                      <a:lnTo>
                        <a:pt x="332" y="170"/>
                      </a:lnTo>
                      <a:lnTo>
                        <a:pt x="331" y="188"/>
                      </a:lnTo>
                      <a:lnTo>
                        <a:pt x="313" y="223"/>
                      </a:lnTo>
                      <a:lnTo>
                        <a:pt x="271" y="256"/>
                      </a:lnTo>
                      <a:lnTo>
                        <a:pt x="229" y="264"/>
                      </a:lnTo>
                      <a:lnTo>
                        <a:pt x="178" y="306"/>
                      </a:lnTo>
                      <a:lnTo>
                        <a:pt x="144" y="272"/>
                      </a:lnTo>
                      <a:lnTo>
                        <a:pt x="127" y="280"/>
                      </a:lnTo>
                      <a:lnTo>
                        <a:pt x="127" y="271"/>
                      </a:lnTo>
                      <a:lnTo>
                        <a:pt x="102" y="221"/>
                      </a:lnTo>
                      <a:lnTo>
                        <a:pt x="76" y="212"/>
                      </a:lnTo>
                      <a:lnTo>
                        <a:pt x="76" y="169"/>
                      </a:lnTo>
                      <a:lnTo>
                        <a:pt x="67" y="145"/>
                      </a:lnTo>
                      <a:lnTo>
                        <a:pt x="41" y="136"/>
                      </a:lnTo>
                      <a:lnTo>
                        <a:pt x="7" y="76"/>
                      </a:lnTo>
                      <a:lnTo>
                        <a:pt x="0" y="75"/>
                      </a:lnTo>
                      <a:lnTo>
                        <a:pt x="0" y="41"/>
                      </a:lnTo>
                      <a:lnTo>
                        <a:pt x="17" y="41"/>
                      </a:lnTo>
                      <a:lnTo>
                        <a:pt x="25" y="33"/>
                      </a:lnTo>
                      <a:lnTo>
                        <a:pt x="34" y="33"/>
                      </a:lnTo>
                      <a:lnTo>
                        <a:pt x="41" y="24"/>
                      </a:lnTo>
                      <a:lnTo>
                        <a:pt x="25" y="8"/>
                      </a:lnTo>
                      <a:lnTo>
                        <a:pt x="68" y="0"/>
                      </a:lnTo>
                      <a:lnTo>
                        <a:pt x="77" y="8"/>
                      </a:lnTo>
                      <a:lnTo>
                        <a:pt x="120" y="24"/>
                      </a:lnTo>
                      <a:lnTo>
                        <a:pt x="127" y="25"/>
                      </a:lnTo>
                      <a:lnTo>
                        <a:pt x="128" y="41"/>
                      </a:lnTo>
                      <a:lnTo>
                        <a:pt x="144" y="51"/>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48" name="Freeform 2870">
                  <a:extLst>
                    <a:ext uri="{FF2B5EF4-FFF2-40B4-BE49-F238E27FC236}">
                      <a16:creationId xmlns:a16="http://schemas.microsoft.com/office/drawing/2014/main" id="{DD5F9EDE-AE0C-0BEF-8737-10F8CD02A7FB}"/>
                    </a:ext>
                  </a:extLst>
                </p:cNvPr>
                <p:cNvSpPr>
                  <a:spLocks/>
                </p:cNvSpPr>
                <p:nvPr/>
              </p:nvSpPr>
              <p:spPr bwMode="auto">
                <a:xfrm>
                  <a:off x="7057292" y="2607415"/>
                  <a:ext cx="163008" cy="96667"/>
                </a:xfrm>
                <a:custGeom>
                  <a:avLst/>
                  <a:gdLst/>
                  <a:ahLst/>
                  <a:cxnLst>
                    <a:cxn ang="0">
                      <a:pos x="86" y="9"/>
                    </a:cxn>
                    <a:cxn ang="0">
                      <a:pos x="85" y="17"/>
                    </a:cxn>
                    <a:cxn ang="0">
                      <a:pos x="77" y="27"/>
                    </a:cxn>
                    <a:cxn ang="0">
                      <a:pos x="77" y="35"/>
                    </a:cxn>
                    <a:cxn ang="0">
                      <a:pos x="61" y="35"/>
                    </a:cxn>
                    <a:cxn ang="0">
                      <a:pos x="60" y="51"/>
                    </a:cxn>
                    <a:cxn ang="0">
                      <a:pos x="0" y="51"/>
                    </a:cxn>
                    <a:cxn ang="0">
                      <a:pos x="2" y="26"/>
                    </a:cxn>
                    <a:cxn ang="0">
                      <a:pos x="18" y="33"/>
                    </a:cxn>
                    <a:cxn ang="0">
                      <a:pos x="27" y="26"/>
                    </a:cxn>
                    <a:cxn ang="0">
                      <a:pos x="53" y="26"/>
                    </a:cxn>
                    <a:cxn ang="0">
                      <a:pos x="78" y="0"/>
                    </a:cxn>
                    <a:cxn ang="0">
                      <a:pos x="86" y="9"/>
                    </a:cxn>
                  </a:cxnLst>
                  <a:rect l="0" t="0" r="r" b="b"/>
                  <a:pathLst>
                    <a:path w="86" h="51">
                      <a:moveTo>
                        <a:pt x="86" y="9"/>
                      </a:moveTo>
                      <a:lnTo>
                        <a:pt x="85" y="17"/>
                      </a:lnTo>
                      <a:lnTo>
                        <a:pt x="77" y="27"/>
                      </a:lnTo>
                      <a:lnTo>
                        <a:pt x="77" y="35"/>
                      </a:lnTo>
                      <a:lnTo>
                        <a:pt x="61" y="35"/>
                      </a:lnTo>
                      <a:lnTo>
                        <a:pt x="60" y="51"/>
                      </a:lnTo>
                      <a:lnTo>
                        <a:pt x="0" y="51"/>
                      </a:lnTo>
                      <a:lnTo>
                        <a:pt x="2" y="26"/>
                      </a:lnTo>
                      <a:lnTo>
                        <a:pt x="18" y="33"/>
                      </a:lnTo>
                      <a:lnTo>
                        <a:pt x="27" y="26"/>
                      </a:lnTo>
                      <a:lnTo>
                        <a:pt x="53" y="26"/>
                      </a:lnTo>
                      <a:lnTo>
                        <a:pt x="78" y="0"/>
                      </a:lnTo>
                      <a:lnTo>
                        <a:pt x="86"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49" name="Freeform 2872">
                  <a:extLst>
                    <a:ext uri="{FF2B5EF4-FFF2-40B4-BE49-F238E27FC236}">
                      <a16:creationId xmlns:a16="http://schemas.microsoft.com/office/drawing/2014/main" id="{58830B36-17AF-D229-C6B2-C604CCA6EAAC}"/>
                    </a:ext>
                  </a:extLst>
                </p:cNvPr>
                <p:cNvSpPr>
                  <a:spLocks/>
                </p:cNvSpPr>
                <p:nvPr/>
              </p:nvSpPr>
              <p:spPr bwMode="auto">
                <a:xfrm>
                  <a:off x="9453131" y="3483110"/>
                  <a:ext cx="290003" cy="307061"/>
                </a:xfrm>
                <a:custGeom>
                  <a:avLst/>
                  <a:gdLst/>
                  <a:ahLst/>
                  <a:cxnLst>
                    <a:cxn ang="0">
                      <a:pos x="153" y="162"/>
                    </a:cxn>
                    <a:cxn ang="0">
                      <a:pos x="135" y="146"/>
                    </a:cxn>
                    <a:cxn ang="0">
                      <a:pos x="102" y="153"/>
                    </a:cxn>
                    <a:cxn ang="0">
                      <a:pos x="111" y="128"/>
                    </a:cxn>
                    <a:cxn ang="0">
                      <a:pos x="119" y="127"/>
                    </a:cxn>
                    <a:cxn ang="0">
                      <a:pos x="110" y="93"/>
                    </a:cxn>
                    <a:cxn ang="0">
                      <a:pos x="100" y="86"/>
                    </a:cxn>
                    <a:cxn ang="0">
                      <a:pos x="67" y="76"/>
                    </a:cxn>
                    <a:cxn ang="0">
                      <a:pos x="41" y="60"/>
                    </a:cxn>
                    <a:cxn ang="0">
                      <a:pos x="32" y="68"/>
                    </a:cxn>
                    <a:cxn ang="0">
                      <a:pos x="25" y="68"/>
                    </a:cxn>
                    <a:cxn ang="0">
                      <a:pos x="24" y="59"/>
                    </a:cxn>
                    <a:cxn ang="0">
                      <a:pos x="17" y="51"/>
                    </a:cxn>
                    <a:cxn ang="0">
                      <a:pos x="41" y="51"/>
                    </a:cxn>
                    <a:cxn ang="0">
                      <a:pos x="41" y="35"/>
                    </a:cxn>
                    <a:cxn ang="0">
                      <a:pos x="16" y="33"/>
                    </a:cxn>
                    <a:cxn ang="0">
                      <a:pos x="16" y="25"/>
                    </a:cxn>
                    <a:cxn ang="0">
                      <a:pos x="0" y="17"/>
                    </a:cxn>
                    <a:cxn ang="0">
                      <a:pos x="17" y="0"/>
                    </a:cxn>
                    <a:cxn ang="0">
                      <a:pos x="33" y="1"/>
                    </a:cxn>
                    <a:cxn ang="0">
                      <a:pos x="33" y="9"/>
                    </a:cxn>
                    <a:cxn ang="0">
                      <a:pos x="43" y="9"/>
                    </a:cxn>
                    <a:cxn ang="0">
                      <a:pos x="52" y="36"/>
                    </a:cxn>
                    <a:cxn ang="0">
                      <a:pos x="68" y="60"/>
                    </a:cxn>
                    <a:cxn ang="0">
                      <a:pos x="76" y="59"/>
                    </a:cxn>
                    <a:cxn ang="0">
                      <a:pos x="94" y="33"/>
                    </a:cxn>
                    <a:cxn ang="0">
                      <a:pos x="111" y="25"/>
                    </a:cxn>
                    <a:cxn ang="0">
                      <a:pos x="153" y="52"/>
                    </a:cxn>
                    <a:cxn ang="0">
                      <a:pos x="153" y="162"/>
                    </a:cxn>
                  </a:cxnLst>
                  <a:rect l="0" t="0" r="r" b="b"/>
                  <a:pathLst>
                    <a:path w="153" h="162">
                      <a:moveTo>
                        <a:pt x="153" y="162"/>
                      </a:moveTo>
                      <a:lnTo>
                        <a:pt x="135" y="146"/>
                      </a:lnTo>
                      <a:lnTo>
                        <a:pt x="102" y="153"/>
                      </a:lnTo>
                      <a:lnTo>
                        <a:pt x="111" y="128"/>
                      </a:lnTo>
                      <a:lnTo>
                        <a:pt x="119" y="127"/>
                      </a:lnTo>
                      <a:lnTo>
                        <a:pt x="110" y="93"/>
                      </a:lnTo>
                      <a:lnTo>
                        <a:pt x="100" y="86"/>
                      </a:lnTo>
                      <a:lnTo>
                        <a:pt x="67" y="76"/>
                      </a:lnTo>
                      <a:lnTo>
                        <a:pt x="41" y="60"/>
                      </a:lnTo>
                      <a:lnTo>
                        <a:pt x="32" y="68"/>
                      </a:lnTo>
                      <a:lnTo>
                        <a:pt x="25" y="68"/>
                      </a:lnTo>
                      <a:lnTo>
                        <a:pt x="24" y="59"/>
                      </a:lnTo>
                      <a:lnTo>
                        <a:pt x="17" y="51"/>
                      </a:lnTo>
                      <a:lnTo>
                        <a:pt x="41" y="51"/>
                      </a:lnTo>
                      <a:lnTo>
                        <a:pt x="41" y="35"/>
                      </a:lnTo>
                      <a:lnTo>
                        <a:pt x="16" y="33"/>
                      </a:lnTo>
                      <a:lnTo>
                        <a:pt x="16" y="25"/>
                      </a:lnTo>
                      <a:lnTo>
                        <a:pt x="0" y="17"/>
                      </a:lnTo>
                      <a:lnTo>
                        <a:pt x="17" y="0"/>
                      </a:lnTo>
                      <a:lnTo>
                        <a:pt x="33" y="1"/>
                      </a:lnTo>
                      <a:lnTo>
                        <a:pt x="33" y="9"/>
                      </a:lnTo>
                      <a:lnTo>
                        <a:pt x="43" y="9"/>
                      </a:lnTo>
                      <a:lnTo>
                        <a:pt x="52" y="36"/>
                      </a:lnTo>
                      <a:lnTo>
                        <a:pt x="68" y="60"/>
                      </a:lnTo>
                      <a:lnTo>
                        <a:pt x="76" y="59"/>
                      </a:lnTo>
                      <a:lnTo>
                        <a:pt x="94" y="33"/>
                      </a:lnTo>
                      <a:lnTo>
                        <a:pt x="111" y="25"/>
                      </a:lnTo>
                      <a:lnTo>
                        <a:pt x="153" y="52"/>
                      </a:lnTo>
                      <a:lnTo>
                        <a:pt x="153" y="162"/>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50" name="Freeform 2873">
                  <a:extLst>
                    <a:ext uri="{FF2B5EF4-FFF2-40B4-BE49-F238E27FC236}">
                      <a16:creationId xmlns:a16="http://schemas.microsoft.com/office/drawing/2014/main" id="{2DBB4DB4-967F-A327-28B3-58A86E72DBC0}"/>
                    </a:ext>
                  </a:extLst>
                </p:cNvPr>
                <p:cNvSpPr>
                  <a:spLocks/>
                </p:cNvSpPr>
                <p:nvPr/>
              </p:nvSpPr>
              <p:spPr bwMode="auto">
                <a:xfrm>
                  <a:off x="9743132" y="3579777"/>
                  <a:ext cx="274839" cy="259675"/>
                </a:xfrm>
                <a:custGeom>
                  <a:avLst/>
                  <a:gdLst/>
                  <a:ahLst/>
                  <a:cxnLst>
                    <a:cxn ang="0">
                      <a:pos x="0" y="0"/>
                    </a:cxn>
                    <a:cxn ang="0">
                      <a:pos x="44" y="9"/>
                    </a:cxn>
                    <a:cxn ang="0">
                      <a:pos x="68" y="26"/>
                    </a:cxn>
                    <a:cxn ang="0">
                      <a:pos x="77" y="44"/>
                    </a:cxn>
                    <a:cxn ang="0">
                      <a:pos x="95" y="52"/>
                    </a:cxn>
                    <a:cxn ang="0">
                      <a:pos x="111" y="52"/>
                    </a:cxn>
                    <a:cxn ang="0">
                      <a:pos x="110" y="60"/>
                    </a:cxn>
                    <a:cxn ang="0">
                      <a:pos x="94" y="69"/>
                    </a:cxn>
                    <a:cxn ang="0">
                      <a:pos x="94" y="77"/>
                    </a:cxn>
                    <a:cxn ang="0">
                      <a:pos x="111" y="95"/>
                    </a:cxn>
                    <a:cxn ang="0">
                      <a:pos x="111" y="111"/>
                    </a:cxn>
                    <a:cxn ang="0">
                      <a:pos x="127" y="113"/>
                    </a:cxn>
                    <a:cxn ang="0">
                      <a:pos x="128" y="120"/>
                    </a:cxn>
                    <a:cxn ang="0">
                      <a:pos x="137" y="120"/>
                    </a:cxn>
                    <a:cxn ang="0">
                      <a:pos x="145" y="130"/>
                    </a:cxn>
                    <a:cxn ang="0">
                      <a:pos x="145" y="137"/>
                    </a:cxn>
                    <a:cxn ang="0">
                      <a:pos x="135" y="137"/>
                    </a:cxn>
                    <a:cxn ang="0">
                      <a:pos x="127" y="128"/>
                    </a:cxn>
                    <a:cxn ang="0">
                      <a:pos x="94" y="128"/>
                    </a:cxn>
                    <a:cxn ang="0">
                      <a:pos x="75" y="92"/>
                    </a:cxn>
                    <a:cxn ang="0">
                      <a:pos x="59" y="77"/>
                    </a:cxn>
                    <a:cxn ang="0">
                      <a:pos x="51" y="77"/>
                    </a:cxn>
                    <a:cxn ang="0">
                      <a:pos x="33" y="104"/>
                    </a:cxn>
                    <a:cxn ang="0">
                      <a:pos x="25" y="111"/>
                    </a:cxn>
                    <a:cxn ang="0">
                      <a:pos x="0" y="111"/>
                    </a:cxn>
                    <a:cxn ang="0">
                      <a:pos x="0" y="0"/>
                    </a:cxn>
                  </a:cxnLst>
                  <a:rect l="0" t="0" r="r" b="b"/>
                  <a:pathLst>
                    <a:path w="145" h="137">
                      <a:moveTo>
                        <a:pt x="0" y="0"/>
                      </a:moveTo>
                      <a:lnTo>
                        <a:pt x="44" y="9"/>
                      </a:lnTo>
                      <a:lnTo>
                        <a:pt x="68" y="26"/>
                      </a:lnTo>
                      <a:lnTo>
                        <a:pt x="77" y="44"/>
                      </a:lnTo>
                      <a:lnTo>
                        <a:pt x="95" y="52"/>
                      </a:lnTo>
                      <a:lnTo>
                        <a:pt x="111" y="52"/>
                      </a:lnTo>
                      <a:lnTo>
                        <a:pt x="110" y="60"/>
                      </a:lnTo>
                      <a:lnTo>
                        <a:pt x="94" y="69"/>
                      </a:lnTo>
                      <a:lnTo>
                        <a:pt x="94" y="77"/>
                      </a:lnTo>
                      <a:lnTo>
                        <a:pt x="111" y="95"/>
                      </a:lnTo>
                      <a:lnTo>
                        <a:pt x="111" y="111"/>
                      </a:lnTo>
                      <a:lnTo>
                        <a:pt x="127" y="113"/>
                      </a:lnTo>
                      <a:lnTo>
                        <a:pt x="128" y="120"/>
                      </a:lnTo>
                      <a:lnTo>
                        <a:pt x="137" y="120"/>
                      </a:lnTo>
                      <a:lnTo>
                        <a:pt x="145" y="130"/>
                      </a:lnTo>
                      <a:lnTo>
                        <a:pt x="145" y="137"/>
                      </a:lnTo>
                      <a:lnTo>
                        <a:pt x="135" y="137"/>
                      </a:lnTo>
                      <a:lnTo>
                        <a:pt x="127" y="128"/>
                      </a:lnTo>
                      <a:lnTo>
                        <a:pt x="94" y="128"/>
                      </a:lnTo>
                      <a:lnTo>
                        <a:pt x="75" y="92"/>
                      </a:lnTo>
                      <a:lnTo>
                        <a:pt x="59" y="77"/>
                      </a:lnTo>
                      <a:lnTo>
                        <a:pt x="51" y="77"/>
                      </a:lnTo>
                      <a:lnTo>
                        <a:pt x="33" y="104"/>
                      </a:lnTo>
                      <a:lnTo>
                        <a:pt x="25" y="111"/>
                      </a:lnTo>
                      <a:lnTo>
                        <a:pt x="0" y="111"/>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51" name="Freeform 2874">
                  <a:extLst>
                    <a:ext uri="{FF2B5EF4-FFF2-40B4-BE49-F238E27FC236}">
                      <a16:creationId xmlns:a16="http://schemas.microsoft.com/office/drawing/2014/main" id="{6835EC72-9DAA-8B55-F90F-47259375E3AC}"/>
                    </a:ext>
                  </a:extLst>
                </p:cNvPr>
                <p:cNvSpPr>
                  <a:spLocks/>
                </p:cNvSpPr>
                <p:nvPr/>
              </p:nvSpPr>
              <p:spPr bwMode="auto">
                <a:xfrm>
                  <a:off x="8802992" y="3337160"/>
                  <a:ext cx="293796" cy="290002"/>
                </a:xfrm>
                <a:custGeom>
                  <a:avLst/>
                  <a:gdLst/>
                  <a:ahLst/>
                  <a:cxnLst>
                    <a:cxn ang="0">
                      <a:pos x="120" y="0"/>
                    </a:cxn>
                    <a:cxn ang="0">
                      <a:pos x="104" y="0"/>
                    </a:cxn>
                    <a:cxn ang="0">
                      <a:pos x="86" y="51"/>
                    </a:cxn>
                    <a:cxn ang="0">
                      <a:pos x="69" y="59"/>
                    </a:cxn>
                    <a:cxn ang="0">
                      <a:pos x="51" y="51"/>
                    </a:cxn>
                    <a:cxn ang="0">
                      <a:pos x="43" y="59"/>
                    </a:cxn>
                    <a:cxn ang="0">
                      <a:pos x="26" y="59"/>
                    </a:cxn>
                    <a:cxn ang="0">
                      <a:pos x="18" y="43"/>
                    </a:cxn>
                    <a:cxn ang="0">
                      <a:pos x="0" y="61"/>
                    </a:cxn>
                    <a:cxn ang="0">
                      <a:pos x="2" y="86"/>
                    </a:cxn>
                    <a:cxn ang="0">
                      <a:pos x="18" y="95"/>
                    </a:cxn>
                    <a:cxn ang="0">
                      <a:pos x="27" y="128"/>
                    </a:cxn>
                    <a:cxn ang="0">
                      <a:pos x="43" y="129"/>
                    </a:cxn>
                    <a:cxn ang="0">
                      <a:pos x="45" y="137"/>
                    </a:cxn>
                    <a:cxn ang="0">
                      <a:pos x="78" y="137"/>
                    </a:cxn>
                    <a:cxn ang="0">
                      <a:pos x="86" y="153"/>
                    </a:cxn>
                    <a:cxn ang="0">
                      <a:pos x="120" y="136"/>
                    </a:cxn>
                    <a:cxn ang="0">
                      <a:pos x="121" y="102"/>
                    </a:cxn>
                    <a:cxn ang="0">
                      <a:pos x="129" y="93"/>
                    </a:cxn>
                    <a:cxn ang="0">
                      <a:pos x="147" y="59"/>
                    </a:cxn>
                    <a:cxn ang="0">
                      <a:pos x="155" y="59"/>
                    </a:cxn>
                    <a:cxn ang="0">
                      <a:pos x="137" y="42"/>
                    </a:cxn>
                    <a:cxn ang="0">
                      <a:pos x="146" y="26"/>
                    </a:cxn>
                    <a:cxn ang="0">
                      <a:pos x="137" y="16"/>
                    </a:cxn>
                    <a:cxn ang="0">
                      <a:pos x="137" y="0"/>
                    </a:cxn>
                    <a:cxn ang="0">
                      <a:pos x="120" y="0"/>
                    </a:cxn>
                  </a:cxnLst>
                  <a:rect l="0" t="0" r="r" b="b"/>
                  <a:pathLst>
                    <a:path w="155" h="153">
                      <a:moveTo>
                        <a:pt x="120" y="0"/>
                      </a:moveTo>
                      <a:lnTo>
                        <a:pt x="104" y="0"/>
                      </a:lnTo>
                      <a:lnTo>
                        <a:pt x="86" y="51"/>
                      </a:lnTo>
                      <a:lnTo>
                        <a:pt x="69" y="59"/>
                      </a:lnTo>
                      <a:lnTo>
                        <a:pt x="51" y="51"/>
                      </a:lnTo>
                      <a:lnTo>
                        <a:pt x="43" y="59"/>
                      </a:lnTo>
                      <a:lnTo>
                        <a:pt x="26" y="59"/>
                      </a:lnTo>
                      <a:lnTo>
                        <a:pt x="18" y="43"/>
                      </a:lnTo>
                      <a:lnTo>
                        <a:pt x="0" y="61"/>
                      </a:lnTo>
                      <a:lnTo>
                        <a:pt x="2" y="86"/>
                      </a:lnTo>
                      <a:lnTo>
                        <a:pt x="18" y="95"/>
                      </a:lnTo>
                      <a:lnTo>
                        <a:pt x="27" y="128"/>
                      </a:lnTo>
                      <a:lnTo>
                        <a:pt x="43" y="129"/>
                      </a:lnTo>
                      <a:lnTo>
                        <a:pt x="45" y="137"/>
                      </a:lnTo>
                      <a:lnTo>
                        <a:pt x="78" y="137"/>
                      </a:lnTo>
                      <a:lnTo>
                        <a:pt x="86" y="153"/>
                      </a:lnTo>
                      <a:lnTo>
                        <a:pt x="120" y="136"/>
                      </a:lnTo>
                      <a:lnTo>
                        <a:pt x="121" y="102"/>
                      </a:lnTo>
                      <a:lnTo>
                        <a:pt x="129" y="93"/>
                      </a:lnTo>
                      <a:lnTo>
                        <a:pt x="147" y="59"/>
                      </a:lnTo>
                      <a:lnTo>
                        <a:pt x="155" y="59"/>
                      </a:lnTo>
                      <a:lnTo>
                        <a:pt x="137" y="42"/>
                      </a:lnTo>
                      <a:lnTo>
                        <a:pt x="146" y="26"/>
                      </a:lnTo>
                      <a:lnTo>
                        <a:pt x="137" y="16"/>
                      </a:lnTo>
                      <a:lnTo>
                        <a:pt x="137" y="0"/>
                      </a:lnTo>
                      <a:lnTo>
                        <a:pt x="12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52" name="Freeform 2875">
                  <a:extLst>
                    <a:ext uri="{FF2B5EF4-FFF2-40B4-BE49-F238E27FC236}">
                      <a16:creationId xmlns:a16="http://schemas.microsoft.com/office/drawing/2014/main" id="{03D923CB-EF41-746C-5CB1-F85ACA149B8C}"/>
                    </a:ext>
                  </a:extLst>
                </p:cNvPr>
                <p:cNvSpPr>
                  <a:spLocks/>
                </p:cNvSpPr>
                <p:nvPr/>
              </p:nvSpPr>
              <p:spPr bwMode="auto">
                <a:xfrm>
                  <a:off x="8839008" y="3255657"/>
                  <a:ext cx="272943" cy="193335"/>
                </a:xfrm>
                <a:custGeom>
                  <a:avLst/>
                  <a:gdLst/>
                  <a:ahLst/>
                  <a:cxnLst>
                    <a:cxn ang="0">
                      <a:pos x="136" y="34"/>
                    </a:cxn>
                    <a:cxn ang="0">
                      <a:pos x="128" y="34"/>
                    </a:cxn>
                    <a:cxn ang="0">
                      <a:pos x="144" y="26"/>
                    </a:cxn>
                    <a:cxn ang="0">
                      <a:pos x="118" y="16"/>
                    </a:cxn>
                    <a:cxn ang="0">
                      <a:pos x="118" y="8"/>
                    </a:cxn>
                    <a:cxn ang="0">
                      <a:pos x="109" y="0"/>
                    </a:cxn>
                    <a:cxn ang="0">
                      <a:pos x="85" y="27"/>
                    </a:cxn>
                    <a:cxn ang="0">
                      <a:pos x="83" y="43"/>
                    </a:cxn>
                    <a:cxn ang="0">
                      <a:pos x="67" y="43"/>
                    </a:cxn>
                    <a:cxn ang="0">
                      <a:pos x="58" y="35"/>
                    </a:cxn>
                    <a:cxn ang="0">
                      <a:pos x="40" y="60"/>
                    </a:cxn>
                    <a:cxn ang="0">
                      <a:pos x="24" y="60"/>
                    </a:cxn>
                    <a:cxn ang="0">
                      <a:pos x="15" y="94"/>
                    </a:cxn>
                    <a:cxn ang="0">
                      <a:pos x="0" y="86"/>
                    </a:cxn>
                    <a:cxn ang="0">
                      <a:pos x="8" y="102"/>
                    </a:cxn>
                    <a:cxn ang="0">
                      <a:pos x="26" y="102"/>
                    </a:cxn>
                    <a:cxn ang="0">
                      <a:pos x="34" y="94"/>
                    </a:cxn>
                    <a:cxn ang="0">
                      <a:pos x="51" y="102"/>
                    </a:cxn>
                    <a:cxn ang="0">
                      <a:pos x="67" y="94"/>
                    </a:cxn>
                    <a:cxn ang="0">
                      <a:pos x="85" y="43"/>
                    </a:cxn>
                    <a:cxn ang="0">
                      <a:pos x="120" y="42"/>
                    </a:cxn>
                    <a:cxn ang="0">
                      <a:pos x="136" y="34"/>
                    </a:cxn>
                  </a:cxnLst>
                  <a:rect l="0" t="0" r="r" b="b"/>
                  <a:pathLst>
                    <a:path w="144" h="102">
                      <a:moveTo>
                        <a:pt x="136" y="34"/>
                      </a:moveTo>
                      <a:lnTo>
                        <a:pt x="128" y="34"/>
                      </a:lnTo>
                      <a:lnTo>
                        <a:pt x="144" y="26"/>
                      </a:lnTo>
                      <a:lnTo>
                        <a:pt x="118" y="16"/>
                      </a:lnTo>
                      <a:lnTo>
                        <a:pt x="118" y="8"/>
                      </a:lnTo>
                      <a:lnTo>
                        <a:pt x="109" y="0"/>
                      </a:lnTo>
                      <a:lnTo>
                        <a:pt x="85" y="27"/>
                      </a:lnTo>
                      <a:lnTo>
                        <a:pt x="83" y="43"/>
                      </a:lnTo>
                      <a:lnTo>
                        <a:pt x="67" y="43"/>
                      </a:lnTo>
                      <a:lnTo>
                        <a:pt x="58" y="35"/>
                      </a:lnTo>
                      <a:lnTo>
                        <a:pt x="40" y="60"/>
                      </a:lnTo>
                      <a:lnTo>
                        <a:pt x="24" y="60"/>
                      </a:lnTo>
                      <a:lnTo>
                        <a:pt x="15" y="94"/>
                      </a:lnTo>
                      <a:lnTo>
                        <a:pt x="0" y="86"/>
                      </a:lnTo>
                      <a:lnTo>
                        <a:pt x="8" y="102"/>
                      </a:lnTo>
                      <a:lnTo>
                        <a:pt x="26" y="102"/>
                      </a:lnTo>
                      <a:lnTo>
                        <a:pt x="34" y="94"/>
                      </a:lnTo>
                      <a:lnTo>
                        <a:pt x="51" y="102"/>
                      </a:lnTo>
                      <a:lnTo>
                        <a:pt x="67" y="94"/>
                      </a:lnTo>
                      <a:lnTo>
                        <a:pt x="85" y="43"/>
                      </a:lnTo>
                      <a:lnTo>
                        <a:pt x="120" y="42"/>
                      </a:lnTo>
                      <a:lnTo>
                        <a:pt x="136" y="3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53" name="Freeform 2878">
                  <a:extLst>
                    <a:ext uri="{FF2B5EF4-FFF2-40B4-BE49-F238E27FC236}">
                      <a16:creationId xmlns:a16="http://schemas.microsoft.com/office/drawing/2014/main" id="{4F6ADCBD-614E-8C3F-5568-9CDB3BF3E4A8}"/>
                    </a:ext>
                  </a:extLst>
                </p:cNvPr>
                <p:cNvSpPr>
                  <a:spLocks/>
                </p:cNvSpPr>
                <p:nvPr/>
              </p:nvSpPr>
              <p:spPr bwMode="auto">
                <a:xfrm>
                  <a:off x="8450441" y="2785588"/>
                  <a:ext cx="225558" cy="504187"/>
                </a:xfrm>
                <a:custGeom>
                  <a:avLst/>
                  <a:gdLst/>
                  <a:ahLst/>
                  <a:cxnLst>
                    <a:cxn ang="0">
                      <a:pos x="51" y="248"/>
                    </a:cxn>
                    <a:cxn ang="0">
                      <a:pos x="59" y="257"/>
                    </a:cxn>
                    <a:cxn ang="0">
                      <a:pos x="59" y="266"/>
                    </a:cxn>
                    <a:cxn ang="0">
                      <a:pos x="68" y="264"/>
                    </a:cxn>
                    <a:cxn ang="0">
                      <a:pos x="76" y="256"/>
                    </a:cxn>
                    <a:cxn ang="0">
                      <a:pos x="67" y="248"/>
                    </a:cxn>
                    <a:cxn ang="0">
                      <a:pos x="51" y="239"/>
                    </a:cxn>
                    <a:cxn ang="0">
                      <a:pos x="41" y="197"/>
                    </a:cxn>
                    <a:cxn ang="0">
                      <a:pos x="33" y="196"/>
                    </a:cxn>
                    <a:cxn ang="0">
                      <a:pos x="33" y="178"/>
                    </a:cxn>
                    <a:cxn ang="0">
                      <a:pos x="41" y="153"/>
                    </a:cxn>
                    <a:cxn ang="0">
                      <a:pos x="33" y="129"/>
                    </a:cxn>
                    <a:cxn ang="0">
                      <a:pos x="51" y="129"/>
                    </a:cxn>
                    <a:cxn ang="0">
                      <a:pos x="51" y="146"/>
                    </a:cxn>
                    <a:cxn ang="0">
                      <a:pos x="68" y="146"/>
                    </a:cxn>
                    <a:cxn ang="0">
                      <a:pos x="76" y="153"/>
                    </a:cxn>
                    <a:cxn ang="0">
                      <a:pos x="68" y="127"/>
                    </a:cxn>
                    <a:cxn ang="0">
                      <a:pos x="76" y="111"/>
                    </a:cxn>
                    <a:cxn ang="0">
                      <a:pos x="119" y="111"/>
                    </a:cxn>
                    <a:cxn ang="0">
                      <a:pos x="118" y="94"/>
                    </a:cxn>
                    <a:cxn ang="0">
                      <a:pos x="100" y="59"/>
                    </a:cxn>
                    <a:cxn ang="0">
                      <a:pos x="76" y="35"/>
                    </a:cxn>
                    <a:cxn ang="0">
                      <a:pos x="67" y="51"/>
                    </a:cxn>
                    <a:cxn ang="0">
                      <a:pos x="59" y="35"/>
                    </a:cxn>
                    <a:cxn ang="0">
                      <a:pos x="41" y="51"/>
                    </a:cxn>
                    <a:cxn ang="0">
                      <a:pos x="41" y="17"/>
                    </a:cxn>
                    <a:cxn ang="0">
                      <a:pos x="25" y="0"/>
                    </a:cxn>
                    <a:cxn ang="0">
                      <a:pos x="0" y="19"/>
                    </a:cxn>
                    <a:cxn ang="0">
                      <a:pos x="0" y="36"/>
                    </a:cxn>
                    <a:cxn ang="0">
                      <a:pos x="16" y="78"/>
                    </a:cxn>
                    <a:cxn ang="0">
                      <a:pos x="8" y="103"/>
                    </a:cxn>
                    <a:cxn ang="0">
                      <a:pos x="25" y="113"/>
                    </a:cxn>
                    <a:cxn ang="0">
                      <a:pos x="33" y="155"/>
                    </a:cxn>
                    <a:cxn ang="0">
                      <a:pos x="16" y="199"/>
                    </a:cxn>
                    <a:cxn ang="0">
                      <a:pos x="17" y="206"/>
                    </a:cxn>
                    <a:cxn ang="0">
                      <a:pos x="25" y="229"/>
                    </a:cxn>
                    <a:cxn ang="0">
                      <a:pos x="25" y="215"/>
                    </a:cxn>
                    <a:cxn ang="0">
                      <a:pos x="51" y="256"/>
                    </a:cxn>
                    <a:cxn ang="0">
                      <a:pos x="51" y="248"/>
                    </a:cxn>
                  </a:cxnLst>
                  <a:rect l="0" t="0" r="r" b="b"/>
                  <a:pathLst>
                    <a:path w="119" h="266">
                      <a:moveTo>
                        <a:pt x="51" y="248"/>
                      </a:moveTo>
                      <a:lnTo>
                        <a:pt x="59" y="257"/>
                      </a:lnTo>
                      <a:lnTo>
                        <a:pt x="59" y="266"/>
                      </a:lnTo>
                      <a:lnTo>
                        <a:pt x="68" y="264"/>
                      </a:lnTo>
                      <a:lnTo>
                        <a:pt x="76" y="256"/>
                      </a:lnTo>
                      <a:lnTo>
                        <a:pt x="67" y="248"/>
                      </a:lnTo>
                      <a:lnTo>
                        <a:pt x="51" y="239"/>
                      </a:lnTo>
                      <a:lnTo>
                        <a:pt x="41" y="197"/>
                      </a:lnTo>
                      <a:lnTo>
                        <a:pt x="33" y="196"/>
                      </a:lnTo>
                      <a:lnTo>
                        <a:pt x="33" y="178"/>
                      </a:lnTo>
                      <a:lnTo>
                        <a:pt x="41" y="153"/>
                      </a:lnTo>
                      <a:lnTo>
                        <a:pt x="33" y="129"/>
                      </a:lnTo>
                      <a:lnTo>
                        <a:pt x="51" y="129"/>
                      </a:lnTo>
                      <a:lnTo>
                        <a:pt x="51" y="146"/>
                      </a:lnTo>
                      <a:lnTo>
                        <a:pt x="68" y="146"/>
                      </a:lnTo>
                      <a:lnTo>
                        <a:pt x="76" y="153"/>
                      </a:lnTo>
                      <a:lnTo>
                        <a:pt x="68" y="127"/>
                      </a:lnTo>
                      <a:lnTo>
                        <a:pt x="76" y="111"/>
                      </a:lnTo>
                      <a:lnTo>
                        <a:pt x="119" y="111"/>
                      </a:lnTo>
                      <a:lnTo>
                        <a:pt x="118" y="94"/>
                      </a:lnTo>
                      <a:lnTo>
                        <a:pt x="100" y="59"/>
                      </a:lnTo>
                      <a:lnTo>
                        <a:pt x="76" y="35"/>
                      </a:lnTo>
                      <a:lnTo>
                        <a:pt x="67" y="51"/>
                      </a:lnTo>
                      <a:lnTo>
                        <a:pt x="59" y="35"/>
                      </a:lnTo>
                      <a:lnTo>
                        <a:pt x="41" y="51"/>
                      </a:lnTo>
                      <a:lnTo>
                        <a:pt x="41" y="17"/>
                      </a:lnTo>
                      <a:lnTo>
                        <a:pt x="25" y="0"/>
                      </a:lnTo>
                      <a:lnTo>
                        <a:pt x="0" y="19"/>
                      </a:lnTo>
                      <a:lnTo>
                        <a:pt x="0" y="36"/>
                      </a:lnTo>
                      <a:lnTo>
                        <a:pt x="16" y="78"/>
                      </a:lnTo>
                      <a:lnTo>
                        <a:pt x="8" y="103"/>
                      </a:lnTo>
                      <a:lnTo>
                        <a:pt x="25" y="113"/>
                      </a:lnTo>
                      <a:lnTo>
                        <a:pt x="33" y="155"/>
                      </a:lnTo>
                      <a:lnTo>
                        <a:pt x="16" y="199"/>
                      </a:lnTo>
                      <a:lnTo>
                        <a:pt x="17" y="206"/>
                      </a:lnTo>
                      <a:lnTo>
                        <a:pt x="25" y="229"/>
                      </a:lnTo>
                      <a:lnTo>
                        <a:pt x="25" y="215"/>
                      </a:lnTo>
                      <a:lnTo>
                        <a:pt x="51" y="256"/>
                      </a:lnTo>
                      <a:lnTo>
                        <a:pt x="51" y="24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54" name="Freeform 2879">
                  <a:extLst>
                    <a:ext uri="{FF2B5EF4-FFF2-40B4-BE49-F238E27FC236}">
                      <a16:creationId xmlns:a16="http://schemas.microsoft.com/office/drawing/2014/main" id="{7A7441B6-2867-8E1B-C095-222278EDDBA6}"/>
                    </a:ext>
                  </a:extLst>
                </p:cNvPr>
                <p:cNvSpPr>
                  <a:spLocks/>
                </p:cNvSpPr>
                <p:nvPr/>
              </p:nvSpPr>
              <p:spPr bwMode="auto">
                <a:xfrm>
                  <a:off x="8547110" y="3255657"/>
                  <a:ext cx="126995" cy="178171"/>
                </a:xfrm>
                <a:custGeom>
                  <a:avLst/>
                  <a:gdLst/>
                  <a:ahLst/>
                  <a:cxnLst>
                    <a:cxn ang="0">
                      <a:pos x="0" y="8"/>
                    </a:cxn>
                    <a:cxn ang="0">
                      <a:pos x="0" y="0"/>
                    </a:cxn>
                    <a:cxn ang="0">
                      <a:pos x="8" y="9"/>
                    </a:cxn>
                    <a:cxn ang="0">
                      <a:pos x="8" y="18"/>
                    </a:cxn>
                    <a:cxn ang="0">
                      <a:pos x="17" y="16"/>
                    </a:cxn>
                    <a:cxn ang="0">
                      <a:pos x="25" y="9"/>
                    </a:cxn>
                    <a:cxn ang="0">
                      <a:pos x="51" y="35"/>
                    </a:cxn>
                    <a:cxn ang="0">
                      <a:pos x="51" y="60"/>
                    </a:cxn>
                    <a:cxn ang="0">
                      <a:pos x="67" y="94"/>
                    </a:cxn>
                    <a:cxn ang="0">
                      <a:pos x="51" y="94"/>
                    </a:cxn>
                    <a:cxn ang="0">
                      <a:pos x="0" y="42"/>
                    </a:cxn>
                    <a:cxn ang="0">
                      <a:pos x="0" y="8"/>
                    </a:cxn>
                  </a:cxnLst>
                  <a:rect l="0" t="0" r="r" b="b"/>
                  <a:pathLst>
                    <a:path w="67" h="94">
                      <a:moveTo>
                        <a:pt x="0" y="8"/>
                      </a:moveTo>
                      <a:lnTo>
                        <a:pt x="0" y="0"/>
                      </a:lnTo>
                      <a:lnTo>
                        <a:pt x="8" y="9"/>
                      </a:lnTo>
                      <a:lnTo>
                        <a:pt x="8" y="18"/>
                      </a:lnTo>
                      <a:lnTo>
                        <a:pt x="17" y="16"/>
                      </a:lnTo>
                      <a:lnTo>
                        <a:pt x="25" y="9"/>
                      </a:lnTo>
                      <a:lnTo>
                        <a:pt x="51" y="35"/>
                      </a:lnTo>
                      <a:lnTo>
                        <a:pt x="51" y="60"/>
                      </a:lnTo>
                      <a:lnTo>
                        <a:pt x="67" y="94"/>
                      </a:lnTo>
                      <a:lnTo>
                        <a:pt x="51" y="94"/>
                      </a:lnTo>
                      <a:lnTo>
                        <a:pt x="0" y="42"/>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55" name="Freeform 2880">
                  <a:extLst>
                    <a:ext uri="{FF2B5EF4-FFF2-40B4-BE49-F238E27FC236}">
                      <a16:creationId xmlns:a16="http://schemas.microsoft.com/office/drawing/2014/main" id="{B577A479-FE1B-BD26-DA53-7905965682F4}"/>
                    </a:ext>
                  </a:extLst>
                </p:cNvPr>
                <p:cNvSpPr>
                  <a:spLocks/>
                </p:cNvSpPr>
                <p:nvPr/>
              </p:nvSpPr>
              <p:spPr bwMode="auto">
                <a:xfrm>
                  <a:off x="8547110" y="2705978"/>
                  <a:ext cx="240722" cy="468173"/>
                </a:xfrm>
                <a:custGeom>
                  <a:avLst/>
                  <a:gdLst/>
                  <a:ahLst/>
                  <a:cxnLst>
                    <a:cxn ang="0">
                      <a:pos x="0" y="8"/>
                    </a:cxn>
                    <a:cxn ang="0">
                      <a:pos x="17" y="34"/>
                    </a:cxn>
                    <a:cxn ang="0">
                      <a:pos x="43" y="43"/>
                    </a:cxn>
                    <a:cxn ang="0">
                      <a:pos x="51" y="51"/>
                    </a:cxn>
                    <a:cxn ang="0">
                      <a:pos x="43" y="59"/>
                    </a:cxn>
                    <a:cxn ang="0">
                      <a:pos x="76" y="104"/>
                    </a:cxn>
                    <a:cxn ang="0">
                      <a:pos x="76" y="112"/>
                    </a:cxn>
                    <a:cxn ang="0">
                      <a:pos x="94" y="129"/>
                    </a:cxn>
                    <a:cxn ang="0">
                      <a:pos x="102" y="146"/>
                    </a:cxn>
                    <a:cxn ang="0">
                      <a:pos x="102" y="188"/>
                    </a:cxn>
                    <a:cxn ang="0">
                      <a:pos x="75" y="214"/>
                    </a:cxn>
                    <a:cxn ang="0">
                      <a:pos x="60" y="222"/>
                    </a:cxn>
                    <a:cxn ang="0">
                      <a:pos x="68" y="231"/>
                    </a:cxn>
                    <a:cxn ang="0">
                      <a:pos x="68" y="247"/>
                    </a:cxn>
                    <a:cxn ang="0">
                      <a:pos x="94" y="238"/>
                    </a:cxn>
                    <a:cxn ang="0">
                      <a:pos x="94" y="222"/>
                    </a:cxn>
                    <a:cxn ang="0">
                      <a:pos x="103" y="222"/>
                    </a:cxn>
                    <a:cxn ang="0">
                      <a:pos x="127" y="204"/>
                    </a:cxn>
                    <a:cxn ang="0">
                      <a:pos x="127" y="161"/>
                    </a:cxn>
                    <a:cxn ang="0">
                      <a:pos x="118" y="136"/>
                    </a:cxn>
                    <a:cxn ang="0">
                      <a:pos x="64" y="73"/>
                    </a:cxn>
                    <a:cxn ang="0">
                      <a:pos x="59" y="67"/>
                    </a:cxn>
                    <a:cxn ang="0">
                      <a:pos x="76" y="34"/>
                    </a:cxn>
                    <a:cxn ang="0">
                      <a:pos x="92" y="25"/>
                    </a:cxn>
                    <a:cxn ang="0">
                      <a:pos x="75" y="8"/>
                    </a:cxn>
                    <a:cxn ang="0">
                      <a:pos x="67" y="7"/>
                    </a:cxn>
                    <a:cxn ang="0">
                      <a:pos x="49" y="0"/>
                    </a:cxn>
                    <a:cxn ang="0">
                      <a:pos x="5" y="8"/>
                    </a:cxn>
                    <a:cxn ang="0">
                      <a:pos x="0" y="8"/>
                    </a:cxn>
                  </a:cxnLst>
                  <a:rect l="0" t="0" r="r" b="b"/>
                  <a:pathLst>
                    <a:path w="127" h="247">
                      <a:moveTo>
                        <a:pt x="0" y="8"/>
                      </a:moveTo>
                      <a:lnTo>
                        <a:pt x="17" y="34"/>
                      </a:lnTo>
                      <a:lnTo>
                        <a:pt x="43" y="43"/>
                      </a:lnTo>
                      <a:lnTo>
                        <a:pt x="51" y="51"/>
                      </a:lnTo>
                      <a:lnTo>
                        <a:pt x="43" y="59"/>
                      </a:lnTo>
                      <a:lnTo>
                        <a:pt x="76" y="104"/>
                      </a:lnTo>
                      <a:lnTo>
                        <a:pt x="76" y="112"/>
                      </a:lnTo>
                      <a:lnTo>
                        <a:pt x="94" y="129"/>
                      </a:lnTo>
                      <a:lnTo>
                        <a:pt x="102" y="146"/>
                      </a:lnTo>
                      <a:lnTo>
                        <a:pt x="102" y="188"/>
                      </a:lnTo>
                      <a:lnTo>
                        <a:pt x="75" y="214"/>
                      </a:lnTo>
                      <a:lnTo>
                        <a:pt x="60" y="222"/>
                      </a:lnTo>
                      <a:lnTo>
                        <a:pt x="68" y="231"/>
                      </a:lnTo>
                      <a:lnTo>
                        <a:pt x="68" y="247"/>
                      </a:lnTo>
                      <a:lnTo>
                        <a:pt x="94" y="238"/>
                      </a:lnTo>
                      <a:lnTo>
                        <a:pt x="94" y="222"/>
                      </a:lnTo>
                      <a:lnTo>
                        <a:pt x="103" y="222"/>
                      </a:lnTo>
                      <a:lnTo>
                        <a:pt x="127" y="204"/>
                      </a:lnTo>
                      <a:lnTo>
                        <a:pt x="127" y="161"/>
                      </a:lnTo>
                      <a:lnTo>
                        <a:pt x="118" y="136"/>
                      </a:lnTo>
                      <a:lnTo>
                        <a:pt x="64" y="73"/>
                      </a:lnTo>
                      <a:lnTo>
                        <a:pt x="59" y="67"/>
                      </a:lnTo>
                      <a:lnTo>
                        <a:pt x="76" y="34"/>
                      </a:lnTo>
                      <a:lnTo>
                        <a:pt x="92" y="25"/>
                      </a:lnTo>
                      <a:lnTo>
                        <a:pt x="75" y="8"/>
                      </a:lnTo>
                      <a:lnTo>
                        <a:pt x="67" y="7"/>
                      </a:lnTo>
                      <a:lnTo>
                        <a:pt x="49" y="0"/>
                      </a:lnTo>
                      <a:lnTo>
                        <a:pt x="5" y="8"/>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56" name="Freeform 2881">
                  <a:extLst>
                    <a:ext uri="{FF2B5EF4-FFF2-40B4-BE49-F238E27FC236}">
                      <a16:creationId xmlns:a16="http://schemas.microsoft.com/office/drawing/2014/main" id="{13FAAD47-182E-42EC-8A37-338ACDA43FAA}"/>
                    </a:ext>
                  </a:extLst>
                </p:cNvPr>
                <p:cNvSpPr>
                  <a:spLocks/>
                </p:cNvSpPr>
                <p:nvPr/>
              </p:nvSpPr>
              <p:spPr bwMode="auto">
                <a:xfrm>
                  <a:off x="8579331" y="2980818"/>
                  <a:ext cx="161114" cy="145948"/>
                </a:xfrm>
                <a:custGeom>
                  <a:avLst/>
                  <a:gdLst/>
                  <a:ahLst/>
                  <a:cxnLst>
                    <a:cxn ang="0">
                      <a:pos x="0" y="26"/>
                    </a:cxn>
                    <a:cxn ang="0">
                      <a:pos x="8" y="8"/>
                    </a:cxn>
                    <a:cxn ang="0">
                      <a:pos x="68" y="8"/>
                    </a:cxn>
                    <a:cxn ang="0">
                      <a:pos x="85" y="0"/>
                    </a:cxn>
                    <a:cxn ang="0">
                      <a:pos x="85" y="43"/>
                    </a:cxn>
                    <a:cxn ang="0">
                      <a:pos x="58" y="69"/>
                    </a:cxn>
                    <a:cxn ang="0">
                      <a:pos x="42" y="77"/>
                    </a:cxn>
                    <a:cxn ang="0">
                      <a:pos x="24" y="67"/>
                    </a:cxn>
                    <a:cxn ang="0">
                      <a:pos x="8" y="50"/>
                    </a:cxn>
                    <a:cxn ang="0">
                      <a:pos x="0" y="26"/>
                    </a:cxn>
                  </a:cxnLst>
                  <a:rect l="0" t="0" r="r" b="b"/>
                  <a:pathLst>
                    <a:path w="85" h="77">
                      <a:moveTo>
                        <a:pt x="0" y="26"/>
                      </a:moveTo>
                      <a:lnTo>
                        <a:pt x="8" y="8"/>
                      </a:lnTo>
                      <a:lnTo>
                        <a:pt x="68" y="8"/>
                      </a:lnTo>
                      <a:lnTo>
                        <a:pt x="85" y="0"/>
                      </a:lnTo>
                      <a:lnTo>
                        <a:pt x="85" y="43"/>
                      </a:lnTo>
                      <a:lnTo>
                        <a:pt x="58" y="69"/>
                      </a:lnTo>
                      <a:lnTo>
                        <a:pt x="42" y="77"/>
                      </a:lnTo>
                      <a:lnTo>
                        <a:pt x="24" y="67"/>
                      </a:lnTo>
                      <a:lnTo>
                        <a:pt x="8" y="50"/>
                      </a:lnTo>
                      <a:lnTo>
                        <a:pt x="0" y="2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57" name="Freeform 2882">
                  <a:extLst>
                    <a:ext uri="{FF2B5EF4-FFF2-40B4-BE49-F238E27FC236}">
                      <a16:creationId xmlns:a16="http://schemas.microsoft.com/office/drawing/2014/main" id="{8EE88AFA-2F07-0D1B-E2A6-6C9BBDB7E03F}"/>
                    </a:ext>
                  </a:extLst>
                </p:cNvPr>
                <p:cNvSpPr>
                  <a:spLocks/>
                </p:cNvSpPr>
                <p:nvPr/>
              </p:nvSpPr>
              <p:spPr bwMode="auto">
                <a:xfrm>
                  <a:off x="8497827" y="2721142"/>
                  <a:ext cx="242617" cy="274838"/>
                </a:xfrm>
                <a:custGeom>
                  <a:avLst/>
                  <a:gdLst/>
                  <a:ahLst/>
                  <a:cxnLst>
                    <a:cxn ang="0">
                      <a:pos x="128" y="137"/>
                    </a:cxn>
                    <a:cxn ang="0">
                      <a:pos x="118" y="119"/>
                    </a:cxn>
                    <a:cxn ang="0">
                      <a:pos x="102" y="102"/>
                    </a:cxn>
                    <a:cxn ang="0">
                      <a:pos x="102" y="94"/>
                    </a:cxn>
                    <a:cxn ang="0">
                      <a:pos x="69" y="51"/>
                    </a:cxn>
                    <a:cxn ang="0">
                      <a:pos x="77" y="42"/>
                    </a:cxn>
                    <a:cxn ang="0">
                      <a:pos x="67" y="34"/>
                    </a:cxn>
                    <a:cxn ang="0">
                      <a:pos x="42" y="24"/>
                    </a:cxn>
                    <a:cxn ang="0">
                      <a:pos x="24" y="0"/>
                    </a:cxn>
                    <a:cxn ang="0">
                      <a:pos x="16" y="0"/>
                    </a:cxn>
                    <a:cxn ang="0">
                      <a:pos x="16" y="18"/>
                    </a:cxn>
                    <a:cxn ang="0">
                      <a:pos x="0" y="35"/>
                    </a:cxn>
                    <a:cxn ang="0">
                      <a:pos x="16" y="51"/>
                    </a:cxn>
                    <a:cxn ang="0">
                      <a:pos x="18" y="85"/>
                    </a:cxn>
                    <a:cxn ang="0">
                      <a:pos x="34" y="69"/>
                    </a:cxn>
                    <a:cxn ang="0">
                      <a:pos x="43" y="85"/>
                    </a:cxn>
                    <a:cxn ang="0">
                      <a:pos x="51" y="69"/>
                    </a:cxn>
                    <a:cxn ang="0">
                      <a:pos x="78" y="96"/>
                    </a:cxn>
                    <a:cxn ang="0">
                      <a:pos x="94" y="129"/>
                    </a:cxn>
                    <a:cxn ang="0">
                      <a:pos x="94" y="145"/>
                    </a:cxn>
                    <a:cxn ang="0">
                      <a:pos x="111" y="145"/>
                    </a:cxn>
                    <a:cxn ang="0">
                      <a:pos x="128" y="137"/>
                    </a:cxn>
                  </a:cxnLst>
                  <a:rect l="0" t="0" r="r" b="b"/>
                  <a:pathLst>
                    <a:path w="128" h="145">
                      <a:moveTo>
                        <a:pt x="128" y="137"/>
                      </a:moveTo>
                      <a:lnTo>
                        <a:pt x="118" y="119"/>
                      </a:lnTo>
                      <a:lnTo>
                        <a:pt x="102" y="102"/>
                      </a:lnTo>
                      <a:lnTo>
                        <a:pt x="102" y="94"/>
                      </a:lnTo>
                      <a:lnTo>
                        <a:pt x="69" y="51"/>
                      </a:lnTo>
                      <a:lnTo>
                        <a:pt x="77" y="42"/>
                      </a:lnTo>
                      <a:lnTo>
                        <a:pt x="67" y="34"/>
                      </a:lnTo>
                      <a:lnTo>
                        <a:pt x="42" y="24"/>
                      </a:lnTo>
                      <a:lnTo>
                        <a:pt x="24" y="0"/>
                      </a:lnTo>
                      <a:lnTo>
                        <a:pt x="16" y="0"/>
                      </a:lnTo>
                      <a:lnTo>
                        <a:pt x="16" y="18"/>
                      </a:lnTo>
                      <a:lnTo>
                        <a:pt x="0" y="35"/>
                      </a:lnTo>
                      <a:lnTo>
                        <a:pt x="16" y="51"/>
                      </a:lnTo>
                      <a:lnTo>
                        <a:pt x="18" y="85"/>
                      </a:lnTo>
                      <a:lnTo>
                        <a:pt x="34" y="69"/>
                      </a:lnTo>
                      <a:lnTo>
                        <a:pt x="43" y="85"/>
                      </a:lnTo>
                      <a:lnTo>
                        <a:pt x="51" y="69"/>
                      </a:lnTo>
                      <a:lnTo>
                        <a:pt x="78" y="96"/>
                      </a:lnTo>
                      <a:lnTo>
                        <a:pt x="94" y="129"/>
                      </a:lnTo>
                      <a:lnTo>
                        <a:pt x="94" y="145"/>
                      </a:lnTo>
                      <a:lnTo>
                        <a:pt x="111" y="145"/>
                      </a:lnTo>
                      <a:lnTo>
                        <a:pt x="128" y="13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58" name="Freeform 2883">
                  <a:extLst>
                    <a:ext uri="{FF2B5EF4-FFF2-40B4-BE49-F238E27FC236}">
                      <a16:creationId xmlns:a16="http://schemas.microsoft.com/office/drawing/2014/main" id="{717363AC-26CC-9009-4734-160EE5266135}"/>
                    </a:ext>
                  </a:extLst>
                </p:cNvPr>
                <p:cNvSpPr>
                  <a:spLocks/>
                </p:cNvSpPr>
                <p:nvPr/>
              </p:nvSpPr>
              <p:spPr bwMode="auto">
                <a:xfrm>
                  <a:off x="7625925" y="1669170"/>
                  <a:ext cx="1516353" cy="1116414"/>
                </a:xfrm>
                <a:custGeom>
                  <a:avLst/>
                  <a:gdLst/>
                  <a:ahLst/>
                  <a:cxnLst/>
                  <a:rect l="l" t="t" r="r" b="b"/>
                  <a:pathLst>
                    <a:path w="1270000" h="935037">
                      <a:moveTo>
                        <a:pt x="920750" y="0"/>
                      </a:moveTo>
                      <a:lnTo>
                        <a:pt x="977900" y="28575"/>
                      </a:lnTo>
                      <a:lnTo>
                        <a:pt x="1047750" y="87313"/>
                      </a:lnTo>
                      <a:lnTo>
                        <a:pt x="1069975" y="107950"/>
                      </a:lnTo>
                      <a:lnTo>
                        <a:pt x="1150938" y="134938"/>
                      </a:lnTo>
                      <a:lnTo>
                        <a:pt x="1190625" y="173038"/>
                      </a:lnTo>
                      <a:lnTo>
                        <a:pt x="1206500" y="173038"/>
                      </a:lnTo>
                      <a:lnTo>
                        <a:pt x="1244600" y="134938"/>
                      </a:lnTo>
                      <a:lnTo>
                        <a:pt x="1258888" y="176213"/>
                      </a:lnTo>
                      <a:lnTo>
                        <a:pt x="1258888" y="190500"/>
                      </a:lnTo>
                      <a:lnTo>
                        <a:pt x="1270000" y="242888"/>
                      </a:lnTo>
                      <a:lnTo>
                        <a:pt x="1244600" y="228600"/>
                      </a:lnTo>
                      <a:lnTo>
                        <a:pt x="1231900" y="244475"/>
                      </a:lnTo>
                      <a:lnTo>
                        <a:pt x="1258888" y="284162"/>
                      </a:lnTo>
                      <a:lnTo>
                        <a:pt x="1257300" y="296862"/>
                      </a:lnTo>
                      <a:lnTo>
                        <a:pt x="1231900" y="296862"/>
                      </a:lnTo>
                      <a:lnTo>
                        <a:pt x="1231900" y="325437"/>
                      </a:lnTo>
                      <a:lnTo>
                        <a:pt x="1219200" y="338137"/>
                      </a:lnTo>
                      <a:lnTo>
                        <a:pt x="1217613" y="350837"/>
                      </a:lnTo>
                      <a:lnTo>
                        <a:pt x="1190625" y="338137"/>
                      </a:lnTo>
                      <a:lnTo>
                        <a:pt x="1147763" y="390525"/>
                      </a:lnTo>
                      <a:lnTo>
                        <a:pt x="1122363" y="393700"/>
                      </a:lnTo>
                      <a:lnTo>
                        <a:pt x="1095375" y="419100"/>
                      </a:lnTo>
                      <a:lnTo>
                        <a:pt x="1095375" y="406400"/>
                      </a:lnTo>
                      <a:lnTo>
                        <a:pt x="1082675" y="390525"/>
                      </a:lnTo>
                      <a:lnTo>
                        <a:pt x="1095375" y="365125"/>
                      </a:lnTo>
                      <a:lnTo>
                        <a:pt x="1082675" y="363537"/>
                      </a:lnTo>
                      <a:lnTo>
                        <a:pt x="1066800" y="352425"/>
                      </a:lnTo>
                      <a:lnTo>
                        <a:pt x="1052513" y="381000"/>
                      </a:lnTo>
                      <a:lnTo>
                        <a:pt x="1041400" y="393700"/>
                      </a:lnTo>
                      <a:lnTo>
                        <a:pt x="1039813" y="406400"/>
                      </a:lnTo>
                      <a:lnTo>
                        <a:pt x="1014413" y="406400"/>
                      </a:lnTo>
                      <a:lnTo>
                        <a:pt x="1016000" y="420687"/>
                      </a:lnTo>
                      <a:lnTo>
                        <a:pt x="1069975" y="474662"/>
                      </a:lnTo>
                      <a:lnTo>
                        <a:pt x="1082675" y="471487"/>
                      </a:lnTo>
                      <a:lnTo>
                        <a:pt x="1096963" y="433387"/>
                      </a:lnTo>
                      <a:lnTo>
                        <a:pt x="1150938" y="461962"/>
                      </a:lnTo>
                      <a:lnTo>
                        <a:pt x="1147763" y="474662"/>
                      </a:lnTo>
                      <a:lnTo>
                        <a:pt x="1122363" y="474662"/>
                      </a:lnTo>
                      <a:lnTo>
                        <a:pt x="1108075" y="492125"/>
                      </a:lnTo>
                      <a:lnTo>
                        <a:pt x="1082675" y="527050"/>
                      </a:lnTo>
                      <a:lnTo>
                        <a:pt x="1122363" y="542925"/>
                      </a:lnTo>
                      <a:lnTo>
                        <a:pt x="1152525" y="585787"/>
                      </a:lnTo>
                      <a:lnTo>
                        <a:pt x="1189038" y="623887"/>
                      </a:lnTo>
                      <a:lnTo>
                        <a:pt x="1177925" y="623887"/>
                      </a:lnTo>
                      <a:lnTo>
                        <a:pt x="1189038" y="636587"/>
                      </a:lnTo>
                      <a:lnTo>
                        <a:pt x="1152525" y="650875"/>
                      </a:lnTo>
                      <a:lnTo>
                        <a:pt x="1203325" y="663575"/>
                      </a:lnTo>
                      <a:lnTo>
                        <a:pt x="1203325" y="706437"/>
                      </a:lnTo>
                      <a:lnTo>
                        <a:pt x="1176338" y="760412"/>
                      </a:lnTo>
                      <a:lnTo>
                        <a:pt x="1176338" y="787400"/>
                      </a:lnTo>
                      <a:lnTo>
                        <a:pt x="1150938" y="815975"/>
                      </a:lnTo>
                      <a:lnTo>
                        <a:pt x="1147763" y="828675"/>
                      </a:lnTo>
                      <a:lnTo>
                        <a:pt x="1108075" y="868362"/>
                      </a:lnTo>
                      <a:lnTo>
                        <a:pt x="1065213" y="881062"/>
                      </a:lnTo>
                      <a:lnTo>
                        <a:pt x="1039813" y="881062"/>
                      </a:lnTo>
                      <a:lnTo>
                        <a:pt x="973138" y="922337"/>
                      </a:lnTo>
                      <a:lnTo>
                        <a:pt x="973138" y="935037"/>
                      </a:lnTo>
                      <a:lnTo>
                        <a:pt x="960438" y="935037"/>
                      </a:lnTo>
                      <a:lnTo>
                        <a:pt x="958850" y="909637"/>
                      </a:lnTo>
                      <a:lnTo>
                        <a:pt x="917575" y="908050"/>
                      </a:lnTo>
                      <a:lnTo>
                        <a:pt x="890588" y="881062"/>
                      </a:lnTo>
                      <a:lnTo>
                        <a:pt x="877888" y="879475"/>
                      </a:lnTo>
                      <a:lnTo>
                        <a:pt x="849313" y="868362"/>
                      </a:lnTo>
                      <a:lnTo>
                        <a:pt x="781050" y="881062"/>
                      </a:lnTo>
                      <a:lnTo>
                        <a:pt x="755650" y="881062"/>
                      </a:lnTo>
                      <a:lnTo>
                        <a:pt x="755650" y="909637"/>
                      </a:lnTo>
                      <a:lnTo>
                        <a:pt x="728663" y="908050"/>
                      </a:lnTo>
                      <a:lnTo>
                        <a:pt x="703263" y="879475"/>
                      </a:lnTo>
                      <a:lnTo>
                        <a:pt x="703263" y="866775"/>
                      </a:lnTo>
                      <a:lnTo>
                        <a:pt x="690563" y="866775"/>
                      </a:lnTo>
                      <a:lnTo>
                        <a:pt x="687388" y="827087"/>
                      </a:lnTo>
                      <a:lnTo>
                        <a:pt x="649288" y="838200"/>
                      </a:lnTo>
                      <a:lnTo>
                        <a:pt x="661988" y="757237"/>
                      </a:lnTo>
                      <a:lnTo>
                        <a:pt x="647700" y="731837"/>
                      </a:lnTo>
                      <a:lnTo>
                        <a:pt x="622300" y="730250"/>
                      </a:lnTo>
                      <a:lnTo>
                        <a:pt x="581025" y="676275"/>
                      </a:lnTo>
                      <a:lnTo>
                        <a:pt x="554038" y="679450"/>
                      </a:lnTo>
                      <a:lnTo>
                        <a:pt x="523875" y="706437"/>
                      </a:lnTo>
                      <a:lnTo>
                        <a:pt x="485775" y="730250"/>
                      </a:lnTo>
                      <a:lnTo>
                        <a:pt x="444500" y="704850"/>
                      </a:lnTo>
                      <a:lnTo>
                        <a:pt x="430213" y="731837"/>
                      </a:lnTo>
                      <a:lnTo>
                        <a:pt x="349250" y="730250"/>
                      </a:lnTo>
                      <a:lnTo>
                        <a:pt x="295275" y="676275"/>
                      </a:lnTo>
                      <a:lnTo>
                        <a:pt x="282575" y="688975"/>
                      </a:lnTo>
                      <a:lnTo>
                        <a:pt x="255588" y="663575"/>
                      </a:lnTo>
                      <a:lnTo>
                        <a:pt x="228600" y="663575"/>
                      </a:lnTo>
                      <a:lnTo>
                        <a:pt x="173038" y="633412"/>
                      </a:lnTo>
                      <a:lnTo>
                        <a:pt x="147638" y="608012"/>
                      </a:lnTo>
                      <a:lnTo>
                        <a:pt x="149225" y="582612"/>
                      </a:lnTo>
                      <a:lnTo>
                        <a:pt x="174625" y="581025"/>
                      </a:lnTo>
                      <a:lnTo>
                        <a:pt x="172034" y="575194"/>
                      </a:lnTo>
                      <a:lnTo>
                        <a:pt x="173149" y="574745"/>
                      </a:lnTo>
                      <a:cubicBezTo>
                        <a:pt x="172311" y="574389"/>
                        <a:pt x="171495" y="573973"/>
                        <a:pt x="171034" y="572944"/>
                      </a:cubicBezTo>
                      <a:lnTo>
                        <a:pt x="161925" y="552450"/>
                      </a:lnTo>
                      <a:lnTo>
                        <a:pt x="174625" y="525462"/>
                      </a:lnTo>
                      <a:lnTo>
                        <a:pt x="174625" y="521545"/>
                      </a:lnTo>
                      <a:cubicBezTo>
                        <a:pt x="184046" y="517080"/>
                        <a:pt x="193911" y="508471"/>
                        <a:pt x="189184" y="495202"/>
                      </a:cubicBezTo>
                      <a:cubicBezTo>
                        <a:pt x="189932" y="497439"/>
                        <a:pt x="156450" y="479211"/>
                        <a:pt x="157197" y="479294"/>
                      </a:cubicBezTo>
                      <a:cubicBezTo>
                        <a:pt x="140830" y="477471"/>
                        <a:pt x="104855" y="517905"/>
                        <a:pt x="93389" y="479294"/>
                      </a:cubicBezTo>
                      <a:cubicBezTo>
                        <a:pt x="89817" y="495368"/>
                        <a:pt x="69212" y="474902"/>
                        <a:pt x="85330" y="471339"/>
                      </a:cubicBezTo>
                      <a:cubicBezTo>
                        <a:pt x="78102" y="468294"/>
                        <a:pt x="76248" y="455369"/>
                        <a:pt x="73144" y="456577"/>
                      </a:cubicBezTo>
                      <a:lnTo>
                        <a:pt x="69378" y="463385"/>
                      </a:lnTo>
                      <a:cubicBezTo>
                        <a:pt x="67571" y="457357"/>
                        <a:pt x="61558" y="446622"/>
                        <a:pt x="57122" y="448587"/>
                      </a:cubicBezTo>
                      <a:lnTo>
                        <a:pt x="53426" y="455431"/>
                      </a:lnTo>
                      <a:cubicBezTo>
                        <a:pt x="50768" y="450294"/>
                        <a:pt x="50103" y="447725"/>
                        <a:pt x="49438" y="447725"/>
                      </a:cubicBezTo>
                      <a:lnTo>
                        <a:pt x="45450" y="455431"/>
                      </a:lnTo>
                      <a:cubicBezTo>
                        <a:pt x="45450" y="452862"/>
                        <a:pt x="45450" y="450211"/>
                        <a:pt x="45450" y="447559"/>
                      </a:cubicBezTo>
                      <a:lnTo>
                        <a:pt x="39102" y="452147"/>
                      </a:lnTo>
                      <a:lnTo>
                        <a:pt x="38100" y="419100"/>
                      </a:lnTo>
                      <a:lnTo>
                        <a:pt x="12700" y="419100"/>
                      </a:lnTo>
                      <a:lnTo>
                        <a:pt x="0" y="404812"/>
                      </a:lnTo>
                      <a:lnTo>
                        <a:pt x="0" y="377825"/>
                      </a:lnTo>
                      <a:lnTo>
                        <a:pt x="12700" y="365125"/>
                      </a:lnTo>
                      <a:lnTo>
                        <a:pt x="52388" y="363537"/>
                      </a:lnTo>
                      <a:lnTo>
                        <a:pt x="52388" y="350837"/>
                      </a:lnTo>
                      <a:lnTo>
                        <a:pt x="95250" y="350837"/>
                      </a:lnTo>
                      <a:lnTo>
                        <a:pt x="120650" y="334962"/>
                      </a:lnTo>
                      <a:lnTo>
                        <a:pt x="120650" y="282575"/>
                      </a:lnTo>
                      <a:lnTo>
                        <a:pt x="107950" y="242888"/>
                      </a:lnTo>
                      <a:lnTo>
                        <a:pt x="133350" y="228600"/>
                      </a:lnTo>
                      <a:lnTo>
                        <a:pt x="133350" y="188913"/>
                      </a:lnTo>
                      <a:lnTo>
                        <a:pt x="188913" y="187325"/>
                      </a:lnTo>
                      <a:lnTo>
                        <a:pt x="188913" y="147638"/>
                      </a:lnTo>
                      <a:lnTo>
                        <a:pt x="214313" y="133350"/>
                      </a:lnTo>
                      <a:lnTo>
                        <a:pt x="230188" y="120650"/>
                      </a:lnTo>
                      <a:lnTo>
                        <a:pt x="285750" y="176213"/>
                      </a:lnTo>
                      <a:lnTo>
                        <a:pt x="311150" y="188913"/>
                      </a:lnTo>
                      <a:lnTo>
                        <a:pt x="323850" y="228600"/>
                      </a:lnTo>
                      <a:lnTo>
                        <a:pt x="434975" y="257175"/>
                      </a:lnTo>
                      <a:lnTo>
                        <a:pt x="487363" y="296862"/>
                      </a:lnTo>
                      <a:lnTo>
                        <a:pt x="582613" y="296862"/>
                      </a:lnTo>
                      <a:lnTo>
                        <a:pt x="690563" y="338137"/>
                      </a:lnTo>
                      <a:lnTo>
                        <a:pt x="744538" y="323850"/>
                      </a:lnTo>
                      <a:lnTo>
                        <a:pt x="787400" y="293687"/>
                      </a:lnTo>
                      <a:lnTo>
                        <a:pt x="811213" y="269875"/>
                      </a:lnTo>
                      <a:lnTo>
                        <a:pt x="798513" y="254000"/>
                      </a:lnTo>
                      <a:lnTo>
                        <a:pt x="811213" y="242888"/>
                      </a:lnTo>
                      <a:lnTo>
                        <a:pt x="852488" y="242888"/>
                      </a:lnTo>
                      <a:lnTo>
                        <a:pt x="895350" y="201613"/>
                      </a:lnTo>
                      <a:lnTo>
                        <a:pt x="933450" y="201613"/>
                      </a:lnTo>
                      <a:lnTo>
                        <a:pt x="904875" y="147638"/>
                      </a:lnTo>
                      <a:lnTo>
                        <a:pt x="877888" y="173038"/>
                      </a:lnTo>
                      <a:lnTo>
                        <a:pt x="852488" y="173038"/>
                      </a:lnTo>
                      <a:lnTo>
                        <a:pt x="811213" y="120650"/>
                      </a:lnTo>
                      <a:lnTo>
                        <a:pt x="841375" y="107950"/>
                      </a:lnTo>
                      <a:lnTo>
                        <a:pt x="866775" y="106363"/>
                      </a:lnTo>
                      <a:lnTo>
                        <a:pt x="892175" y="92075"/>
                      </a:lnTo>
                      <a:lnTo>
                        <a:pt x="879475" y="65088"/>
                      </a:lnTo>
                      <a:lnTo>
                        <a:pt x="892175" y="52388"/>
                      </a:lnTo>
                      <a:lnTo>
                        <a:pt x="866775" y="38100"/>
                      </a:lnTo>
                      <a:lnTo>
                        <a:pt x="882650" y="222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59" name="Freeform 2884">
                  <a:extLst>
                    <a:ext uri="{FF2B5EF4-FFF2-40B4-BE49-F238E27FC236}">
                      <a16:creationId xmlns:a16="http://schemas.microsoft.com/office/drawing/2014/main" id="{95C5EEB4-D000-EE97-2903-161CA5D15ABE}"/>
                    </a:ext>
                  </a:extLst>
                </p:cNvPr>
                <p:cNvSpPr>
                  <a:spLocks/>
                </p:cNvSpPr>
                <p:nvPr/>
              </p:nvSpPr>
              <p:spPr bwMode="auto">
                <a:xfrm>
                  <a:off x="8128703" y="2592252"/>
                  <a:ext cx="158734" cy="174381"/>
                </a:xfrm>
                <a:custGeom>
                  <a:avLst/>
                  <a:gdLst>
                    <a:gd name="connsiteX0" fmla="*/ 1039 w 10000"/>
                    <a:gd name="connsiteY0" fmla="*/ 3696 h 10000"/>
                    <a:gd name="connsiteX1" fmla="*/ 0 w 10000"/>
                    <a:gd name="connsiteY1" fmla="*/ 2717 h 10000"/>
                    <a:gd name="connsiteX2" fmla="*/ 1039 w 10000"/>
                    <a:gd name="connsiteY2" fmla="*/ 1739 h 10000"/>
                    <a:gd name="connsiteX3" fmla="*/ 0 w 10000"/>
                    <a:gd name="connsiteY3" fmla="*/ 870 h 10000"/>
                    <a:gd name="connsiteX4" fmla="*/ 0 w 10000"/>
                    <a:gd name="connsiteY4" fmla="*/ 0 h 10000"/>
                    <a:gd name="connsiteX5" fmla="*/ 2078 w 10000"/>
                    <a:gd name="connsiteY5" fmla="*/ 0 h 10000"/>
                    <a:gd name="connsiteX6" fmla="*/ 3377 w 10000"/>
                    <a:gd name="connsiteY6" fmla="*/ 1848 h 10000"/>
                    <a:gd name="connsiteX7" fmla="*/ 8701 w 10000"/>
                    <a:gd name="connsiteY7" fmla="*/ 1848 h 10000"/>
                    <a:gd name="connsiteX8" fmla="*/ 5455 w 10000"/>
                    <a:gd name="connsiteY8" fmla="*/ 3804 h 10000"/>
                    <a:gd name="connsiteX9" fmla="*/ 7107 w 10000"/>
                    <a:gd name="connsiteY9" fmla="*/ 4856 h 10000"/>
                    <a:gd name="connsiteX10" fmla="*/ 8701 w 10000"/>
                    <a:gd name="connsiteY10" fmla="*/ 6413 h 10000"/>
                    <a:gd name="connsiteX11" fmla="*/ 8961 w 10000"/>
                    <a:gd name="connsiteY11" fmla="*/ 4783 h 10000"/>
                    <a:gd name="connsiteX12" fmla="*/ 10000 w 10000"/>
                    <a:gd name="connsiteY12" fmla="*/ 7609 h 10000"/>
                    <a:gd name="connsiteX13" fmla="*/ 9740 w 10000"/>
                    <a:gd name="connsiteY13" fmla="*/ 10000 h 10000"/>
                    <a:gd name="connsiteX14" fmla="*/ 6494 w 10000"/>
                    <a:gd name="connsiteY14" fmla="*/ 7391 h 10000"/>
                    <a:gd name="connsiteX15" fmla="*/ 5455 w 10000"/>
                    <a:gd name="connsiteY15" fmla="*/ 9348 h 10000"/>
                    <a:gd name="connsiteX16" fmla="*/ 2078 w 10000"/>
                    <a:gd name="connsiteY16" fmla="*/ 9239 h 10000"/>
                    <a:gd name="connsiteX17" fmla="*/ 1039 w 10000"/>
                    <a:gd name="connsiteY17" fmla="*/ 3696 h 10000"/>
                    <a:gd name="connsiteX0" fmla="*/ 1039 w 10876"/>
                    <a:gd name="connsiteY0" fmla="*/ 3696 h 10000"/>
                    <a:gd name="connsiteX1" fmla="*/ 0 w 10876"/>
                    <a:gd name="connsiteY1" fmla="*/ 2717 h 10000"/>
                    <a:gd name="connsiteX2" fmla="*/ 1039 w 10876"/>
                    <a:gd name="connsiteY2" fmla="*/ 1739 h 10000"/>
                    <a:gd name="connsiteX3" fmla="*/ 0 w 10876"/>
                    <a:gd name="connsiteY3" fmla="*/ 870 h 10000"/>
                    <a:gd name="connsiteX4" fmla="*/ 0 w 10876"/>
                    <a:gd name="connsiteY4" fmla="*/ 0 h 10000"/>
                    <a:gd name="connsiteX5" fmla="*/ 2078 w 10876"/>
                    <a:gd name="connsiteY5" fmla="*/ 0 h 10000"/>
                    <a:gd name="connsiteX6" fmla="*/ 3377 w 10876"/>
                    <a:gd name="connsiteY6" fmla="*/ 1848 h 10000"/>
                    <a:gd name="connsiteX7" fmla="*/ 10876 w 10876"/>
                    <a:gd name="connsiteY7" fmla="*/ 2030 h 10000"/>
                    <a:gd name="connsiteX8" fmla="*/ 5455 w 10876"/>
                    <a:gd name="connsiteY8" fmla="*/ 3804 h 10000"/>
                    <a:gd name="connsiteX9" fmla="*/ 7107 w 10876"/>
                    <a:gd name="connsiteY9" fmla="*/ 4856 h 10000"/>
                    <a:gd name="connsiteX10" fmla="*/ 8701 w 10876"/>
                    <a:gd name="connsiteY10" fmla="*/ 6413 h 10000"/>
                    <a:gd name="connsiteX11" fmla="*/ 8961 w 10876"/>
                    <a:gd name="connsiteY11" fmla="*/ 4783 h 10000"/>
                    <a:gd name="connsiteX12" fmla="*/ 10000 w 10876"/>
                    <a:gd name="connsiteY12" fmla="*/ 7609 h 10000"/>
                    <a:gd name="connsiteX13" fmla="*/ 9740 w 10876"/>
                    <a:gd name="connsiteY13" fmla="*/ 10000 h 10000"/>
                    <a:gd name="connsiteX14" fmla="*/ 6494 w 10876"/>
                    <a:gd name="connsiteY14" fmla="*/ 7391 h 10000"/>
                    <a:gd name="connsiteX15" fmla="*/ 5455 w 10876"/>
                    <a:gd name="connsiteY15" fmla="*/ 9348 h 10000"/>
                    <a:gd name="connsiteX16" fmla="*/ 2078 w 10876"/>
                    <a:gd name="connsiteY16" fmla="*/ 9239 h 10000"/>
                    <a:gd name="connsiteX17" fmla="*/ 1039 w 10876"/>
                    <a:gd name="connsiteY17" fmla="*/ 3696 h 10000"/>
                    <a:gd name="connsiteX0" fmla="*/ 1039 w 10876"/>
                    <a:gd name="connsiteY0" fmla="*/ 3696 h 10000"/>
                    <a:gd name="connsiteX1" fmla="*/ 0 w 10876"/>
                    <a:gd name="connsiteY1" fmla="*/ 2717 h 10000"/>
                    <a:gd name="connsiteX2" fmla="*/ 1039 w 10876"/>
                    <a:gd name="connsiteY2" fmla="*/ 1739 h 10000"/>
                    <a:gd name="connsiteX3" fmla="*/ 0 w 10876"/>
                    <a:gd name="connsiteY3" fmla="*/ 870 h 10000"/>
                    <a:gd name="connsiteX4" fmla="*/ 0 w 10876"/>
                    <a:gd name="connsiteY4" fmla="*/ 0 h 10000"/>
                    <a:gd name="connsiteX5" fmla="*/ 2078 w 10876"/>
                    <a:gd name="connsiteY5" fmla="*/ 0 h 10000"/>
                    <a:gd name="connsiteX6" fmla="*/ 3377 w 10876"/>
                    <a:gd name="connsiteY6" fmla="*/ 1848 h 10000"/>
                    <a:gd name="connsiteX7" fmla="*/ 10876 w 10876"/>
                    <a:gd name="connsiteY7" fmla="*/ 2030 h 10000"/>
                    <a:gd name="connsiteX8" fmla="*/ 3497 w 10876"/>
                    <a:gd name="connsiteY8" fmla="*/ 2439 h 10000"/>
                    <a:gd name="connsiteX9" fmla="*/ 7107 w 10876"/>
                    <a:gd name="connsiteY9" fmla="*/ 4856 h 10000"/>
                    <a:gd name="connsiteX10" fmla="*/ 8701 w 10876"/>
                    <a:gd name="connsiteY10" fmla="*/ 6413 h 10000"/>
                    <a:gd name="connsiteX11" fmla="*/ 8961 w 10876"/>
                    <a:gd name="connsiteY11" fmla="*/ 4783 h 10000"/>
                    <a:gd name="connsiteX12" fmla="*/ 10000 w 10876"/>
                    <a:gd name="connsiteY12" fmla="*/ 7609 h 10000"/>
                    <a:gd name="connsiteX13" fmla="*/ 9740 w 10876"/>
                    <a:gd name="connsiteY13" fmla="*/ 10000 h 10000"/>
                    <a:gd name="connsiteX14" fmla="*/ 6494 w 10876"/>
                    <a:gd name="connsiteY14" fmla="*/ 7391 h 10000"/>
                    <a:gd name="connsiteX15" fmla="*/ 5455 w 10876"/>
                    <a:gd name="connsiteY15" fmla="*/ 9348 h 10000"/>
                    <a:gd name="connsiteX16" fmla="*/ 2078 w 10876"/>
                    <a:gd name="connsiteY16" fmla="*/ 9239 h 10000"/>
                    <a:gd name="connsiteX17" fmla="*/ 1039 w 10876"/>
                    <a:gd name="connsiteY17" fmla="*/ 3696 h 10000"/>
                    <a:gd name="connsiteX0" fmla="*/ 1039 w 10876"/>
                    <a:gd name="connsiteY0" fmla="*/ 3696 h 10000"/>
                    <a:gd name="connsiteX1" fmla="*/ 0 w 10876"/>
                    <a:gd name="connsiteY1" fmla="*/ 2717 h 10000"/>
                    <a:gd name="connsiteX2" fmla="*/ 1039 w 10876"/>
                    <a:gd name="connsiteY2" fmla="*/ 1739 h 10000"/>
                    <a:gd name="connsiteX3" fmla="*/ 0 w 10876"/>
                    <a:gd name="connsiteY3" fmla="*/ 870 h 10000"/>
                    <a:gd name="connsiteX4" fmla="*/ 0 w 10876"/>
                    <a:gd name="connsiteY4" fmla="*/ 0 h 10000"/>
                    <a:gd name="connsiteX5" fmla="*/ 2078 w 10876"/>
                    <a:gd name="connsiteY5" fmla="*/ 0 h 10000"/>
                    <a:gd name="connsiteX6" fmla="*/ 3377 w 10876"/>
                    <a:gd name="connsiteY6" fmla="*/ 1848 h 10000"/>
                    <a:gd name="connsiteX7" fmla="*/ 10876 w 10876"/>
                    <a:gd name="connsiteY7" fmla="*/ 2030 h 10000"/>
                    <a:gd name="connsiteX8" fmla="*/ 2355 w 10876"/>
                    <a:gd name="connsiteY8" fmla="*/ 4078 h 10000"/>
                    <a:gd name="connsiteX9" fmla="*/ 7107 w 10876"/>
                    <a:gd name="connsiteY9" fmla="*/ 4856 h 10000"/>
                    <a:gd name="connsiteX10" fmla="*/ 8701 w 10876"/>
                    <a:gd name="connsiteY10" fmla="*/ 6413 h 10000"/>
                    <a:gd name="connsiteX11" fmla="*/ 8961 w 10876"/>
                    <a:gd name="connsiteY11" fmla="*/ 4783 h 10000"/>
                    <a:gd name="connsiteX12" fmla="*/ 10000 w 10876"/>
                    <a:gd name="connsiteY12" fmla="*/ 7609 h 10000"/>
                    <a:gd name="connsiteX13" fmla="*/ 9740 w 10876"/>
                    <a:gd name="connsiteY13" fmla="*/ 10000 h 10000"/>
                    <a:gd name="connsiteX14" fmla="*/ 6494 w 10876"/>
                    <a:gd name="connsiteY14" fmla="*/ 7391 h 10000"/>
                    <a:gd name="connsiteX15" fmla="*/ 5455 w 10876"/>
                    <a:gd name="connsiteY15" fmla="*/ 9348 h 10000"/>
                    <a:gd name="connsiteX16" fmla="*/ 2078 w 10876"/>
                    <a:gd name="connsiteY16" fmla="*/ 9239 h 10000"/>
                    <a:gd name="connsiteX17" fmla="*/ 1039 w 10876"/>
                    <a:gd name="connsiteY17" fmla="*/ 3696 h 10000"/>
                    <a:gd name="connsiteX0" fmla="*/ 1039 w 10876"/>
                    <a:gd name="connsiteY0" fmla="*/ 3696 h 10000"/>
                    <a:gd name="connsiteX1" fmla="*/ 0 w 10876"/>
                    <a:gd name="connsiteY1" fmla="*/ 2717 h 10000"/>
                    <a:gd name="connsiteX2" fmla="*/ 1039 w 10876"/>
                    <a:gd name="connsiteY2" fmla="*/ 1739 h 10000"/>
                    <a:gd name="connsiteX3" fmla="*/ 0 w 10876"/>
                    <a:gd name="connsiteY3" fmla="*/ 870 h 10000"/>
                    <a:gd name="connsiteX4" fmla="*/ 0 w 10876"/>
                    <a:gd name="connsiteY4" fmla="*/ 0 h 10000"/>
                    <a:gd name="connsiteX5" fmla="*/ 2078 w 10876"/>
                    <a:gd name="connsiteY5" fmla="*/ 0 h 10000"/>
                    <a:gd name="connsiteX6" fmla="*/ 3377 w 10876"/>
                    <a:gd name="connsiteY6" fmla="*/ 1848 h 10000"/>
                    <a:gd name="connsiteX7" fmla="*/ 10876 w 10876"/>
                    <a:gd name="connsiteY7" fmla="*/ 2030 h 10000"/>
                    <a:gd name="connsiteX8" fmla="*/ 3334 w 10876"/>
                    <a:gd name="connsiteY8" fmla="*/ 4897 h 10000"/>
                    <a:gd name="connsiteX9" fmla="*/ 7107 w 10876"/>
                    <a:gd name="connsiteY9" fmla="*/ 4856 h 10000"/>
                    <a:gd name="connsiteX10" fmla="*/ 8701 w 10876"/>
                    <a:gd name="connsiteY10" fmla="*/ 6413 h 10000"/>
                    <a:gd name="connsiteX11" fmla="*/ 8961 w 10876"/>
                    <a:gd name="connsiteY11" fmla="*/ 4783 h 10000"/>
                    <a:gd name="connsiteX12" fmla="*/ 10000 w 10876"/>
                    <a:gd name="connsiteY12" fmla="*/ 7609 h 10000"/>
                    <a:gd name="connsiteX13" fmla="*/ 9740 w 10876"/>
                    <a:gd name="connsiteY13" fmla="*/ 10000 h 10000"/>
                    <a:gd name="connsiteX14" fmla="*/ 6494 w 10876"/>
                    <a:gd name="connsiteY14" fmla="*/ 7391 h 10000"/>
                    <a:gd name="connsiteX15" fmla="*/ 5455 w 10876"/>
                    <a:gd name="connsiteY15" fmla="*/ 9348 h 10000"/>
                    <a:gd name="connsiteX16" fmla="*/ 2078 w 10876"/>
                    <a:gd name="connsiteY16" fmla="*/ 9239 h 10000"/>
                    <a:gd name="connsiteX17" fmla="*/ 1039 w 10876"/>
                    <a:gd name="connsiteY17" fmla="*/ 3696 h 10000"/>
                    <a:gd name="connsiteX0" fmla="*/ 1039 w 10876"/>
                    <a:gd name="connsiteY0" fmla="*/ 3696 h 10000"/>
                    <a:gd name="connsiteX1" fmla="*/ 0 w 10876"/>
                    <a:gd name="connsiteY1" fmla="*/ 2717 h 10000"/>
                    <a:gd name="connsiteX2" fmla="*/ 1039 w 10876"/>
                    <a:gd name="connsiteY2" fmla="*/ 1739 h 10000"/>
                    <a:gd name="connsiteX3" fmla="*/ 0 w 10876"/>
                    <a:gd name="connsiteY3" fmla="*/ 870 h 10000"/>
                    <a:gd name="connsiteX4" fmla="*/ 0 w 10876"/>
                    <a:gd name="connsiteY4" fmla="*/ 0 h 10000"/>
                    <a:gd name="connsiteX5" fmla="*/ 2078 w 10876"/>
                    <a:gd name="connsiteY5" fmla="*/ 0 h 10000"/>
                    <a:gd name="connsiteX6" fmla="*/ 3377 w 10876"/>
                    <a:gd name="connsiteY6" fmla="*/ 1848 h 10000"/>
                    <a:gd name="connsiteX7" fmla="*/ 10876 w 10876"/>
                    <a:gd name="connsiteY7" fmla="*/ 2030 h 10000"/>
                    <a:gd name="connsiteX8" fmla="*/ 3334 w 10876"/>
                    <a:gd name="connsiteY8" fmla="*/ 4897 h 10000"/>
                    <a:gd name="connsiteX9" fmla="*/ 5639 w 10876"/>
                    <a:gd name="connsiteY9" fmla="*/ 5812 h 10000"/>
                    <a:gd name="connsiteX10" fmla="*/ 8701 w 10876"/>
                    <a:gd name="connsiteY10" fmla="*/ 6413 h 10000"/>
                    <a:gd name="connsiteX11" fmla="*/ 8961 w 10876"/>
                    <a:gd name="connsiteY11" fmla="*/ 4783 h 10000"/>
                    <a:gd name="connsiteX12" fmla="*/ 10000 w 10876"/>
                    <a:gd name="connsiteY12" fmla="*/ 7609 h 10000"/>
                    <a:gd name="connsiteX13" fmla="*/ 9740 w 10876"/>
                    <a:gd name="connsiteY13" fmla="*/ 10000 h 10000"/>
                    <a:gd name="connsiteX14" fmla="*/ 6494 w 10876"/>
                    <a:gd name="connsiteY14" fmla="*/ 7391 h 10000"/>
                    <a:gd name="connsiteX15" fmla="*/ 5455 w 10876"/>
                    <a:gd name="connsiteY15" fmla="*/ 9348 h 10000"/>
                    <a:gd name="connsiteX16" fmla="*/ 2078 w 10876"/>
                    <a:gd name="connsiteY16" fmla="*/ 9239 h 10000"/>
                    <a:gd name="connsiteX17" fmla="*/ 1039 w 10876"/>
                    <a:gd name="connsiteY17" fmla="*/ 3696 h 10000"/>
                    <a:gd name="connsiteX0" fmla="*/ 1039 w 10876"/>
                    <a:gd name="connsiteY0" fmla="*/ 3696 h 10000"/>
                    <a:gd name="connsiteX1" fmla="*/ 0 w 10876"/>
                    <a:gd name="connsiteY1" fmla="*/ 2717 h 10000"/>
                    <a:gd name="connsiteX2" fmla="*/ 1039 w 10876"/>
                    <a:gd name="connsiteY2" fmla="*/ 1739 h 10000"/>
                    <a:gd name="connsiteX3" fmla="*/ 0 w 10876"/>
                    <a:gd name="connsiteY3" fmla="*/ 870 h 10000"/>
                    <a:gd name="connsiteX4" fmla="*/ 0 w 10876"/>
                    <a:gd name="connsiteY4" fmla="*/ 0 h 10000"/>
                    <a:gd name="connsiteX5" fmla="*/ 2078 w 10876"/>
                    <a:gd name="connsiteY5" fmla="*/ 0 h 10000"/>
                    <a:gd name="connsiteX6" fmla="*/ 3377 w 10876"/>
                    <a:gd name="connsiteY6" fmla="*/ 1848 h 10000"/>
                    <a:gd name="connsiteX7" fmla="*/ 10876 w 10876"/>
                    <a:gd name="connsiteY7" fmla="*/ 2030 h 10000"/>
                    <a:gd name="connsiteX8" fmla="*/ 5618 w 10876"/>
                    <a:gd name="connsiteY8" fmla="*/ 3805 h 10000"/>
                    <a:gd name="connsiteX9" fmla="*/ 5639 w 10876"/>
                    <a:gd name="connsiteY9" fmla="*/ 5812 h 10000"/>
                    <a:gd name="connsiteX10" fmla="*/ 8701 w 10876"/>
                    <a:gd name="connsiteY10" fmla="*/ 6413 h 10000"/>
                    <a:gd name="connsiteX11" fmla="*/ 8961 w 10876"/>
                    <a:gd name="connsiteY11" fmla="*/ 4783 h 10000"/>
                    <a:gd name="connsiteX12" fmla="*/ 10000 w 10876"/>
                    <a:gd name="connsiteY12" fmla="*/ 7609 h 10000"/>
                    <a:gd name="connsiteX13" fmla="*/ 9740 w 10876"/>
                    <a:gd name="connsiteY13" fmla="*/ 10000 h 10000"/>
                    <a:gd name="connsiteX14" fmla="*/ 6494 w 10876"/>
                    <a:gd name="connsiteY14" fmla="*/ 7391 h 10000"/>
                    <a:gd name="connsiteX15" fmla="*/ 5455 w 10876"/>
                    <a:gd name="connsiteY15" fmla="*/ 9348 h 10000"/>
                    <a:gd name="connsiteX16" fmla="*/ 2078 w 10876"/>
                    <a:gd name="connsiteY16" fmla="*/ 9239 h 10000"/>
                    <a:gd name="connsiteX17" fmla="*/ 1039 w 10876"/>
                    <a:gd name="connsiteY17" fmla="*/ 3696 h 10000"/>
                    <a:gd name="connsiteX0" fmla="*/ 1039 w 10876"/>
                    <a:gd name="connsiteY0" fmla="*/ 3696 h 10000"/>
                    <a:gd name="connsiteX1" fmla="*/ 0 w 10876"/>
                    <a:gd name="connsiteY1" fmla="*/ 2717 h 10000"/>
                    <a:gd name="connsiteX2" fmla="*/ 1039 w 10876"/>
                    <a:gd name="connsiteY2" fmla="*/ 1739 h 10000"/>
                    <a:gd name="connsiteX3" fmla="*/ 0 w 10876"/>
                    <a:gd name="connsiteY3" fmla="*/ 870 h 10000"/>
                    <a:gd name="connsiteX4" fmla="*/ 0 w 10876"/>
                    <a:gd name="connsiteY4" fmla="*/ 0 h 10000"/>
                    <a:gd name="connsiteX5" fmla="*/ 2078 w 10876"/>
                    <a:gd name="connsiteY5" fmla="*/ 0 h 10000"/>
                    <a:gd name="connsiteX6" fmla="*/ 3377 w 10876"/>
                    <a:gd name="connsiteY6" fmla="*/ 1848 h 10000"/>
                    <a:gd name="connsiteX7" fmla="*/ 10876 w 10876"/>
                    <a:gd name="connsiteY7" fmla="*/ 2030 h 10000"/>
                    <a:gd name="connsiteX8" fmla="*/ 5618 w 10876"/>
                    <a:gd name="connsiteY8" fmla="*/ 3942 h 10000"/>
                    <a:gd name="connsiteX9" fmla="*/ 5639 w 10876"/>
                    <a:gd name="connsiteY9" fmla="*/ 5812 h 10000"/>
                    <a:gd name="connsiteX10" fmla="*/ 8701 w 10876"/>
                    <a:gd name="connsiteY10" fmla="*/ 6413 h 10000"/>
                    <a:gd name="connsiteX11" fmla="*/ 8961 w 10876"/>
                    <a:gd name="connsiteY11" fmla="*/ 4783 h 10000"/>
                    <a:gd name="connsiteX12" fmla="*/ 10000 w 10876"/>
                    <a:gd name="connsiteY12" fmla="*/ 7609 h 10000"/>
                    <a:gd name="connsiteX13" fmla="*/ 9740 w 10876"/>
                    <a:gd name="connsiteY13" fmla="*/ 10000 h 10000"/>
                    <a:gd name="connsiteX14" fmla="*/ 6494 w 10876"/>
                    <a:gd name="connsiteY14" fmla="*/ 7391 h 10000"/>
                    <a:gd name="connsiteX15" fmla="*/ 5455 w 10876"/>
                    <a:gd name="connsiteY15" fmla="*/ 9348 h 10000"/>
                    <a:gd name="connsiteX16" fmla="*/ 2078 w 10876"/>
                    <a:gd name="connsiteY16" fmla="*/ 9239 h 10000"/>
                    <a:gd name="connsiteX17" fmla="*/ 1039 w 10876"/>
                    <a:gd name="connsiteY17" fmla="*/ 3696 h 10000"/>
                    <a:gd name="connsiteX0" fmla="*/ 1039 w 10876"/>
                    <a:gd name="connsiteY0" fmla="*/ 3696 h 10000"/>
                    <a:gd name="connsiteX1" fmla="*/ 0 w 10876"/>
                    <a:gd name="connsiteY1" fmla="*/ 2717 h 10000"/>
                    <a:gd name="connsiteX2" fmla="*/ 1039 w 10876"/>
                    <a:gd name="connsiteY2" fmla="*/ 1739 h 10000"/>
                    <a:gd name="connsiteX3" fmla="*/ 0 w 10876"/>
                    <a:gd name="connsiteY3" fmla="*/ 870 h 10000"/>
                    <a:gd name="connsiteX4" fmla="*/ 0 w 10876"/>
                    <a:gd name="connsiteY4" fmla="*/ 0 h 10000"/>
                    <a:gd name="connsiteX5" fmla="*/ 2078 w 10876"/>
                    <a:gd name="connsiteY5" fmla="*/ 0 h 10000"/>
                    <a:gd name="connsiteX6" fmla="*/ 3377 w 10876"/>
                    <a:gd name="connsiteY6" fmla="*/ 1848 h 10000"/>
                    <a:gd name="connsiteX7" fmla="*/ 10876 w 10876"/>
                    <a:gd name="connsiteY7" fmla="*/ 2030 h 10000"/>
                    <a:gd name="connsiteX8" fmla="*/ 5618 w 10876"/>
                    <a:gd name="connsiteY8" fmla="*/ 3942 h 10000"/>
                    <a:gd name="connsiteX9" fmla="*/ 6292 w 10876"/>
                    <a:gd name="connsiteY9" fmla="*/ 5539 h 10000"/>
                    <a:gd name="connsiteX10" fmla="*/ 8701 w 10876"/>
                    <a:gd name="connsiteY10" fmla="*/ 6413 h 10000"/>
                    <a:gd name="connsiteX11" fmla="*/ 8961 w 10876"/>
                    <a:gd name="connsiteY11" fmla="*/ 4783 h 10000"/>
                    <a:gd name="connsiteX12" fmla="*/ 10000 w 10876"/>
                    <a:gd name="connsiteY12" fmla="*/ 7609 h 10000"/>
                    <a:gd name="connsiteX13" fmla="*/ 9740 w 10876"/>
                    <a:gd name="connsiteY13" fmla="*/ 10000 h 10000"/>
                    <a:gd name="connsiteX14" fmla="*/ 6494 w 10876"/>
                    <a:gd name="connsiteY14" fmla="*/ 7391 h 10000"/>
                    <a:gd name="connsiteX15" fmla="*/ 5455 w 10876"/>
                    <a:gd name="connsiteY15" fmla="*/ 9348 h 10000"/>
                    <a:gd name="connsiteX16" fmla="*/ 2078 w 10876"/>
                    <a:gd name="connsiteY16" fmla="*/ 9239 h 10000"/>
                    <a:gd name="connsiteX17" fmla="*/ 1039 w 10876"/>
                    <a:gd name="connsiteY17" fmla="*/ 369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76" h="10000">
                      <a:moveTo>
                        <a:pt x="1039" y="3696"/>
                      </a:moveTo>
                      <a:lnTo>
                        <a:pt x="0" y="2717"/>
                      </a:lnTo>
                      <a:lnTo>
                        <a:pt x="1039" y="1739"/>
                      </a:lnTo>
                      <a:lnTo>
                        <a:pt x="0" y="870"/>
                      </a:lnTo>
                      <a:lnTo>
                        <a:pt x="0" y="0"/>
                      </a:lnTo>
                      <a:lnTo>
                        <a:pt x="2078" y="0"/>
                      </a:lnTo>
                      <a:lnTo>
                        <a:pt x="3377" y="1848"/>
                      </a:lnTo>
                      <a:lnTo>
                        <a:pt x="10876" y="2030"/>
                      </a:lnTo>
                      <a:lnTo>
                        <a:pt x="5618" y="3942"/>
                      </a:lnTo>
                      <a:cubicBezTo>
                        <a:pt x="5625" y="4565"/>
                        <a:pt x="6285" y="4916"/>
                        <a:pt x="6292" y="5539"/>
                      </a:cubicBezTo>
                      <a:lnTo>
                        <a:pt x="8701" y="6413"/>
                      </a:lnTo>
                      <a:cubicBezTo>
                        <a:pt x="8788" y="5870"/>
                        <a:pt x="8874" y="5326"/>
                        <a:pt x="8961" y="4783"/>
                      </a:cubicBezTo>
                      <a:lnTo>
                        <a:pt x="10000" y="7609"/>
                      </a:lnTo>
                      <a:cubicBezTo>
                        <a:pt x="9913" y="8406"/>
                        <a:pt x="9827" y="9203"/>
                        <a:pt x="9740" y="10000"/>
                      </a:cubicBezTo>
                      <a:lnTo>
                        <a:pt x="6494" y="7391"/>
                      </a:lnTo>
                      <a:lnTo>
                        <a:pt x="5455" y="9348"/>
                      </a:lnTo>
                      <a:lnTo>
                        <a:pt x="2078" y="9239"/>
                      </a:lnTo>
                      <a:lnTo>
                        <a:pt x="1039" y="3696"/>
                      </a:lnTo>
                      <a:close/>
                    </a:path>
                  </a:pathLst>
                </a:custGeom>
                <a:solidFill>
                  <a:srgbClr val="F2F2F2"/>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60" name="Freeform 2885">
                  <a:extLst>
                    <a:ext uri="{FF2B5EF4-FFF2-40B4-BE49-F238E27FC236}">
                      <a16:creationId xmlns:a16="http://schemas.microsoft.com/office/drawing/2014/main" id="{E84AD58E-602B-C67E-0012-146F6E5A661E}"/>
                    </a:ext>
                  </a:extLst>
                </p:cNvPr>
                <p:cNvSpPr>
                  <a:spLocks/>
                </p:cNvSpPr>
                <p:nvPr/>
              </p:nvSpPr>
              <p:spPr bwMode="auto">
                <a:xfrm>
                  <a:off x="8141486" y="2510747"/>
                  <a:ext cx="81505" cy="62548"/>
                </a:xfrm>
                <a:custGeom>
                  <a:avLst/>
                  <a:gdLst/>
                  <a:ahLst/>
                  <a:cxnLst>
                    <a:cxn ang="0">
                      <a:pos x="34" y="17"/>
                    </a:cxn>
                    <a:cxn ang="0">
                      <a:pos x="8" y="0"/>
                    </a:cxn>
                    <a:cxn ang="0">
                      <a:pos x="0" y="17"/>
                    </a:cxn>
                    <a:cxn ang="0">
                      <a:pos x="0" y="33"/>
                    </a:cxn>
                    <a:cxn ang="0">
                      <a:pos x="43" y="33"/>
                    </a:cxn>
                    <a:cxn ang="0">
                      <a:pos x="42" y="17"/>
                    </a:cxn>
                    <a:cxn ang="0">
                      <a:pos x="34" y="17"/>
                    </a:cxn>
                  </a:cxnLst>
                  <a:rect l="0" t="0" r="r" b="b"/>
                  <a:pathLst>
                    <a:path w="43" h="33">
                      <a:moveTo>
                        <a:pt x="34" y="17"/>
                      </a:moveTo>
                      <a:lnTo>
                        <a:pt x="8" y="0"/>
                      </a:lnTo>
                      <a:lnTo>
                        <a:pt x="0" y="17"/>
                      </a:lnTo>
                      <a:lnTo>
                        <a:pt x="0" y="33"/>
                      </a:lnTo>
                      <a:lnTo>
                        <a:pt x="43" y="33"/>
                      </a:lnTo>
                      <a:lnTo>
                        <a:pt x="42" y="17"/>
                      </a:lnTo>
                      <a:lnTo>
                        <a:pt x="34"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61" name="Freeform 2886">
                  <a:extLst>
                    <a:ext uri="{FF2B5EF4-FFF2-40B4-BE49-F238E27FC236}">
                      <a16:creationId xmlns:a16="http://schemas.microsoft.com/office/drawing/2014/main" id="{6BAD421B-B017-9931-2975-4417FADC5B1D}"/>
                    </a:ext>
                  </a:extLst>
                </p:cNvPr>
                <p:cNvSpPr>
                  <a:spLocks/>
                </p:cNvSpPr>
                <p:nvPr/>
              </p:nvSpPr>
              <p:spPr bwMode="auto">
                <a:xfrm>
                  <a:off x="7885599" y="2461467"/>
                  <a:ext cx="238826" cy="130784"/>
                </a:xfrm>
                <a:custGeom>
                  <a:avLst/>
                  <a:gdLst/>
                  <a:ahLst/>
                  <a:cxnLst>
                    <a:cxn ang="0">
                      <a:pos x="118" y="59"/>
                    </a:cxn>
                    <a:cxn ang="0">
                      <a:pos x="118" y="43"/>
                    </a:cxn>
                    <a:cxn ang="0">
                      <a:pos x="83" y="42"/>
                    </a:cxn>
                    <a:cxn ang="0">
                      <a:pos x="49" y="8"/>
                    </a:cxn>
                    <a:cxn ang="0">
                      <a:pos x="41" y="16"/>
                    </a:cxn>
                    <a:cxn ang="0">
                      <a:pos x="24" y="0"/>
                    </a:cxn>
                    <a:cxn ang="0">
                      <a:pos x="7" y="0"/>
                    </a:cxn>
                    <a:cxn ang="0">
                      <a:pos x="0" y="18"/>
                    </a:cxn>
                    <a:cxn ang="0">
                      <a:pos x="43" y="43"/>
                    </a:cxn>
                    <a:cxn ang="0">
                      <a:pos x="59" y="43"/>
                    </a:cxn>
                    <a:cxn ang="0">
                      <a:pos x="86" y="61"/>
                    </a:cxn>
                    <a:cxn ang="0">
                      <a:pos x="111" y="69"/>
                    </a:cxn>
                    <a:cxn ang="0">
                      <a:pos x="126" y="67"/>
                    </a:cxn>
                    <a:cxn ang="0">
                      <a:pos x="118" y="59"/>
                    </a:cxn>
                  </a:cxnLst>
                  <a:rect l="0" t="0" r="r" b="b"/>
                  <a:pathLst>
                    <a:path w="126" h="69">
                      <a:moveTo>
                        <a:pt x="118" y="59"/>
                      </a:moveTo>
                      <a:lnTo>
                        <a:pt x="118" y="43"/>
                      </a:lnTo>
                      <a:lnTo>
                        <a:pt x="83" y="42"/>
                      </a:lnTo>
                      <a:lnTo>
                        <a:pt x="49" y="8"/>
                      </a:lnTo>
                      <a:lnTo>
                        <a:pt x="41" y="16"/>
                      </a:lnTo>
                      <a:lnTo>
                        <a:pt x="24" y="0"/>
                      </a:lnTo>
                      <a:lnTo>
                        <a:pt x="7" y="0"/>
                      </a:lnTo>
                      <a:lnTo>
                        <a:pt x="0" y="18"/>
                      </a:lnTo>
                      <a:lnTo>
                        <a:pt x="43" y="43"/>
                      </a:lnTo>
                      <a:lnTo>
                        <a:pt x="59" y="43"/>
                      </a:lnTo>
                      <a:lnTo>
                        <a:pt x="86" y="61"/>
                      </a:lnTo>
                      <a:lnTo>
                        <a:pt x="111" y="69"/>
                      </a:lnTo>
                      <a:lnTo>
                        <a:pt x="126" y="67"/>
                      </a:lnTo>
                      <a:lnTo>
                        <a:pt x="118" y="5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62" name="Freeform 2888">
                  <a:extLst>
                    <a:ext uri="{FF2B5EF4-FFF2-40B4-BE49-F238E27FC236}">
                      <a16:creationId xmlns:a16="http://schemas.microsoft.com/office/drawing/2014/main" id="{0E1BE5C2-D803-46A4-A1EC-19BEE1BBB5FD}"/>
                    </a:ext>
                  </a:extLst>
                </p:cNvPr>
                <p:cNvSpPr>
                  <a:spLocks/>
                </p:cNvSpPr>
                <p:nvPr/>
              </p:nvSpPr>
              <p:spPr bwMode="auto">
                <a:xfrm>
                  <a:off x="7301805" y="2169567"/>
                  <a:ext cx="353035" cy="307061"/>
                </a:xfrm>
                <a:custGeom>
                  <a:avLst/>
                  <a:gdLst/>
                  <a:ahLst/>
                  <a:cxnLst/>
                  <a:rect l="l" t="t" r="r" b="b"/>
                  <a:pathLst>
                    <a:path w="295679" h="257175">
                      <a:moveTo>
                        <a:pt x="215900" y="0"/>
                      </a:moveTo>
                      <a:lnTo>
                        <a:pt x="230188" y="14288"/>
                      </a:lnTo>
                      <a:lnTo>
                        <a:pt x="242888" y="55563"/>
                      </a:lnTo>
                      <a:lnTo>
                        <a:pt x="271463" y="39688"/>
                      </a:lnTo>
                      <a:lnTo>
                        <a:pt x="295679" y="41625"/>
                      </a:lnTo>
                      <a:cubicBezTo>
                        <a:pt x="276590" y="38472"/>
                        <a:pt x="270234" y="46314"/>
                        <a:pt x="273530" y="55563"/>
                      </a:cubicBezTo>
                      <a:lnTo>
                        <a:pt x="268288" y="55563"/>
                      </a:lnTo>
                      <a:lnTo>
                        <a:pt x="242888" y="68263"/>
                      </a:lnTo>
                      <a:lnTo>
                        <a:pt x="242888" y="120650"/>
                      </a:lnTo>
                      <a:lnTo>
                        <a:pt x="217488" y="123825"/>
                      </a:lnTo>
                      <a:lnTo>
                        <a:pt x="228600" y="136525"/>
                      </a:lnTo>
                      <a:lnTo>
                        <a:pt x="215900" y="150813"/>
                      </a:lnTo>
                      <a:lnTo>
                        <a:pt x="215900" y="204788"/>
                      </a:lnTo>
                      <a:lnTo>
                        <a:pt x="147638" y="217488"/>
                      </a:lnTo>
                      <a:lnTo>
                        <a:pt x="147638" y="244475"/>
                      </a:lnTo>
                      <a:lnTo>
                        <a:pt x="52388" y="257175"/>
                      </a:lnTo>
                      <a:lnTo>
                        <a:pt x="25400" y="242888"/>
                      </a:lnTo>
                      <a:lnTo>
                        <a:pt x="41275" y="214313"/>
                      </a:lnTo>
                      <a:lnTo>
                        <a:pt x="38100" y="204788"/>
                      </a:lnTo>
                      <a:lnTo>
                        <a:pt x="12700" y="201613"/>
                      </a:lnTo>
                      <a:lnTo>
                        <a:pt x="0" y="131763"/>
                      </a:lnTo>
                      <a:lnTo>
                        <a:pt x="0" y="120650"/>
                      </a:lnTo>
                      <a:lnTo>
                        <a:pt x="12700" y="107950"/>
                      </a:lnTo>
                      <a:lnTo>
                        <a:pt x="12700" y="82550"/>
                      </a:lnTo>
                      <a:lnTo>
                        <a:pt x="41275" y="95250"/>
                      </a:lnTo>
                      <a:lnTo>
                        <a:pt x="55563" y="80963"/>
                      </a:lnTo>
                      <a:lnTo>
                        <a:pt x="80963" y="68263"/>
                      </a:lnTo>
                      <a:lnTo>
                        <a:pt x="80963" y="39688"/>
                      </a:lnTo>
                      <a:lnTo>
                        <a:pt x="106363" y="39688"/>
                      </a:lnTo>
                      <a:lnTo>
                        <a:pt x="136525" y="55563"/>
                      </a:lnTo>
                      <a:lnTo>
                        <a:pt x="152400" y="52388"/>
                      </a:lnTo>
                      <a:lnTo>
                        <a:pt x="190500" y="39688"/>
                      </a:lnTo>
                      <a:lnTo>
                        <a:pt x="203200" y="3968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63" name="Freeform 2890">
                  <a:extLst>
                    <a:ext uri="{FF2B5EF4-FFF2-40B4-BE49-F238E27FC236}">
                      <a16:creationId xmlns:a16="http://schemas.microsoft.com/office/drawing/2014/main" id="{20DB5398-63DC-4258-D04D-39FF318BF197}"/>
                    </a:ext>
                  </a:extLst>
                </p:cNvPr>
                <p:cNvSpPr>
                  <a:spLocks/>
                </p:cNvSpPr>
                <p:nvPr/>
              </p:nvSpPr>
              <p:spPr bwMode="auto">
                <a:xfrm>
                  <a:off x="9096787" y="2169567"/>
                  <a:ext cx="111832" cy="144054"/>
                </a:xfrm>
                <a:custGeom>
                  <a:avLst/>
                  <a:gdLst/>
                  <a:ahLst/>
                  <a:cxnLst>
                    <a:cxn ang="0">
                      <a:pos x="0" y="9"/>
                    </a:cxn>
                    <a:cxn ang="0">
                      <a:pos x="9" y="8"/>
                    </a:cxn>
                    <a:cxn ang="0">
                      <a:pos x="17" y="0"/>
                    </a:cxn>
                    <a:cxn ang="0">
                      <a:pos x="36" y="28"/>
                    </a:cxn>
                    <a:cxn ang="0">
                      <a:pos x="59" y="52"/>
                    </a:cxn>
                    <a:cxn ang="0">
                      <a:pos x="59" y="60"/>
                    </a:cxn>
                    <a:cxn ang="0">
                      <a:pos x="25" y="76"/>
                    </a:cxn>
                    <a:cxn ang="0">
                      <a:pos x="8" y="59"/>
                    </a:cxn>
                    <a:cxn ang="0">
                      <a:pos x="16" y="51"/>
                    </a:cxn>
                    <a:cxn ang="0">
                      <a:pos x="0" y="35"/>
                    </a:cxn>
                    <a:cxn ang="0">
                      <a:pos x="8" y="33"/>
                    </a:cxn>
                    <a:cxn ang="0">
                      <a:pos x="0" y="25"/>
                    </a:cxn>
                    <a:cxn ang="0">
                      <a:pos x="0" y="9"/>
                    </a:cxn>
                  </a:cxnLst>
                  <a:rect l="0" t="0" r="r" b="b"/>
                  <a:pathLst>
                    <a:path w="59" h="76">
                      <a:moveTo>
                        <a:pt x="0" y="9"/>
                      </a:moveTo>
                      <a:lnTo>
                        <a:pt x="9" y="8"/>
                      </a:lnTo>
                      <a:lnTo>
                        <a:pt x="17" y="0"/>
                      </a:lnTo>
                      <a:lnTo>
                        <a:pt x="36" y="28"/>
                      </a:lnTo>
                      <a:lnTo>
                        <a:pt x="59" y="52"/>
                      </a:lnTo>
                      <a:lnTo>
                        <a:pt x="59" y="60"/>
                      </a:lnTo>
                      <a:lnTo>
                        <a:pt x="25" y="76"/>
                      </a:lnTo>
                      <a:lnTo>
                        <a:pt x="8" y="59"/>
                      </a:lnTo>
                      <a:lnTo>
                        <a:pt x="16" y="51"/>
                      </a:lnTo>
                      <a:lnTo>
                        <a:pt x="0" y="35"/>
                      </a:lnTo>
                      <a:lnTo>
                        <a:pt x="8" y="33"/>
                      </a:lnTo>
                      <a:lnTo>
                        <a:pt x="0" y="25"/>
                      </a:lnTo>
                      <a:lnTo>
                        <a:pt x="0"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64" name="Freeform 2891">
                  <a:extLst>
                    <a:ext uri="{FF2B5EF4-FFF2-40B4-BE49-F238E27FC236}">
                      <a16:creationId xmlns:a16="http://schemas.microsoft.com/office/drawing/2014/main" id="{93A5799D-23B2-B91B-88BA-0D3CB1D124A1}"/>
                    </a:ext>
                  </a:extLst>
                </p:cNvPr>
                <p:cNvSpPr>
                  <a:spLocks/>
                </p:cNvSpPr>
                <p:nvPr/>
              </p:nvSpPr>
              <p:spPr bwMode="auto">
                <a:xfrm>
                  <a:off x="7900763" y="1731722"/>
                  <a:ext cx="839682" cy="341180"/>
                </a:xfrm>
                <a:custGeom>
                  <a:avLst/>
                  <a:gdLst/>
                  <a:ahLst/>
                  <a:cxnLst>
                    <a:cxn ang="0">
                      <a:pos x="366" y="43"/>
                    </a:cxn>
                    <a:cxn ang="0">
                      <a:pos x="393" y="76"/>
                    </a:cxn>
                    <a:cxn ang="0">
                      <a:pos x="409" y="76"/>
                    </a:cxn>
                    <a:cxn ang="0">
                      <a:pos x="426" y="60"/>
                    </a:cxn>
                    <a:cxn ang="0">
                      <a:pos x="443" y="94"/>
                    </a:cxn>
                    <a:cxn ang="0">
                      <a:pos x="417" y="95"/>
                    </a:cxn>
                    <a:cxn ang="0">
                      <a:pos x="392" y="120"/>
                    </a:cxn>
                    <a:cxn ang="0">
                      <a:pos x="365" y="121"/>
                    </a:cxn>
                    <a:cxn ang="0">
                      <a:pos x="358" y="129"/>
                    </a:cxn>
                    <a:cxn ang="0">
                      <a:pos x="366" y="137"/>
                    </a:cxn>
                    <a:cxn ang="0">
                      <a:pos x="347" y="156"/>
                    </a:cxn>
                    <a:cxn ang="0">
                      <a:pos x="322" y="172"/>
                    </a:cxn>
                    <a:cxn ang="0">
                      <a:pos x="288" y="180"/>
                    </a:cxn>
                    <a:cxn ang="0">
                      <a:pos x="220" y="154"/>
                    </a:cxn>
                    <a:cxn ang="0">
                      <a:pos x="161" y="153"/>
                    </a:cxn>
                    <a:cxn ang="0">
                      <a:pos x="126" y="127"/>
                    </a:cxn>
                    <a:cxn ang="0">
                      <a:pos x="59" y="111"/>
                    </a:cxn>
                    <a:cxn ang="0">
                      <a:pos x="50" y="86"/>
                    </a:cxn>
                    <a:cxn ang="0">
                      <a:pos x="32" y="76"/>
                    </a:cxn>
                    <a:cxn ang="0">
                      <a:pos x="0" y="43"/>
                    </a:cxn>
                    <a:cxn ang="0">
                      <a:pos x="43" y="18"/>
                    </a:cxn>
                    <a:cxn ang="0">
                      <a:pos x="76" y="27"/>
                    </a:cxn>
                    <a:cxn ang="0">
                      <a:pos x="86" y="35"/>
                    </a:cxn>
                    <a:cxn ang="0">
                      <a:pos x="127" y="34"/>
                    </a:cxn>
                    <a:cxn ang="0">
                      <a:pos x="126" y="16"/>
                    </a:cxn>
                    <a:cxn ang="0">
                      <a:pos x="119" y="8"/>
                    </a:cxn>
                    <a:cxn ang="0">
                      <a:pos x="127" y="0"/>
                    </a:cxn>
                    <a:cxn ang="0">
                      <a:pos x="164" y="9"/>
                    </a:cxn>
                    <a:cxn ang="0">
                      <a:pos x="197" y="25"/>
                    </a:cxn>
                    <a:cxn ang="0">
                      <a:pos x="231" y="27"/>
                    </a:cxn>
                    <a:cxn ang="0">
                      <a:pos x="299" y="43"/>
                    </a:cxn>
                    <a:cxn ang="0">
                      <a:pos x="334" y="34"/>
                    </a:cxn>
                    <a:cxn ang="0">
                      <a:pos x="350" y="25"/>
                    </a:cxn>
                    <a:cxn ang="0">
                      <a:pos x="382" y="35"/>
                    </a:cxn>
                    <a:cxn ang="0">
                      <a:pos x="366" y="43"/>
                    </a:cxn>
                  </a:cxnLst>
                  <a:rect l="0" t="0" r="r" b="b"/>
                  <a:pathLst>
                    <a:path w="443" h="180">
                      <a:moveTo>
                        <a:pt x="366" y="43"/>
                      </a:moveTo>
                      <a:lnTo>
                        <a:pt x="393" y="76"/>
                      </a:lnTo>
                      <a:lnTo>
                        <a:pt x="409" y="76"/>
                      </a:lnTo>
                      <a:lnTo>
                        <a:pt x="426" y="60"/>
                      </a:lnTo>
                      <a:lnTo>
                        <a:pt x="443" y="94"/>
                      </a:lnTo>
                      <a:lnTo>
                        <a:pt x="417" y="95"/>
                      </a:lnTo>
                      <a:lnTo>
                        <a:pt x="392" y="120"/>
                      </a:lnTo>
                      <a:lnTo>
                        <a:pt x="365" y="121"/>
                      </a:lnTo>
                      <a:lnTo>
                        <a:pt x="358" y="129"/>
                      </a:lnTo>
                      <a:lnTo>
                        <a:pt x="366" y="137"/>
                      </a:lnTo>
                      <a:lnTo>
                        <a:pt x="347" y="156"/>
                      </a:lnTo>
                      <a:lnTo>
                        <a:pt x="322" y="172"/>
                      </a:lnTo>
                      <a:lnTo>
                        <a:pt x="288" y="180"/>
                      </a:lnTo>
                      <a:lnTo>
                        <a:pt x="220" y="154"/>
                      </a:lnTo>
                      <a:lnTo>
                        <a:pt x="161" y="153"/>
                      </a:lnTo>
                      <a:lnTo>
                        <a:pt x="126" y="127"/>
                      </a:lnTo>
                      <a:lnTo>
                        <a:pt x="59" y="111"/>
                      </a:lnTo>
                      <a:lnTo>
                        <a:pt x="50" y="86"/>
                      </a:lnTo>
                      <a:lnTo>
                        <a:pt x="32" y="76"/>
                      </a:lnTo>
                      <a:lnTo>
                        <a:pt x="0" y="43"/>
                      </a:lnTo>
                      <a:lnTo>
                        <a:pt x="43" y="18"/>
                      </a:lnTo>
                      <a:lnTo>
                        <a:pt x="76" y="27"/>
                      </a:lnTo>
                      <a:lnTo>
                        <a:pt x="86" y="35"/>
                      </a:lnTo>
                      <a:lnTo>
                        <a:pt x="127" y="34"/>
                      </a:lnTo>
                      <a:lnTo>
                        <a:pt x="126" y="16"/>
                      </a:lnTo>
                      <a:lnTo>
                        <a:pt x="119" y="8"/>
                      </a:lnTo>
                      <a:lnTo>
                        <a:pt x="127" y="0"/>
                      </a:lnTo>
                      <a:lnTo>
                        <a:pt x="164" y="9"/>
                      </a:lnTo>
                      <a:lnTo>
                        <a:pt x="197" y="25"/>
                      </a:lnTo>
                      <a:lnTo>
                        <a:pt x="231" y="27"/>
                      </a:lnTo>
                      <a:lnTo>
                        <a:pt x="299" y="43"/>
                      </a:lnTo>
                      <a:lnTo>
                        <a:pt x="334" y="34"/>
                      </a:lnTo>
                      <a:lnTo>
                        <a:pt x="350" y="25"/>
                      </a:lnTo>
                      <a:lnTo>
                        <a:pt x="382" y="35"/>
                      </a:lnTo>
                      <a:lnTo>
                        <a:pt x="366" y="4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65" name="Freeform 2892">
                  <a:extLst>
                    <a:ext uri="{FF2B5EF4-FFF2-40B4-BE49-F238E27FC236}">
                      <a16:creationId xmlns:a16="http://schemas.microsoft.com/office/drawing/2014/main" id="{0870B1D7-2E46-D6DA-3197-E7E03B3547C6}"/>
                    </a:ext>
                  </a:extLst>
                </p:cNvPr>
                <p:cNvSpPr>
                  <a:spLocks/>
                </p:cNvSpPr>
                <p:nvPr/>
              </p:nvSpPr>
              <p:spPr bwMode="auto">
                <a:xfrm>
                  <a:off x="6314281" y="2057737"/>
                  <a:ext cx="532622" cy="208499"/>
                </a:xfrm>
                <a:custGeom>
                  <a:avLst/>
                  <a:gdLst/>
                  <a:ahLst/>
                  <a:cxnLst>
                    <a:cxn ang="0">
                      <a:pos x="248" y="16"/>
                    </a:cxn>
                    <a:cxn ang="0">
                      <a:pos x="248" y="8"/>
                    </a:cxn>
                    <a:cxn ang="0">
                      <a:pos x="221" y="8"/>
                    </a:cxn>
                    <a:cxn ang="0">
                      <a:pos x="195" y="16"/>
                    </a:cxn>
                    <a:cxn ang="0">
                      <a:pos x="162" y="16"/>
                    </a:cxn>
                    <a:cxn ang="0">
                      <a:pos x="127" y="0"/>
                    </a:cxn>
                    <a:cxn ang="0">
                      <a:pos x="102" y="0"/>
                    </a:cxn>
                    <a:cxn ang="0">
                      <a:pos x="76" y="16"/>
                    </a:cxn>
                    <a:cxn ang="0">
                      <a:pos x="42" y="16"/>
                    </a:cxn>
                    <a:cxn ang="0">
                      <a:pos x="34" y="8"/>
                    </a:cxn>
                    <a:cxn ang="0">
                      <a:pos x="0" y="8"/>
                    </a:cxn>
                    <a:cxn ang="0">
                      <a:pos x="0" y="25"/>
                    </a:cxn>
                    <a:cxn ang="0">
                      <a:pos x="17" y="25"/>
                    </a:cxn>
                    <a:cxn ang="0">
                      <a:pos x="3" y="31"/>
                    </a:cxn>
                    <a:cxn ang="0">
                      <a:pos x="27" y="16"/>
                    </a:cxn>
                    <a:cxn ang="0">
                      <a:pos x="44" y="17"/>
                    </a:cxn>
                    <a:cxn ang="0">
                      <a:pos x="51" y="25"/>
                    </a:cxn>
                    <a:cxn ang="0">
                      <a:pos x="44" y="25"/>
                    </a:cxn>
                    <a:cxn ang="0">
                      <a:pos x="50" y="33"/>
                    </a:cxn>
                    <a:cxn ang="0">
                      <a:pos x="0" y="33"/>
                    </a:cxn>
                    <a:cxn ang="0">
                      <a:pos x="0" y="41"/>
                    </a:cxn>
                    <a:cxn ang="0">
                      <a:pos x="18" y="43"/>
                    </a:cxn>
                    <a:cxn ang="0">
                      <a:pos x="26" y="59"/>
                    </a:cxn>
                    <a:cxn ang="0">
                      <a:pos x="18" y="60"/>
                    </a:cxn>
                    <a:cxn ang="0">
                      <a:pos x="26" y="68"/>
                    </a:cxn>
                    <a:cxn ang="0">
                      <a:pos x="26" y="84"/>
                    </a:cxn>
                    <a:cxn ang="0">
                      <a:pos x="34" y="86"/>
                    </a:cxn>
                    <a:cxn ang="0">
                      <a:pos x="26" y="94"/>
                    </a:cxn>
                    <a:cxn ang="0">
                      <a:pos x="37" y="94"/>
                    </a:cxn>
                    <a:cxn ang="0">
                      <a:pos x="62" y="102"/>
                    </a:cxn>
                    <a:cxn ang="0">
                      <a:pos x="69" y="102"/>
                    </a:cxn>
                    <a:cxn ang="0">
                      <a:pos x="77" y="94"/>
                    </a:cxn>
                    <a:cxn ang="0">
                      <a:pos x="86" y="94"/>
                    </a:cxn>
                    <a:cxn ang="0">
                      <a:pos x="102" y="110"/>
                    </a:cxn>
                    <a:cxn ang="0">
                      <a:pos x="112" y="102"/>
                    </a:cxn>
                    <a:cxn ang="0">
                      <a:pos x="137" y="94"/>
                    </a:cxn>
                    <a:cxn ang="0">
                      <a:pos x="146" y="102"/>
                    </a:cxn>
                    <a:cxn ang="0">
                      <a:pos x="153" y="94"/>
                    </a:cxn>
                    <a:cxn ang="0">
                      <a:pos x="155" y="110"/>
                    </a:cxn>
                    <a:cxn ang="0">
                      <a:pos x="163" y="101"/>
                    </a:cxn>
                    <a:cxn ang="0">
                      <a:pos x="163" y="94"/>
                    </a:cxn>
                    <a:cxn ang="0">
                      <a:pos x="223" y="92"/>
                    </a:cxn>
                    <a:cxn ang="0">
                      <a:pos x="250" y="84"/>
                    </a:cxn>
                    <a:cxn ang="0">
                      <a:pos x="281" y="84"/>
                    </a:cxn>
                    <a:cxn ang="0">
                      <a:pos x="265" y="41"/>
                    </a:cxn>
                    <a:cxn ang="0">
                      <a:pos x="273" y="33"/>
                    </a:cxn>
                    <a:cxn ang="0">
                      <a:pos x="255" y="33"/>
                    </a:cxn>
                    <a:cxn ang="0">
                      <a:pos x="248" y="16"/>
                    </a:cxn>
                  </a:cxnLst>
                  <a:rect l="0" t="0" r="r" b="b"/>
                  <a:pathLst>
                    <a:path w="281" h="110">
                      <a:moveTo>
                        <a:pt x="248" y="16"/>
                      </a:moveTo>
                      <a:lnTo>
                        <a:pt x="248" y="8"/>
                      </a:lnTo>
                      <a:lnTo>
                        <a:pt x="221" y="8"/>
                      </a:lnTo>
                      <a:lnTo>
                        <a:pt x="195" y="16"/>
                      </a:lnTo>
                      <a:lnTo>
                        <a:pt x="162" y="16"/>
                      </a:lnTo>
                      <a:lnTo>
                        <a:pt x="127" y="0"/>
                      </a:lnTo>
                      <a:lnTo>
                        <a:pt x="102" y="0"/>
                      </a:lnTo>
                      <a:lnTo>
                        <a:pt x="76" y="16"/>
                      </a:lnTo>
                      <a:lnTo>
                        <a:pt x="42" y="16"/>
                      </a:lnTo>
                      <a:lnTo>
                        <a:pt x="34" y="8"/>
                      </a:lnTo>
                      <a:lnTo>
                        <a:pt x="0" y="8"/>
                      </a:lnTo>
                      <a:lnTo>
                        <a:pt x="0" y="25"/>
                      </a:lnTo>
                      <a:lnTo>
                        <a:pt x="17" y="25"/>
                      </a:lnTo>
                      <a:lnTo>
                        <a:pt x="3" y="31"/>
                      </a:lnTo>
                      <a:lnTo>
                        <a:pt x="27" y="16"/>
                      </a:lnTo>
                      <a:lnTo>
                        <a:pt x="44" y="17"/>
                      </a:lnTo>
                      <a:lnTo>
                        <a:pt x="51" y="25"/>
                      </a:lnTo>
                      <a:lnTo>
                        <a:pt x="44" y="25"/>
                      </a:lnTo>
                      <a:lnTo>
                        <a:pt x="50" y="33"/>
                      </a:lnTo>
                      <a:lnTo>
                        <a:pt x="0" y="33"/>
                      </a:lnTo>
                      <a:lnTo>
                        <a:pt x="0" y="41"/>
                      </a:lnTo>
                      <a:lnTo>
                        <a:pt x="18" y="43"/>
                      </a:lnTo>
                      <a:lnTo>
                        <a:pt x="26" y="59"/>
                      </a:lnTo>
                      <a:lnTo>
                        <a:pt x="18" y="60"/>
                      </a:lnTo>
                      <a:lnTo>
                        <a:pt x="26" y="68"/>
                      </a:lnTo>
                      <a:lnTo>
                        <a:pt x="26" y="84"/>
                      </a:lnTo>
                      <a:lnTo>
                        <a:pt x="34" y="86"/>
                      </a:lnTo>
                      <a:lnTo>
                        <a:pt x="26" y="94"/>
                      </a:lnTo>
                      <a:lnTo>
                        <a:pt x="37" y="94"/>
                      </a:lnTo>
                      <a:lnTo>
                        <a:pt x="62" y="102"/>
                      </a:lnTo>
                      <a:lnTo>
                        <a:pt x="69" y="102"/>
                      </a:lnTo>
                      <a:lnTo>
                        <a:pt x="77" y="94"/>
                      </a:lnTo>
                      <a:lnTo>
                        <a:pt x="86" y="94"/>
                      </a:lnTo>
                      <a:lnTo>
                        <a:pt x="102" y="110"/>
                      </a:lnTo>
                      <a:lnTo>
                        <a:pt x="112" y="102"/>
                      </a:lnTo>
                      <a:lnTo>
                        <a:pt x="137" y="94"/>
                      </a:lnTo>
                      <a:lnTo>
                        <a:pt x="146" y="102"/>
                      </a:lnTo>
                      <a:lnTo>
                        <a:pt x="153" y="94"/>
                      </a:lnTo>
                      <a:lnTo>
                        <a:pt x="155" y="110"/>
                      </a:lnTo>
                      <a:lnTo>
                        <a:pt x="163" y="101"/>
                      </a:lnTo>
                      <a:lnTo>
                        <a:pt x="163" y="94"/>
                      </a:lnTo>
                      <a:lnTo>
                        <a:pt x="223" y="92"/>
                      </a:lnTo>
                      <a:lnTo>
                        <a:pt x="250" y="84"/>
                      </a:lnTo>
                      <a:lnTo>
                        <a:pt x="281" y="84"/>
                      </a:lnTo>
                      <a:lnTo>
                        <a:pt x="265" y="41"/>
                      </a:lnTo>
                      <a:lnTo>
                        <a:pt x="273" y="33"/>
                      </a:lnTo>
                      <a:lnTo>
                        <a:pt x="255" y="33"/>
                      </a:lnTo>
                      <a:lnTo>
                        <a:pt x="248"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66" name="Freeform 2894">
                  <a:extLst>
                    <a:ext uri="{FF2B5EF4-FFF2-40B4-BE49-F238E27FC236}">
                      <a16:creationId xmlns:a16="http://schemas.microsoft.com/office/drawing/2014/main" id="{C6822691-ECA8-EFD0-D2FD-290347A0FABE}"/>
                    </a:ext>
                  </a:extLst>
                </p:cNvPr>
                <p:cNvSpPr>
                  <a:spLocks/>
                </p:cNvSpPr>
                <p:nvPr/>
              </p:nvSpPr>
              <p:spPr bwMode="auto">
                <a:xfrm>
                  <a:off x="6591013" y="2349635"/>
                  <a:ext cx="126995" cy="126994"/>
                </a:xfrm>
                <a:custGeom>
                  <a:avLst/>
                  <a:gdLst/>
                  <a:ahLst/>
                  <a:cxnLst>
                    <a:cxn ang="0">
                      <a:pos x="7" y="8"/>
                    </a:cxn>
                    <a:cxn ang="0">
                      <a:pos x="17" y="24"/>
                    </a:cxn>
                    <a:cxn ang="0">
                      <a:pos x="51" y="0"/>
                    </a:cxn>
                    <a:cxn ang="0">
                      <a:pos x="67" y="24"/>
                    </a:cxn>
                    <a:cxn ang="0">
                      <a:pos x="25" y="34"/>
                    </a:cxn>
                    <a:cxn ang="0">
                      <a:pos x="41" y="51"/>
                    </a:cxn>
                    <a:cxn ang="0">
                      <a:pos x="33" y="59"/>
                    </a:cxn>
                    <a:cxn ang="0">
                      <a:pos x="25" y="59"/>
                    </a:cxn>
                    <a:cxn ang="0">
                      <a:pos x="16" y="67"/>
                    </a:cxn>
                    <a:cxn ang="0">
                      <a:pos x="0" y="67"/>
                    </a:cxn>
                    <a:cxn ang="0">
                      <a:pos x="7" y="42"/>
                    </a:cxn>
                    <a:cxn ang="0">
                      <a:pos x="0" y="24"/>
                    </a:cxn>
                    <a:cxn ang="0">
                      <a:pos x="7" y="8"/>
                    </a:cxn>
                  </a:cxnLst>
                  <a:rect l="0" t="0" r="r" b="b"/>
                  <a:pathLst>
                    <a:path w="67" h="67">
                      <a:moveTo>
                        <a:pt x="7" y="8"/>
                      </a:moveTo>
                      <a:lnTo>
                        <a:pt x="17" y="24"/>
                      </a:lnTo>
                      <a:lnTo>
                        <a:pt x="51" y="0"/>
                      </a:lnTo>
                      <a:lnTo>
                        <a:pt x="67" y="24"/>
                      </a:lnTo>
                      <a:lnTo>
                        <a:pt x="25" y="34"/>
                      </a:lnTo>
                      <a:lnTo>
                        <a:pt x="41" y="51"/>
                      </a:lnTo>
                      <a:lnTo>
                        <a:pt x="33" y="59"/>
                      </a:lnTo>
                      <a:lnTo>
                        <a:pt x="25" y="59"/>
                      </a:lnTo>
                      <a:lnTo>
                        <a:pt x="16" y="67"/>
                      </a:lnTo>
                      <a:lnTo>
                        <a:pt x="0" y="67"/>
                      </a:lnTo>
                      <a:lnTo>
                        <a:pt x="7" y="42"/>
                      </a:lnTo>
                      <a:lnTo>
                        <a:pt x="0" y="24"/>
                      </a:lnTo>
                      <a:lnTo>
                        <a:pt x="7"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67" name="Freeform 2895">
                  <a:extLst>
                    <a:ext uri="{FF2B5EF4-FFF2-40B4-BE49-F238E27FC236}">
                      <a16:creationId xmlns:a16="http://schemas.microsoft.com/office/drawing/2014/main" id="{CC7987C1-0FA9-8E8B-E3CA-899E8C6BA43D}"/>
                    </a:ext>
                  </a:extLst>
                </p:cNvPr>
                <p:cNvSpPr>
                  <a:spLocks/>
                </p:cNvSpPr>
                <p:nvPr/>
              </p:nvSpPr>
              <p:spPr bwMode="auto">
                <a:xfrm>
                  <a:off x="6687680" y="2216955"/>
                  <a:ext cx="290003" cy="274838"/>
                </a:xfrm>
                <a:custGeom>
                  <a:avLst/>
                  <a:gdLst/>
                  <a:ahLst/>
                  <a:cxnLst>
                    <a:cxn ang="0">
                      <a:pos x="85" y="0"/>
                    </a:cxn>
                    <a:cxn ang="0">
                      <a:pos x="102" y="35"/>
                    </a:cxn>
                    <a:cxn ang="0">
                      <a:pos x="93" y="53"/>
                    </a:cxn>
                    <a:cxn ang="0">
                      <a:pos x="103" y="69"/>
                    </a:cxn>
                    <a:cxn ang="0">
                      <a:pos x="136" y="78"/>
                    </a:cxn>
                    <a:cxn ang="0">
                      <a:pos x="136" y="112"/>
                    </a:cxn>
                    <a:cxn ang="0">
                      <a:pos x="153" y="129"/>
                    </a:cxn>
                    <a:cxn ang="0">
                      <a:pos x="136" y="129"/>
                    </a:cxn>
                    <a:cxn ang="0">
                      <a:pos x="127" y="145"/>
                    </a:cxn>
                    <a:cxn ang="0">
                      <a:pos x="102" y="139"/>
                    </a:cxn>
                    <a:cxn ang="0">
                      <a:pos x="92" y="145"/>
                    </a:cxn>
                    <a:cxn ang="0">
                      <a:pos x="76" y="137"/>
                    </a:cxn>
                    <a:cxn ang="0">
                      <a:pos x="76" y="120"/>
                    </a:cxn>
                    <a:cxn ang="0">
                      <a:pos x="67" y="120"/>
                    </a:cxn>
                    <a:cxn ang="0">
                      <a:pos x="24" y="102"/>
                    </a:cxn>
                    <a:cxn ang="0">
                      <a:pos x="16" y="93"/>
                    </a:cxn>
                    <a:cxn ang="0">
                      <a:pos x="0" y="69"/>
                    </a:cxn>
                    <a:cxn ang="0">
                      <a:pos x="25" y="51"/>
                    </a:cxn>
                    <a:cxn ang="0">
                      <a:pos x="26" y="18"/>
                    </a:cxn>
                    <a:cxn ang="0">
                      <a:pos x="52" y="0"/>
                    </a:cxn>
                    <a:cxn ang="0">
                      <a:pos x="85" y="0"/>
                    </a:cxn>
                  </a:cxnLst>
                  <a:rect l="0" t="0" r="r" b="b"/>
                  <a:pathLst>
                    <a:path w="153" h="145">
                      <a:moveTo>
                        <a:pt x="85" y="0"/>
                      </a:moveTo>
                      <a:lnTo>
                        <a:pt x="102" y="35"/>
                      </a:lnTo>
                      <a:lnTo>
                        <a:pt x="93" y="53"/>
                      </a:lnTo>
                      <a:lnTo>
                        <a:pt x="103" y="69"/>
                      </a:lnTo>
                      <a:lnTo>
                        <a:pt x="136" y="78"/>
                      </a:lnTo>
                      <a:lnTo>
                        <a:pt x="136" y="112"/>
                      </a:lnTo>
                      <a:lnTo>
                        <a:pt x="153" y="129"/>
                      </a:lnTo>
                      <a:lnTo>
                        <a:pt x="136" y="129"/>
                      </a:lnTo>
                      <a:lnTo>
                        <a:pt x="127" y="145"/>
                      </a:lnTo>
                      <a:lnTo>
                        <a:pt x="102" y="139"/>
                      </a:lnTo>
                      <a:lnTo>
                        <a:pt x="92" y="145"/>
                      </a:lnTo>
                      <a:lnTo>
                        <a:pt x="76" y="137"/>
                      </a:lnTo>
                      <a:lnTo>
                        <a:pt x="76" y="120"/>
                      </a:lnTo>
                      <a:lnTo>
                        <a:pt x="67" y="120"/>
                      </a:lnTo>
                      <a:lnTo>
                        <a:pt x="24" y="102"/>
                      </a:lnTo>
                      <a:lnTo>
                        <a:pt x="16" y="93"/>
                      </a:lnTo>
                      <a:lnTo>
                        <a:pt x="0" y="69"/>
                      </a:lnTo>
                      <a:lnTo>
                        <a:pt x="25" y="51"/>
                      </a:lnTo>
                      <a:lnTo>
                        <a:pt x="26" y="18"/>
                      </a:lnTo>
                      <a:lnTo>
                        <a:pt x="52" y="0"/>
                      </a:lnTo>
                      <a:lnTo>
                        <a:pt x="85"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68" name="Freeform 2896">
                  <a:extLst>
                    <a:ext uri="{FF2B5EF4-FFF2-40B4-BE49-F238E27FC236}">
                      <a16:creationId xmlns:a16="http://schemas.microsoft.com/office/drawing/2014/main" id="{DEF99F1F-8325-2C99-4A3D-1DE6A6CF07A1}"/>
                    </a:ext>
                  </a:extLst>
                </p:cNvPr>
                <p:cNvSpPr>
                  <a:spLocks/>
                </p:cNvSpPr>
                <p:nvPr/>
              </p:nvSpPr>
              <p:spPr bwMode="auto">
                <a:xfrm>
                  <a:off x="6591013" y="2313622"/>
                  <a:ext cx="30327" cy="34118"/>
                </a:xfrm>
                <a:custGeom>
                  <a:avLst/>
                  <a:gdLst/>
                  <a:ahLst/>
                  <a:cxnLst>
                    <a:cxn ang="0">
                      <a:pos x="7" y="0"/>
                    </a:cxn>
                    <a:cxn ang="0">
                      <a:pos x="16" y="2"/>
                    </a:cxn>
                    <a:cxn ang="0">
                      <a:pos x="7" y="18"/>
                    </a:cxn>
                    <a:cxn ang="0">
                      <a:pos x="0" y="18"/>
                    </a:cxn>
                    <a:cxn ang="0">
                      <a:pos x="7" y="0"/>
                    </a:cxn>
                  </a:cxnLst>
                  <a:rect l="0" t="0" r="r" b="b"/>
                  <a:pathLst>
                    <a:path w="16" h="18">
                      <a:moveTo>
                        <a:pt x="7" y="0"/>
                      </a:moveTo>
                      <a:lnTo>
                        <a:pt x="16" y="2"/>
                      </a:lnTo>
                      <a:lnTo>
                        <a:pt x="7" y="18"/>
                      </a:lnTo>
                      <a:lnTo>
                        <a:pt x="0" y="18"/>
                      </a:lnTo>
                      <a:lnTo>
                        <a:pt x="7"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69" name="Freeform 2897">
                  <a:extLst>
                    <a:ext uri="{FF2B5EF4-FFF2-40B4-BE49-F238E27FC236}">
                      <a16:creationId xmlns:a16="http://schemas.microsoft.com/office/drawing/2014/main" id="{F0187E6D-5716-C188-68F2-4238E52AD5A8}"/>
                    </a:ext>
                  </a:extLst>
                </p:cNvPr>
                <p:cNvSpPr>
                  <a:spLocks/>
                </p:cNvSpPr>
                <p:nvPr/>
              </p:nvSpPr>
              <p:spPr bwMode="auto">
                <a:xfrm>
                  <a:off x="6573953" y="2347739"/>
                  <a:ext cx="30327" cy="128890"/>
                </a:xfrm>
                <a:custGeom>
                  <a:avLst/>
                  <a:gdLst/>
                  <a:ahLst/>
                  <a:cxnLst>
                    <a:cxn ang="0">
                      <a:pos x="16" y="9"/>
                    </a:cxn>
                    <a:cxn ang="0">
                      <a:pos x="9" y="27"/>
                    </a:cxn>
                    <a:cxn ang="0">
                      <a:pos x="16" y="43"/>
                    </a:cxn>
                    <a:cxn ang="0">
                      <a:pos x="9" y="68"/>
                    </a:cxn>
                    <a:cxn ang="0">
                      <a:pos x="0" y="41"/>
                    </a:cxn>
                    <a:cxn ang="0">
                      <a:pos x="0" y="32"/>
                    </a:cxn>
                    <a:cxn ang="0">
                      <a:pos x="9" y="0"/>
                    </a:cxn>
                    <a:cxn ang="0">
                      <a:pos x="16" y="1"/>
                    </a:cxn>
                    <a:cxn ang="0">
                      <a:pos x="16" y="9"/>
                    </a:cxn>
                  </a:cxnLst>
                  <a:rect l="0" t="0" r="r" b="b"/>
                  <a:pathLst>
                    <a:path w="16" h="68">
                      <a:moveTo>
                        <a:pt x="16" y="9"/>
                      </a:moveTo>
                      <a:lnTo>
                        <a:pt x="9" y="27"/>
                      </a:lnTo>
                      <a:lnTo>
                        <a:pt x="16" y="43"/>
                      </a:lnTo>
                      <a:lnTo>
                        <a:pt x="9" y="68"/>
                      </a:lnTo>
                      <a:lnTo>
                        <a:pt x="0" y="41"/>
                      </a:lnTo>
                      <a:lnTo>
                        <a:pt x="0" y="32"/>
                      </a:lnTo>
                      <a:lnTo>
                        <a:pt x="9" y="0"/>
                      </a:lnTo>
                      <a:lnTo>
                        <a:pt x="16" y="1"/>
                      </a:lnTo>
                      <a:lnTo>
                        <a:pt x="16"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70" name="Freeform 2898">
                  <a:extLst>
                    <a:ext uri="{FF2B5EF4-FFF2-40B4-BE49-F238E27FC236}">
                      <a16:creationId xmlns:a16="http://schemas.microsoft.com/office/drawing/2014/main" id="{DD2CB477-8C67-AC93-CC7F-C726D24B75D8}"/>
                    </a:ext>
                  </a:extLst>
                </p:cNvPr>
                <p:cNvSpPr>
                  <a:spLocks/>
                </p:cNvSpPr>
                <p:nvPr/>
              </p:nvSpPr>
              <p:spPr bwMode="auto">
                <a:xfrm>
                  <a:off x="6301010" y="2414081"/>
                  <a:ext cx="322225" cy="307061"/>
                </a:xfrm>
                <a:custGeom>
                  <a:avLst/>
                  <a:gdLst/>
                  <a:ahLst/>
                  <a:cxnLst>
                    <a:cxn ang="0">
                      <a:pos x="144" y="8"/>
                    </a:cxn>
                    <a:cxn ang="0">
                      <a:pos x="102" y="8"/>
                    </a:cxn>
                    <a:cxn ang="0">
                      <a:pos x="100" y="0"/>
                    </a:cxn>
                    <a:cxn ang="0">
                      <a:pos x="91" y="0"/>
                    </a:cxn>
                    <a:cxn ang="0">
                      <a:pos x="67" y="8"/>
                    </a:cxn>
                    <a:cxn ang="0">
                      <a:pos x="32" y="0"/>
                    </a:cxn>
                    <a:cxn ang="0">
                      <a:pos x="0" y="0"/>
                    </a:cxn>
                    <a:cxn ang="0">
                      <a:pos x="0" y="59"/>
                    </a:cxn>
                    <a:cxn ang="0">
                      <a:pos x="7" y="162"/>
                    </a:cxn>
                    <a:cxn ang="0">
                      <a:pos x="154" y="161"/>
                    </a:cxn>
                    <a:cxn ang="0">
                      <a:pos x="170" y="153"/>
                    </a:cxn>
                    <a:cxn ang="0">
                      <a:pos x="169" y="128"/>
                    </a:cxn>
                    <a:cxn ang="0">
                      <a:pos x="115" y="36"/>
                    </a:cxn>
                    <a:cxn ang="0">
                      <a:pos x="111" y="27"/>
                    </a:cxn>
                    <a:cxn ang="0">
                      <a:pos x="136" y="52"/>
                    </a:cxn>
                    <a:cxn ang="0">
                      <a:pos x="144" y="67"/>
                    </a:cxn>
                    <a:cxn ang="0">
                      <a:pos x="153" y="33"/>
                    </a:cxn>
                    <a:cxn ang="0">
                      <a:pos x="144" y="8"/>
                    </a:cxn>
                  </a:cxnLst>
                  <a:rect l="0" t="0" r="r" b="b"/>
                  <a:pathLst>
                    <a:path w="170" h="162">
                      <a:moveTo>
                        <a:pt x="144" y="8"/>
                      </a:moveTo>
                      <a:lnTo>
                        <a:pt x="102" y="8"/>
                      </a:lnTo>
                      <a:lnTo>
                        <a:pt x="100" y="0"/>
                      </a:lnTo>
                      <a:lnTo>
                        <a:pt x="91" y="0"/>
                      </a:lnTo>
                      <a:lnTo>
                        <a:pt x="67" y="8"/>
                      </a:lnTo>
                      <a:lnTo>
                        <a:pt x="32" y="0"/>
                      </a:lnTo>
                      <a:lnTo>
                        <a:pt x="0" y="0"/>
                      </a:lnTo>
                      <a:lnTo>
                        <a:pt x="0" y="59"/>
                      </a:lnTo>
                      <a:lnTo>
                        <a:pt x="7" y="162"/>
                      </a:lnTo>
                      <a:lnTo>
                        <a:pt x="154" y="161"/>
                      </a:lnTo>
                      <a:lnTo>
                        <a:pt x="170" y="153"/>
                      </a:lnTo>
                      <a:lnTo>
                        <a:pt x="169" y="128"/>
                      </a:lnTo>
                      <a:lnTo>
                        <a:pt x="115" y="36"/>
                      </a:lnTo>
                      <a:lnTo>
                        <a:pt x="111" y="27"/>
                      </a:lnTo>
                      <a:lnTo>
                        <a:pt x="136" y="52"/>
                      </a:lnTo>
                      <a:lnTo>
                        <a:pt x="144" y="67"/>
                      </a:lnTo>
                      <a:lnTo>
                        <a:pt x="153" y="33"/>
                      </a:lnTo>
                      <a:lnTo>
                        <a:pt x="144"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71" name="Freeform 2899">
                  <a:extLst>
                    <a:ext uri="{FF2B5EF4-FFF2-40B4-BE49-F238E27FC236}">
                      <a16:creationId xmlns:a16="http://schemas.microsoft.com/office/drawing/2014/main" id="{F823414F-2B44-0422-56D6-204BE6BBC9AE}"/>
                    </a:ext>
                  </a:extLst>
                </p:cNvPr>
                <p:cNvSpPr>
                  <a:spLocks/>
                </p:cNvSpPr>
                <p:nvPr/>
              </p:nvSpPr>
              <p:spPr bwMode="auto">
                <a:xfrm>
                  <a:off x="6573952" y="2882620"/>
                  <a:ext cx="416997" cy="466279"/>
                </a:xfrm>
                <a:custGeom>
                  <a:avLst/>
                  <a:gdLst/>
                  <a:ahLst/>
                  <a:cxnLst>
                    <a:cxn ang="0">
                      <a:pos x="51" y="229"/>
                    </a:cxn>
                    <a:cxn ang="0">
                      <a:pos x="77" y="246"/>
                    </a:cxn>
                    <a:cxn ang="0">
                      <a:pos x="88" y="246"/>
                    </a:cxn>
                    <a:cxn ang="0">
                      <a:pos x="121" y="238"/>
                    </a:cxn>
                    <a:cxn ang="0">
                      <a:pos x="129" y="237"/>
                    </a:cxn>
                    <a:cxn ang="0">
                      <a:pos x="159" y="227"/>
                    </a:cxn>
                    <a:cxn ang="0">
                      <a:pos x="188" y="221"/>
                    </a:cxn>
                    <a:cxn ang="0">
                      <a:pos x="220" y="178"/>
                    </a:cxn>
                    <a:cxn ang="0">
                      <a:pos x="213" y="178"/>
                    </a:cxn>
                    <a:cxn ang="0">
                      <a:pos x="162" y="152"/>
                    </a:cxn>
                    <a:cxn ang="0">
                      <a:pos x="145" y="125"/>
                    </a:cxn>
                    <a:cxn ang="0">
                      <a:pos x="144" y="119"/>
                    </a:cxn>
                    <a:cxn ang="0">
                      <a:pos x="128" y="117"/>
                    </a:cxn>
                    <a:cxn ang="0">
                      <a:pos x="137" y="100"/>
                    </a:cxn>
                    <a:cxn ang="0">
                      <a:pos x="144" y="92"/>
                    </a:cxn>
                    <a:cxn ang="0">
                      <a:pos x="118" y="49"/>
                    </a:cxn>
                    <a:cxn ang="0">
                      <a:pos x="85" y="32"/>
                    </a:cxn>
                    <a:cxn ang="0">
                      <a:pos x="77" y="0"/>
                    </a:cxn>
                    <a:cxn ang="0">
                      <a:pos x="76" y="7"/>
                    </a:cxn>
                    <a:cxn ang="0">
                      <a:pos x="51" y="17"/>
                    </a:cxn>
                    <a:cxn ang="0">
                      <a:pos x="42" y="77"/>
                    </a:cxn>
                    <a:cxn ang="0">
                      <a:pos x="16" y="129"/>
                    </a:cxn>
                    <a:cxn ang="0">
                      <a:pos x="9" y="162"/>
                    </a:cxn>
                    <a:cxn ang="0">
                      <a:pos x="0" y="162"/>
                    </a:cxn>
                    <a:cxn ang="0">
                      <a:pos x="0" y="179"/>
                    </a:cxn>
                    <a:cxn ang="0">
                      <a:pos x="10" y="188"/>
                    </a:cxn>
                    <a:cxn ang="0">
                      <a:pos x="27" y="214"/>
                    </a:cxn>
                    <a:cxn ang="0">
                      <a:pos x="34" y="222"/>
                    </a:cxn>
                    <a:cxn ang="0">
                      <a:pos x="34" y="229"/>
                    </a:cxn>
                    <a:cxn ang="0">
                      <a:pos x="51" y="229"/>
                    </a:cxn>
                  </a:cxnLst>
                  <a:rect l="0" t="0" r="r" b="b"/>
                  <a:pathLst>
                    <a:path w="220" h="246">
                      <a:moveTo>
                        <a:pt x="51" y="229"/>
                      </a:moveTo>
                      <a:lnTo>
                        <a:pt x="77" y="246"/>
                      </a:lnTo>
                      <a:lnTo>
                        <a:pt x="88" y="246"/>
                      </a:lnTo>
                      <a:lnTo>
                        <a:pt x="121" y="238"/>
                      </a:lnTo>
                      <a:lnTo>
                        <a:pt x="129" y="237"/>
                      </a:lnTo>
                      <a:lnTo>
                        <a:pt x="159" y="227"/>
                      </a:lnTo>
                      <a:lnTo>
                        <a:pt x="188" y="221"/>
                      </a:lnTo>
                      <a:lnTo>
                        <a:pt x="220" y="178"/>
                      </a:lnTo>
                      <a:lnTo>
                        <a:pt x="213" y="178"/>
                      </a:lnTo>
                      <a:lnTo>
                        <a:pt x="162" y="152"/>
                      </a:lnTo>
                      <a:lnTo>
                        <a:pt x="145" y="125"/>
                      </a:lnTo>
                      <a:lnTo>
                        <a:pt x="144" y="119"/>
                      </a:lnTo>
                      <a:lnTo>
                        <a:pt x="128" y="117"/>
                      </a:lnTo>
                      <a:lnTo>
                        <a:pt x="137" y="100"/>
                      </a:lnTo>
                      <a:lnTo>
                        <a:pt x="144" y="92"/>
                      </a:lnTo>
                      <a:lnTo>
                        <a:pt x="118" y="49"/>
                      </a:lnTo>
                      <a:lnTo>
                        <a:pt x="85" y="32"/>
                      </a:lnTo>
                      <a:lnTo>
                        <a:pt x="77" y="0"/>
                      </a:lnTo>
                      <a:lnTo>
                        <a:pt x="76" y="7"/>
                      </a:lnTo>
                      <a:lnTo>
                        <a:pt x="51" y="17"/>
                      </a:lnTo>
                      <a:lnTo>
                        <a:pt x="42" y="77"/>
                      </a:lnTo>
                      <a:lnTo>
                        <a:pt x="16" y="129"/>
                      </a:lnTo>
                      <a:lnTo>
                        <a:pt x="9" y="162"/>
                      </a:lnTo>
                      <a:lnTo>
                        <a:pt x="0" y="162"/>
                      </a:lnTo>
                      <a:lnTo>
                        <a:pt x="0" y="179"/>
                      </a:lnTo>
                      <a:lnTo>
                        <a:pt x="10" y="188"/>
                      </a:lnTo>
                      <a:lnTo>
                        <a:pt x="27" y="214"/>
                      </a:lnTo>
                      <a:lnTo>
                        <a:pt x="34" y="222"/>
                      </a:lnTo>
                      <a:lnTo>
                        <a:pt x="34" y="229"/>
                      </a:lnTo>
                      <a:lnTo>
                        <a:pt x="51" y="22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72" name="Freeform 2900">
                  <a:extLst>
                    <a:ext uri="{FF2B5EF4-FFF2-40B4-BE49-F238E27FC236}">
                      <a16:creationId xmlns:a16="http://schemas.microsoft.com/office/drawing/2014/main" id="{F8F2D179-AD3B-F4E7-F092-2E3721EF1A79}"/>
                    </a:ext>
                  </a:extLst>
                </p:cNvPr>
                <p:cNvSpPr>
                  <a:spLocks/>
                </p:cNvSpPr>
                <p:nvPr/>
              </p:nvSpPr>
              <p:spPr bwMode="auto">
                <a:xfrm>
                  <a:off x="6460227" y="3337160"/>
                  <a:ext cx="161114" cy="178171"/>
                </a:xfrm>
                <a:custGeom>
                  <a:avLst/>
                  <a:gdLst/>
                  <a:ahLst/>
                  <a:cxnLst>
                    <a:cxn ang="0">
                      <a:pos x="69" y="0"/>
                    </a:cxn>
                    <a:cxn ang="0">
                      <a:pos x="32" y="8"/>
                    </a:cxn>
                    <a:cxn ang="0">
                      <a:pos x="18" y="10"/>
                    </a:cxn>
                    <a:cxn ang="0">
                      <a:pos x="18" y="27"/>
                    </a:cxn>
                    <a:cxn ang="0">
                      <a:pos x="25" y="43"/>
                    </a:cxn>
                    <a:cxn ang="0">
                      <a:pos x="16" y="52"/>
                    </a:cxn>
                    <a:cxn ang="0">
                      <a:pos x="8" y="71"/>
                    </a:cxn>
                    <a:cxn ang="0">
                      <a:pos x="0" y="94"/>
                    </a:cxn>
                    <a:cxn ang="0">
                      <a:pos x="69" y="94"/>
                    </a:cxn>
                    <a:cxn ang="0">
                      <a:pos x="69" y="67"/>
                    </a:cxn>
                    <a:cxn ang="0">
                      <a:pos x="85" y="42"/>
                    </a:cxn>
                    <a:cxn ang="0">
                      <a:pos x="76" y="0"/>
                    </a:cxn>
                    <a:cxn ang="0">
                      <a:pos x="69" y="0"/>
                    </a:cxn>
                  </a:cxnLst>
                  <a:rect l="0" t="0" r="r" b="b"/>
                  <a:pathLst>
                    <a:path w="85" h="94">
                      <a:moveTo>
                        <a:pt x="69" y="0"/>
                      </a:moveTo>
                      <a:lnTo>
                        <a:pt x="32" y="8"/>
                      </a:lnTo>
                      <a:lnTo>
                        <a:pt x="18" y="10"/>
                      </a:lnTo>
                      <a:lnTo>
                        <a:pt x="18" y="27"/>
                      </a:lnTo>
                      <a:lnTo>
                        <a:pt x="25" y="43"/>
                      </a:lnTo>
                      <a:lnTo>
                        <a:pt x="16" y="52"/>
                      </a:lnTo>
                      <a:lnTo>
                        <a:pt x="8" y="71"/>
                      </a:lnTo>
                      <a:lnTo>
                        <a:pt x="0" y="94"/>
                      </a:lnTo>
                      <a:lnTo>
                        <a:pt x="69" y="94"/>
                      </a:lnTo>
                      <a:lnTo>
                        <a:pt x="69" y="67"/>
                      </a:lnTo>
                      <a:lnTo>
                        <a:pt x="85" y="42"/>
                      </a:lnTo>
                      <a:lnTo>
                        <a:pt x="76" y="0"/>
                      </a:lnTo>
                      <a:lnTo>
                        <a:pt x="69"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73" name="Freeform 2901">
                  <a:extLst>
                    <a:ext uri="{FF2B5EF4-FFF2-40B4-BE49-F238E27FC236}">
                      <a16:creationId xmlns:a16="http://schemas.microsoft.com/office/drawing/2014/main" id="{657545FC-4330-D64C-CDC3-438015AD6A36}"/>
                    </a:ext>
                  </a:extLst>
                </p:cNvPr>
                <p:cNvSpPr>
                  <a:spLocks/>
                </p:cNvSpPr>
                <p:nvPr/>
              </p:nvSpPr>
              <p:spPr bwMode="auto">
                <a:xfrm>
                  <a:off x="6591013" y="3320102"/>
                  <a:ext cx="225558" cy="326015"/>
                </a:xfrm>
                <a:custGeom>
                  <a:avLst/>
                  <a:gdLst/>
                  <a:ahLst/>
                  <a:cxnLst>
                    <a:cxn ang="0">
                      <a:pos x="68" y="154"/>
                    </a:cxn>
                    <a:cxn ang="0">
                      <a:pos x="48" y="135"/>
                    </a:cxn>
                    <a:cxn ang="0">
                      <a:pos x="6" y="103"/>
                    </a:cxn>
                    <a:cxn ang="0">
                      <a:pos x="0" y="102"/>
                    </a:cxn>
                    <a:cxn ang="0">
                      <a:pos x="0" y="76"/>
                    </a:cxn>
                    <a:cxn ang="0">
                      <a:pos x="17" y="51"/>
                    </a:cxn>
                    <a:cxn ang="0">
                      <a:pos x="7" y="9"/>
                    </a:cxn>
                    <a:cxn ang="0">
                      <a:pos x="0" y="9"/>
                    </a:cxn>
                    <a:cxn ang="0">
                      <a:pos x="9" y="0"/>
                    </a:cxn>
                    <a:cxn ang="0">
                      <a:pos x="42" y="1"/>
                    </a:cxn>
                    <a:cxn ang="0">
                      <a:pos x="69" y="17"/>
                    </a:cxn>
                    <a:cxn ang="0">
                      <a:pos x="79" y="17"/>
                    </a:cxn>
                    <a:cxn ang="0">
                      <a:pos x="112" y="9"/>
                    </a:cxn>
                    <a:cxn ang="0">
                      <a:pos x="119" y="9"/>
                    </a:cxn>
                    <a:cxn ang="0">
                      <a:pos x="111" y="36"/>
                    </a:cxn>
                    <a:cxn ang="0">
                      <a:pos x="111" y="96"/>
                    </a:cxn>
                    <a:cxn ang="0">
                      <a:pos x="119" y="112"/>
                    </a:cxn>
                    <a:cxn ang="0">
                      <a:pos x="102" y="137"/>
                    </a:cxn>
                    <a:cxn ang="0">
                      <a:pos x="102" y="146"/>
                    </a:cxn>
                    <a:cxn ang="0">
                      <a:pos x="76" y="172"/>
                    </a:cxn>
                    <a:cxn ang="0">
                      <a:pos x="68" y="154"/>
                    </a:cxn>
                  </a:cxnLst>
                  <a:rect l="0" t="0" r="r" b="b"/>
                  <a:pathLst>
                    <a:path w="119" h="172">
                      <a:moveTo>
                        <a:pt x="68" y="154"/>
                      </a:moveTo>
                      <a:lnTo>
                        <a:pt x="48" y="135"/>
                      </a:lnTo>
                      <a:lnTo>
                        <a:pt x="6" y="103"/>
                      </a:lnTo>
                      <a:lnTo>
                        <a:pt x="0" y="102"/>
                      </a:lnTo>
                      <a:lnTo>
                        <a:pt x="0" y="76"/>
                      </a:lnTo>
                      <a:lnTo>
                        <a:pt x="17" y="51"/>
                      </a:lnTo>
                      <a:lnTo>
                        <a:pt x="7" y="9"/>
                      </a:lnTo>
                      <a:lnTo>
                        <a:pt x="0" y="9"/>
                      </a:lnTo>
                      <a:lnTo>
                        <a:pt x="9" y="0"/>
                      </a:lnTo>
                      <a:lnTo>
                        <a:pt x="42" y="1"/>
                      </a:lnTo>
                      <a:lnTo>
                        <a:pt x="69" y="17"/>
                      </a:lnTo>
                      <a:lnTo>
                        <a:pt x="79" y="17"/>
                      </a:lnTo>
                      <a:lnTo>
                        <a:pt x="112" y="9"/>
                      </a:lnTo>
                      <a:lnTo>
                        <a:pt x="119" y="9"/>
                      </a:lnTo>
                      <a:lnTo>
                        <a:pt x="111" y="36"/>
                      </a:lnTo>
                      <a:lnTo>
                        <a:pt x="111" y="96"/>
                      </a:lnTo>
                      <a:lnTo>
                        <a:pt x="119" y="112"/>
                      </a:lnTo>
                      <a:lnTo>
                        <a:pt x="102" y="137"/>
                      </a:lnTo>
                      <a:lnTo>
                        <a:pt x="102" y="146"/>
                      </a:lnTo>
                      <a:lnTo>
                        <a:pt x="76" y="172"/>
                      </a:lnTo>
                      <a:lnTo>
                        <a:pt x="68" y="15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74" name="Freeform 2902">
                  <a:extLst>
                    <a:ext uri="{FF2B5EF4-FFF2-40B4-BE49-F238E27FC236}">
                      <a16:creationId xmlns:a16="http://schemas.microsoft.com/office/drawing/2014/main" id="{D4C97596-1329-0F38-F025-49F83F8E9891}"/>
                    </a:ext>
                  </a:extLst>
                </p:cNvPr>
                <p:cNvSpPr>
                  <a:spLocks/>
                </p:cNvSpPr>
                <p:nvPr/>
              </p:nvSpPr>
              <p:spPr bwMode="auto">
                <a:xfrm>
                  <a:off x="6460227" y="3515332"/>
                  <a:ext cx="324121" cy="356342"/>
                </a:xfrm>
                <a:custGeom>
                  <a:avLst/>
                  <a:gdLst/>
                  <a:ahLst/>
                  <a:cxnLst>
                    <a:cxn ang="0">
                      <a:pos x="8" y="0"/>
                    </a:cxn>
                    <a:cxn ang="0">
                      <a:pos x="18" y="9"/>
                    </a:cxn>
                    <a:cxn ang="0">
                      <a:pos x="16" y="43"/>
                    </a:cxn>
                    <a:cxn ang="0">
                      <a:pos x="0" y="60"/>
                    </a:cxn>
                    <a:cxn ang="0">
                      <a:pos x="0" y="95"/>
                    </a:cxn>
                    <a:cxn ang="0">
                      <a:pos x="18" y="130"/>
                    </a:cxn>
                    <a:cxn ang="0">
                      <a:pos x="18" y="137"/>
                    </a:cxn>
                    <a:cxn ang="0">
                      <a:pos x="27" y="137"/>
                    </a:cxn>
                    <a:cxn ang="0">
                      <a:pos x="60" y="154"/>
                    </a:cxn>
                    <a:cxn ang="0">
                      <a:pos x="69" y="154"/>
                    </a:cxn>
                    <a:cxn ang="0">
                      <a:pos x="78" y="164"/>
                    </a:cxn>
                    <a:cxn ang="0">
                      <a:pos x="86" y="188"/>
                    </a:cxn>
                    <a:cxn ang="0">
                      <a:pos x="105" y="188"/>
                    </a:cxn>
                    <a:cxn ang="0">
                      <a:pos x="149" y="178"/>
                    </a:cxn>
                    <a:cxn ang="0">
                      <a:pos x="171" y="171"/>
                    </a:cxn>
                    <a:cxn ang="0">
                      <a:pos x="145" y="145"/>
                    </a:cxn>
                    <a:cxn ang="0">
                      <a:pos x="162" y="102"/>
                    </a:cxn>
                    <a:cxn ang="0">
                      <a:pos x="145" y="85"/>
                    </a:cxn>
                    <a:cxn ang="0">
                      <a:pos x="145" y="67"/>
                    </a:cxn>
                    <a:cxn ang="0">
                      <a:pos x="136" y="50"/>
                    </a:cxn>
                    <a:cxn ang="0">
                      <a:pos x="117" y="32"/>
                    </a:cxn>
                    <a:cxn ang="0">
                      <a:pos x="76" y="0"/>
                    </a:cxn>
                    <a:cxn ang="0">
                      <a:pos x="8" y="0"/>
                    </a:cxn>
                  </a:cxnLst>
                  <a:rect l="0" t="0" r="r" b="b"/>
                  <a:pathLst>
                    <a:path w="171" h="188">
                      <a:moveTo>
                        <a:pt x="8" y="0"/>
                      </a:moveTo>
                      <a:lnTo>
                        <a:pt x="18" y="9"/>
                      </a:lnTo>
                      <a:lnTo>
                        <a:pt x="16" y="43"/>
                      </a:lnTo>
                      <a:lnTo>
                        <a:pt x="0" y="60"/>
                      </a:lnTo>
                      <a:lnTo>
                        <a:pt x="0" y="95"/>
                      </a:lnTo>
                      <a:lnTo>
                        <a:pt x="18" y="130"/>
                      </a:lnTo>
                      <a:lnTo>
                        <a:pt x="18" y="137"/>
                      </a:lnTo>
                      <a:lnTo>
                        <a:pt x="27" y="137"/>
                      </a:lnTo>
                      <a:lnTo>
                        <a:pt x="60" y="154"/>
                      </a:lnTo>
                      <a:lnTo>
                        <a:pt x="69" y="154"/>
                      </a:lnTo>
                      <a:lnTo>
                        <a:pt x="78" y="164"/>
                      </a:lnTo>
                      <a:lnTo>
                        <a:pt x="86" y="188"/>
                      </a:lnTo>
                      <a:lnTo>
                        <a:pt x="105" y="188"/>
                      </a:lnTo>
                      <a:lnTo>
                        <a:pt x="149" y="178"/>
                      </a:lnTo>
                      <a:lnTo>
                        <a:pt x="171" y="171"/>
                      </a:lnTo>
                      <a:lnTo>
                        <a:pt x="145" y="145"/>
                      </a:lnTo>
                      <a:lnTo>
                        <a:pt x="162" y="102"/>
                      </a:lnTo>
                      <a:lnTo>
                        <a:pt x="145" y="85"/>
                      </a:lnTo>
                      <a:lnTo>
                        <a:pt x="145" y="67"/>
                      </a:lnTo>
                      <a:lnTo>
                        <a:pt x="136" y="50"/>
                      </a:lnTo>
                      <a:lnTo>
                        <a:pt x="117" y="32"/>
                      </a:lnTo>
                      <a:lnTo>
                        <a:pt x="76" y="0"/>
                      </a:lnTo>
                      <a:lnTo>
                        <a:pt x="8"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75" name="Freeform 2903">
                  <a:extLst>
                    <a:ext uri="{FF2B5EF4-FFF2-40B4-BE49-F238E27FC236}">
                      <a16:creationId xmlns:a16="http://schemas.microsoft.com/office/drawing/2014/main" id="{3B75E768-5AB9-15C9-4495-9D683621F0DE}"/>
                    </a:ext>
                  </a:extLst>
                </p:cNvPr>
                <p:cNvSpPr>
                  <a:spLocks/>
                </p:cNvSpPr>
                <p:nvPr/>
              </p:nvSpPr>
              <p:spPr bwMode="auto">
                <a:xfrm>
                  <a:off x="6234670" y="3756053"/>
                  <a:ext cx="356343" cy="327911"/>
                </a:xfrm>
                <a:custGeom>
                  <a:avLst/>
                  <a:gdLst/>
                  <a:ahLst/>
                  <a:cxnLst>
                    <a:cxn ang="0">
                      <a:pos x="111" y="137"/>
                    </a:cxn>
                    <a:cxn ang="0">
                      <a:pos x="76" y="173"/>
                    </a:cxn>
                    <a:cxn ang="0">
                      <a:pos x="41" y="171"/>
                    </a:cxn>
                    <a:cxn ang="0">
                      <a:pos x="24" y="164"/>
                    </a:cxn>
                    <a:cxn ang="0">
                      <a:pos x="16" y="163"/>
                    </a:cxn>
                    <a:cxn ang="0">
                      <a:pos x="0" y="146"/>
                    </a:cxn>
                    <a:cxn ang="0">
                      <a:pos x="0" y="95"/>
                    </a:cxn>
                    <a:cxn ang="0">
                      <a:pos x="33" y="78"/>
                    </a:cxn>
                    <a:cxn ang="0">
                      <a:pos x="25" y="77"/>
                    </a:cxn>
                    <a:cxn ang="0">
                      <a:pos x="35" y="45"/>
                    </a:cxn>
                    <a:cxn ang="0">
                      <a:pos x="69" y="61"/>
                    </a:cxn>
                    <a:cxn ang="0">
                      <a:pos x="77" y="61"/>
                    </a:cxn>
                    <a:cxn ang="0">
                      <a:pos x="104" y="80"/>
                    </a:cxn>
                    <a:cxn ang="0">
                      <a:pos x="119" y="95"/>
                    </a:cxn>
                    <a:cxn ang="0">
                      <a:pos x="119" y="69"/>
                    </a:cxn>
                    <a:cxn ang="0">
                      <a:pos x="110" y="69"/>
                    </a:cxn>
                    <a:cxn ang="0">
                      <a:pos x="102" y="61"/>
                    </a:cxn>
                    <a:cxn ang="0">
                      <a:pos x="111" y="17"/>
                    </a:cxn>
                    <a:cxn ang="0">
                      <a:pos x="111" y="10"/>
                    </a:cxn>
                    <a:cxn ang="0">
                      <a:pos x="128" y="0"/>
                    </a:cxn>
                    <a:cxn ang="0">
                      <a:pos x="137" y="2"/>
                    </a:cxn>
                    <a:cxn ang="0">
                      <a:pos x="137" y="10"/>
                    </a:cxn>
                    <a:cxn ang="0">
                      <a:pos x="146" y="10"/>
                    </a:cxn>
                    <a:cxn ang="0">
                      <a:pos x="179" y="27"/>
                    </a:cxn>
                    <a:cxn ang="0">
                      <a:pos x="188" y="45"/>
                    </a:cxn>
                    <a:cxn ang="0">
                      <a:pos x="179" y="62"/>
                    </a:cxn>
                    <a:cxn ang="0">
                      <a:pos x="178" y="72"/>
                    </a:cxn>
                    <a:cxn ang="0">
                      <a:pos x="171" y="104"/>
                    </a:cxn>
                    <a:cxn ang="0">
                      <a:pos x="178" y="104"/>
                    </a:cxn>
                    <a:cxn ang="0">
                      <a:pos x="127" y="122"/>
                    </a:cxn>
                    <a:cxn ang="0">
                      <a:pos x="127" y="129"/>
                    </a:cxn>
                    <a:cxn ang="0">
                      <a:pos x="111" y="137"/>
                    </a:cxn>
                  </a:cxnLst>
                  <a:rect l="0" t="0" r="r" b="b"/>
                  <a:pathLst>
                    <a:path w="188" h="173">
                      <a:moveTo>
                        <a:pt x="111" y="137"/>
                      </a:moveTo>
                      <a:lnTo>
                        <a:pt x="76" y="173"/>
                      </a:lnTo>
                      <a:lnTo>
                        <a:pt x="41" y="171"/>
                      </a:lnTo>
                      <a:lnTo>
                        <a:pt x="24" y="164"/>
                      </a:lnTo>
                      <a:lnTo>
                        <a:pt x="16" y="163"/>
                      </a:lnTo>
                      <a:lnTo>
                        <a:pt x="0" y="146"/>
                      </a:lnTo>
                      <a:lnTo>
                        <a:pt x="0" y="95"/>
                      </a:lnTo>
                      <a:lnTo>
                        <a:pt x="33" y="78"/>
                      </a:lnTo>
                      <a:lnTo>
                        <a:pt x="25" y="77"/>
                      </a:lnTo>
                      <a:lnTo>
                        <a:pt x="35" y="45"/>
                      </a:lnTo>
                      <a:lnTo>
                        <a:pt x="69" y="61"/>
                      </a:lnTo>
                      <a:lnTo>
                        <a:pt x="77" y="61"/>
                      </a:lnTo>
                      <a:lnTo>
                        <a:pt x="104" y="80"/>
                      </a:lnTo>
                      <a:lnTo>
                        <a:pt x="119" y="95"/>
                      </a:lnTo>
                      <a:lnTo>
                        <a:pt x="119" y="69"/>
                      </a:lnTo>
                      <a:lnTo>
                        <a:pt x="110" y="69"/>
                      </a:lnTo>
                      <a:lnTo>
                        <a:pt x="102" y="61"/>
                      </a:lnTo>
                      <a:lnTo>
                        <a:pt x="111" y="17"/>
                      </a:lnTo>
                      <a:lnTo>
                        <a:pt x="111" y="10"/>
                      </a:lnTo>
                      <a:lnTo>
                        <a:pt x="128" y="0"/>
                      </a:lnTo>
                      <a:lnTo>
                        <a:pt x="137" y="2"/>
                      </a:lnTo>
                      <a:lnTo>
                        <a:pt x="137" y="10"/>
                      </a:lnTo>
                      <a:lnTo>
                        <a:pt x="146" y="10"/>
                      </a:lnTo>
                      <a:lnTo>
                        <a:pt x="179" y="27"/>
                      </a:lnTo>
                      <a:lnTo>
                        <a:pt x="188" y="45"/>
                      </a:lnTo>
                      <a:lnTo>
                        <a:pt x="179" y="62"/>
                      </a:lnTo>
                      <a:lnTo>
                        <a:pt x="178" y="72"/>
                      </a:lnTo>
                      <a:lnTo>
                        <a:pt x="171" y="104"/>
                      </a:lnTo>
                      <a:lnTo>
                        <a:pt x="178" y="104"/>
                      </a:lnTo>
                      <a:lnTo>
                        <a:pt x="127" y="122"/>
                      </a:lnTo>
                      <a:lnTo>
                        <a:pt x="127" y="129"/>
                      </a:lnTo>
                      <a:lnTo>
                        <a:pt x="111" y="13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76" name="Freeform 2904">
                  <a:extLst>
                    <a:ext uri="{FF2B5EF4-FFF2-40B4-BE49-F238E27FC236}">
                      <a16:creationId xmlns:a16="http://schemas.microsoft.com/office/drawing/2014/main" id="{95E7B5ED-89F7-E478-087A-ECD7DA5178C4}"/>
                    </a:ext>
                  </a:extLst>
                </p:cNvPr>
                <p:cNvSpPr>
                  <a:spLocks/>
                </p:cNvSpPr>
                <p:nvPr/>
              </p:nvSpPr>
              <p:spPr bwMode="auto">
                <a:xfrm>
                  <a:off x="6475391" y="3839453"/>
                  <a:ext cx="308958" cy="536410"/>
                </a:xfrm>
                <a:custGeom>
                  <a:avLst/>
                  <a:gdLst/>
                  <a:ahLst/>
                  <a:cxnLst>
                    <a:cxn ang="0">
                      <a:pos x="17" y="283"/>
                    </a:cxn>
                    <a:cxn ang="0">
                      <a:pos x="26" y="282"/>
                    </a:cxn>
                    <a:cxn ang="0">
                      <a:pos x="27" y="266"/>
                    </a:cxn>
                    <a:cxn ang="0">
                      <a:pos x="68" y="248"/>
                    </a:cxn>
                    <a:cxn ang="0">
                      <a:pos x="77" y="205"/>
                    </a:cxn>
                    <a:cxn ang="0">
                      <a:pos x="68" y="178"/>
                    </a:cxn>
                    <a:cxn ang="0">
                      <a:pos x="70" y="170"/>
                    </a:cxn>
                    <a:cxn ang="0">
                      <a:pos x="103" y="119"/>
                    </a:cxn>
                    <a:cxn ang="0">
                      <a:pos x="138" y="111"/>
                    </a:cxn>
                    <a:cxn ang="0">
                      <a:pos x="163" y="85"/>
                    </a:cxn>
                    <a:cxn ang="0">
                      <a:pos x="163" y="0"/>
                    </a:cxn>
                    <a:cxn ang="0">
                      <a:pos x="133" y="9"/>
                    </a:cxn>
                    <a:cxn ang="0">
                      <a:pos x="91" y="17"/>
                    </a:cxn>
                    <a:cxn ang="0">
                      <a:pos x="77" y="17"/>
                    </a:cxn>
                    <a:cxn ang="0">
                      <a:pos x="68" y="27"/>
                    </a:cxn>
                    <a:cxn ang="0">
                      <a:pos x="70" y="52"/>
                    </a:cxn>
                    <a:cxn ang="0">
                      <a:pos x="86" y="79"/>
                    </a:cxn>
                    <a:cxn ang="0">
                      <a:pos x="86" y="95"/>
                    </a:cxn>
                    <a:cxn ang="0">
                      <a:pos x="77" y="111"/>
                    </a:cxn>
                    <a:cxn ang="0">
                      <a:pos x="61" y="93"/>
                    </a:cxn>
                    <a:cxn ang="0">
                      <a:pos x="68" y="68"/>
                    </a:cxn>
                    <a:cxn ang="0">
                      <a:pos x="52" y="68"/>
                    </a:cxn>
                    <a:cxn ang="0">
                      <a:pos x="51" y="60"/>
                    </a:cxn>
                    <a:cxn ang="0">
                      <a:pos x="0" y="78"/>
                    </a:cxn>
                    <a:cxn ang="0">
                      <a:pos x="1" y="93"/>
                    </a:cxn>
                    <a:cxn ang="0">
                      <a:pos x="11" y="95"/>
                    </a:cxn>
                    <a:cxn ang="0">
                      <a:pos x="43" y="103"/>
                    </a:cxn>
                    <a:cxn ang="0">
                      <a:pos x="43" y="171"/>
                    </a:cxn>
                    <a:cxn ang="0">
                      <a:pos x="10" y="215"/>
                    </a:cxn>
                    <a:cxn ang="0">
                      <a:pos x="17" y="278"/>
                    </a:cxn>
                    <a:cxn ang="0">
                      <a:pos x="17" y="283"/>
                    </a:cxn>
                  </a:cxnLst>
                  <a:rect l="0" t="0" r="r" b="b"/>
                  <a:pathLst>
                    <a:path w="163" h="283">
                      <a:moveTo>
                        <a:pt x="17" y="283"/>
                      </a:moveTo>
                      <a:lnTo>
                        <a:pt x="26" y="282"/>
                      </a:lnTo>
                      <a:lnTo>
                        <a:pt x="27" y="266"/>
                      </a:lnTo>
                      <a:lnTo>
                        <a:pt x="68" y="248"/>
                      </a:lnTo>
                      <a:lnTo>
                        <a:pt x="77" y="205"/>
                      </a:lnTo>
                      <a:lnTo>
                        <a:pt x="68" y="178"/>
                      </a:lnTo>
                      <a:lnTo>
                        <a:pt x="70" y="170"/>
                      </a:lnTo>
                      <a:lnTo>
                        <a:pt x="103" y="119"/>
                      </a:lnTo>
                      <a:lnTo>
                        <a:pt x="138" y="111"/>
                      </a:lnTo>
                      <a:lnTo>
                        <a:pt x="163" y="85"/>
                      </a:lnTo>
                      <a:lnTo>
                        <a:pt x="163" y="0"/>
                      </a:lnTo>
                      <a:lnTo>
                        <a:pt x="133" y="9"/>
                      </a:lnTo>
                      <a:lnTo>
                        <a:pt x="91" y="17"/>
                      </a:lnTo>
                      <a:lnTo>
                        <a:pt x="77" y="17"/>
                      </a:lnTo>
                      <a:lnTo>
                        <a:pt x="68" y="27"/>
                      </a:lnTo>
                      <a:lnTo>
                        <a:pt x="70" y="52"/>
                      </a:lnTo>
                      <a:lnTo>
                        <a:pt x="86" y="79"/>
                      </a:lnTo>
                      <a:lnTo>
                        <a:pt x="86" y="95"/>
                      </a:lnTo>
                      <a:lnTo>
                        <a:pt x="77" y="111"/>
                      </a:lnTo>
                      <a:lnTo>
                        <a:pt x="61" y="93"/>
                      </a:lnTo>
                      <a:lnTo>
                        <a:pt x="68" y="68"/>
                      </a:lnTo>
                      <a:lnTo>
                        <a:pt x="52" y="68"/>
                      </a:lnTo>
                      <a:lnTo>
                        <a:pt x="51" y="60"/>
                      </a:lnTo>
                      <a:lnTo>
                        <a:pt x="0" y="78"/>
                      </a:lnTo>
                      <a:lnTo>
                        <a:pt x="1" y="93"/>
                      </a:lnTo>
                      <a:lnTo>
                        <a:pt x="11" y="95"/>
                      </a:lnTo>
                      <a:lnTo>
                        <a:pt x="43" y="103"/>
                      </a:lnTo>
                      <a:lnTo>
                        <a:pt x="43" y="171"/>
                      </a:lnTo>
                      <a:lnTo>
                        <a:pt x="10" y="215"/>
                      </a:lnTo>
                      <a:lnTo>
                        <a:pt x="17" y="278"/>
                      </a:lnTo>
                      <a:lnTo>
                        <a:pt x="17" y="28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77" name="Freeform 2906">
                  <a:extLst>
                    <a:ext uri="{FF2B5EF4-FFF2-40B4-BE49-F238E27FC236}">
                      <a16:creationId xmlns:a16="http://schemas.microsoft.com/office/drawing/2014/main" id="{094E630E-9095-4B32-7DA6-F9AB1EAAE027}"/>
                    </a:ext>
                  </a:extLst>
                </p:cNvPr>
                <p:cNvSpPr>
                  <a:spLocks/>
                </p:cNvSpPr>
                <p:nvPr/>
              </p:nvSpPr>
              <p:spPr bwMode="auto">
                <a:xfrm>
                  <a:off x="6314281" y="4004355"/>
                  <a:ext cx="242617" cy="238826"/>
                </a:xfrm>
                <a:custGeom>
                  <a:avLst/>
                  <a:gdLst/>
                  <a:ahLst/>
                  <a:cxnLst>
                    <a:cxn ang="0">
                      <a:pos x="69" y="118"/>
                    </a:cxn>
                    <a:cxn ang="0">
                      <a:pos x="51" y="109"/>
                    </a:cxn>
                    <a:cxn ang="0">
                      <a:pos x="42" y="91"/>
                    </a:cxn>
                    <a:cxn ang="0">
                      <a:pos x="23" y="72"/>
                    </a:cxn>
                    <a:cxn ang="0">
                      <a:pos x="0" y="42"/>
                    </a:cxn>
                    <a:cxn ang="0">
                      <a:pos x="35" y="42"/>
                    </a:cxn>
                    <a:cxn ang="0">
                      <a:pos x="70" y="6"/>
                    </a:cxn>
                    <a:cxn ang="0">
                      <a:pos x="85" y="0"/>
                    </a:cxn>
                    <a:cxn ang="0">
                      <a:pos x="86" y="6"/>
                    </a:cxn>
                    <a:cxn ang="0">
                      <a:pos x="96" y="8"/>
                    </a:cxn>
                    <a:cxn ang="0">
                      <a:pos x="128" y="16"/>
                    </a:cxn>
                    <a:cxn ang="0">
                      <a:pos x="128" y="84"/>
                    </a:cxn>
                    <a:cxn ang="0">
                      <a:pos x="93" y="126"/>
                    </a:cxn>
                    <a:cxn ang="0">
                      <a:pos x="85" y="118"/>
                    </a:cxn>
                    <a:cxn ang="0">
                      <a:pos x="69" y="118"/>
                    </a:cxn>
                  </a:cxnLst>
                  <a:rect l="0" t="0" r="r" b="b"/>
                  <a:pathLst>
                    <a:path w="128" h="126">
                      <a:moveTo>
                        <a:pt x="69" y="118"/>
                      </a:moveTo>
                      <a:lnTo>
                        <a:pt x="51" y="109"/>
                      </a:lnTo>
                      <a:lnTo>
                        <a:pt x="42" y="91"/>
                      </a:lnTo>
                      <a:lnTo>
                        <a:pt x="23" y="72"/>
                      </a:lnTo>
                      <a:lnTo>
                        <a:pt x="0" y="42"/>
                      </a:lnTo>
                      <a:lnTo>
                        <a:pt x="35" y="42"/>
                      </a:lnTo>
                      <a:lnTo>
                        <a:pt x="70" y="6"/>
                      </a:lnTo>
                      <a:lnTo>
                        <a:pt x="85" y="0"/>
                      </a:lnTo>
                      <a:lnTo>
                        <a:pt x="86" y="6"/>
                      </a:lnTo>
                      <a:lnTo>
                        <a:pt x="96" y="8"/>
                      </a:lnTo>
                      <a:lnTo>
                        <a:pt x="128" y="16"/>
                      </a:lnTo>
                      <a:lnTo>
                        <a:pt x="128" y="84"/>
                      </a:lnTo>
                      <a:lnTo>
                        <a:pt x="93" y="126"/>
                      </a:lnTo>
                      <a:lnTo>
                        <a:pt x="85" y="118"/>
                      </a:lnTo>
                      <a:lnTo>
                        <a:pt x="69" y="11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78" name="Freeform 2907">
                  <a:extLst>
                    <a:ext uri="{FF2B5EF4-FFF2-40B4-BE49-F238E27FC236}">
                      <a16:creationId xmlns:a16="http://schemas.microsoft.com/office/drawing/2014/main" id="{F52594D3-E4A1-C8A9-3789-1DD8EA396BE0}"/>
                    </a:ext>
                  </a:extLst>
                </p:cNvPr>
                <p:cNvSpPr>
                  <a:spLocks/>
                </p:cNvSpPr>
                <p:nvPr/>
              </p:nvSpPr>
              <p:spPr bwMode="auto">
                <a:xfrm>
                  <a:off x="6073557" y="4228017"/>
                  <a:ext cx="451115" cy="437848"/>
                </a:xfrm>
                <a:custGeom>
                  <a:avLst/>
                  <a:gdLst/>
                  <a:ahLst/>
                  <a:cxnLst>
                    <a:cxn ang="0">
                      <a:pos x="196" y="0"/>
                    </a:cxn>
                    <a:cxn ang="0">
                      <a:pos x="213" y="1"/>
                    </a:cxn>
                    <a:cxn ang="0">
                      <a:pos x="222" y="10"/>
                    </a:cxn>
                    <a:cxn ang="0">
                      <a:pos x="229" y="68"/>
                    </a:cxn>
                    <a:cxn ang="0">
                      <a:pos x="222" y="70"/>
                    </a:cxn>
                    <a:cxn ang="0">
                      <a:pos x="213" y="86"/>
                    </a:cxn>
                    <a:cxn ang="0">
                      <a:pos x="222" y="86"/>
                    </a:cxn>
                    <a:cxn ang="0">
                      <a:pos x="231" y="78"/>
                    </a:cxn>
                    <a:cxn ang="0">
                      <a:pos x="238" y="78"/>
                    </a:cxn>
                    <a:cxn ang="0">
                      <a:pos x="238" y="87"/>
                    </a:cxn>
                    <a:cxn ang="0">
                      <a:pos x="229" y="121"/>
                    </a:cxn>
                    <a:cxn ang="0">
                      <a:pos x="220" y="130"/>
                    </a:cxn>
                    <a:cxn ang="0">
                      <a:pos x="197" y="165"/>
                    </a:cxn>
                    <a:cxn ang="0">
                      <a:pos x="177" y="197"/>
                    </a:cxn>
                    <a:cxn ang="0">
                      <a:pos x="152" y="215"/>
                    </a:cxn>
                    <a:cxn ang="0">
                      <a:pos x="118" y="223"/>
                    </a:cxn>
                    <a:cxn ang="0">
                      <a:pos x="85" y="215"/>
                    </a:cxn>
                    <a:cxn ang="0">
                      <a:pos x="42" y="231"/>
                    </a:cxn>
                    <a:cxn ang="0">
                      <a:pos x="34" y="231"/>
                    </a:cxn>
                    <a:cxn ang="0">
                      <a:pos x="25" y="215"/>
                    </a:cxn>
                    <a:cxn ang="0">
                      <a:pos x="24" y="221"/>
                    </a:cxn>
                    <a:cxn ang="0">
                      <a:pos x="18" y="197"/>
                    </a:cxn>
                    <a:cxn ang="0">
                      <a:pos x="25" y="196"/>
                    </a:cxn>
                    <a:cxn ang="0">
                      <a:pos x="13" y="165"/>
                    </a:cxn>
                    <a:cxn ang="0">
                      <a:pos x="0" y="128"/>
                    </a:cxn>
                    <a:cxn ang="0">
                      <a:pos x="0" y="103"/>
                    </a:cxn>
                    <a:cxn ang="0">
                      <a:pos x="9" y="121"/>
                    </a:cxn>
                    <a:cxn ang="0">
                      <a:pos x="18" y="129"/>
                    </a:cxn>
                    <a:cxn ang="0">
                      <a:pos x="34" y="128"/>
                    </a:cxn>
                    <a:cxn ang="0">
                      <a:pos x="42" y="119"/>
                    </a:cxn>
                    <a:cxn ang="0">
                      <a:pos x="43" y="52"/>
                    </a:cxn>
                    <a:cxn ang="0">
                      <a:pos x="67" y="61"/>
                    </a:cxn>
                    <a:cxn ang="0">
                      <a:pos x="59" y="78"/>
                    </a:cxn>
                    <a:cxn ang="0">
                      <a:pos x="69" y="86"/>
                    </a:cxn>
                    <a:cxn ang="0">
                      <a:pos x="86" y="77"/>
                    </a:cxn>
                    <a:cxn ang="0">
                      <a:pos x="102" y="61"/>
                    </a:cxn>
                    <a:cxn ang="0">
                      <a:pos x="127" y="59"/>
                    </a:cxn>
                    <a:cxn ang="0">
                      <a:pos x="172" y="24"/>
                    </a:cxn>
                    <a:cxn ang="0">
                      <a:pos x="196" y="0"/>
                    </a:cxn>
                  </a:cxnLst>
                  <a:rect l="0" t="0" r="r" b="b"/>
                  <a:pathLst>
                    <a:path w="238" h="231">
                      <a:moveTo>
                        <a:pt x="196" y="0"/>
                      </a:moveTo>
                      <a:lnTo>
                        <a:pt x="213" y="1"/>
                      </a:lnTo>
                      <a:lnTo>
                        <a:pt x="222" y="10"/>
                      </a:lnTo>
                      <a:lnTo>
                        <a:pt x="229" y="68"/>
                      </a:lnTo>
                      <a:lnTo>
                        <a:pt x="222" y="70"/>
                      </a:lnTo>
                      <a:lnTo>
                        <a:pt x="213" y="86"/>
                      </a:lnTo>
                      <a:lnTo>
                        <a:pt x="222" y="86"/>
                      </a:lnTo>
                      <a:lnTo>
                        <a:pt x="231" y="78"/>
                      </a:lnTo>
                      <a:lnTo>
                        <a:pt x="238" y="78"/>
                      </a:lnTo>
                      <a:lnTo>
                        <a:pt x="238" y="87"/>
                      </a:lnTo>
                      <a:lnTo>
                        <a:pt x="229" y="121"/>
                      </a:lnTo>
                      <a:lnTo>
                        <a:pt x="220" y="130"/>
                      </a:lnTo>
                      <a:lnTo>
                        <a:pt x="197" y="165"/>
                      </a:lnTo>
                      <a:lnTo>
                        <a:pt x="177" y="197"/>
                      </a:lnTo>
                      <a:lnTo>
                        <a:pt x="152" y="215"/>
                      </a:lnTo>
                      <a:lnTo>
                        <a:pt x="118" y="223"/>
                      </a:lnTo>
                      <a:lnTo>
                        <a:pt x="85" y="215"/>
                      </a:lnTo>
                      <a:lnTo>
                        <a:pt x="42" y="231"/>
                      </a:lnTo>
                      <a:lnTo>
                        <a:pt x="34" y="231"/>
                      </a:lnTo>
                      <a:lnTo>
                        <a:pt x="25" y="215"/>
                      </a:lnTo>
                      <a:lnTo>
                        <a:pt x="24" y="221"/>
                      </a:lnTo>
                      <a:lnTo>
                        <a:pt x="18" y="197"/>
                      </a:lnTo>
                      <a:lnTo>
                        <a:pt x="25" y="196"/>
                      </a:lnTo>
                      <a:lnTo>
                        <a:pt x="13" y="165"/>
                      </a:lnTo>
                      <a:lnTo>
                        <a:pt x="0" y="128"/>
                      </a:lnTo>
                      <a:lnTo>
                        <a:pt x="0" y="103"/>
                      </a:lnTo>
                      <a:lnTo>
                        <a:pt x="9" y="121"/>
                      </a:lnTo>
                      <a:lnTo>
                        <a:pt x="18" y="129"/>
                      </a:lnTo>
                      <a:lnTo>
                        <a:pt x="34" y="128"/>
                      </a:lnTo>
                      <a:lnTo>
                        <a:pt x="42" y="119"/>
                      </a:lnTo>
                      <a:lnTo>
                        <a:pt x="43" y="52"/>
                      </a:lnTo>
                      <a:lnTo>
                        <a:pt x="67" y="61"/>
                      </a:lnTo>
                      <a:lnTo>
                        <a:pt x="59" y="78"/>
                      </a:lnTo>
                      <a:lnTo>
                        <a:pt x="69" y="86"/>
                      </a:lnTo>
                      <a:lnTo>
                        <a:pt x="86" y="77"/>
                      </a:lnTo>
                      <a:lnTo>
                        <a:pt x="102" y="61"/>
                      </a:lnTo>
                      <a:lnTo>
                        <a:pt x="127" y="59"/>
                      </a:lnTo>
                      <a:lnTo>
                        <a:pt x="172" y="24"/>
                      </a:lnTo>
                      <a:lnTo>
                        <a:pt x="196"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79" name="Freeform 2908">
                  <a:extLst>
                    <a:ext uri="{FF2B5EF4-FFF2-40B4-BE49-F238E27FC236}">
                      <a16:creationId xmlns:a16="http://schemas.microsoft.com/office/drawing/2014/main" id="{067137CF-6990-A8D4-3877-A342D9BB99EB}"/>
                    </a:ext>
                  </a:extLst>
                </p:cNvPr>
                <p:cNvSpPr>
                  <a:spLocks/>
                </p:cNvSpPr>
                <p:nvPr/>
              </p:nvSpPr>
              <p:spPr bwMode="auto">
                <a:xfrm>
                  <a:off x="5925713" y="4049846"/>
                  <a:ext cx="386671" cy="422683"/>
                </a:xfrm>
                <a:custGeom>
                  <a:avLst/>
                  <a:gdLst/>
                  <a:ahLst/>
                  <a:cxnLst>
                    <a:cxn ang="0">
                      <a:pos x="120" y="145"/>
                    </a:cxn>
                    <a:cxn ang="0">
                      <a:pos x="121" y="94"/>
                    </a:cxn>
                    <a:cxn ang="0">
                      <a:pos x="145" y="86"/>
                    </a:cxn>
                    <a:cxn ang="0">
                      <a:pos x="147" y="34"/>
                    </a:cxn>
                    <a:cxn ang="0">
                      <a:pos x="180" y="18"/>
                    </a:cxn>
                    <a:cxn ang="0">
                      <a:pos x="180" y="34"/>
                    </a:cxn>
                    <a:cxn ang="0">
                      <a:pos x="189" y="18"/>
                    </a:cxn>
                    <a:cxn ang="0">
                      <a:pos x="204" y="18"/>
                    </a:cxn>
                    <a:cxn ang="0">
                      <a:pos x="187" y="9"/>
                    </a:cxn>
                    <a:cxn ang="0">
                      <a:pos x="177" y="9"/>
                    </a:cxn>
                    <a:cxn ang="0">
                      <a:pos x="153" y="18"/>
                    </a:cxn>
                    <a:cxn ang="0">
                      <a:pos x="112" y="18"/>
                    </a:cxn>
                    <a:cxn ang="0">
                      <a:pos x="102" y="9"/>
                    </a:cxn>
                    <a:cxn ang="0">
                      <a:pos x="43" y="8"/>
                    </a:cxn>
                    <a:cxn ang="0">
                      <a:pos x="34" y="0"/>
                    </a:cxn>
                    <a:cxn ang="0">
                      <a:pos x="0" y="9"/>
                    </a:cxn>
                    <a:cxn ang="0">
                      <a:pos x="1" y="19"/>
                    </a:cxn>
                    <a:cxn ang="0">
                      <a:pos x="51" y="95"/>
                    </a:cxn>
                    <a:cxn ang="0">
                      <a:pos x="52" y="132"/>
                    </a:cxn>
                    <a:cxn ang="0">
                      <a:pos x="61" y="189"/>
                    </a:cxn>
                    <a:cxn ang="0">
                      <a:pos x="78" y="213"/>
                    </a:cxn>
                    <a:cxn ang="0">
                      <a:pos x="78" y="197"/>
                    </a:cxn>
                    <a:cxn ang="0">
                      <a:pos x="87" y="215"/>
                    </a:cxn>
                    <a:cxn ang="0">
                      <a:pos x="96" y="223"/>
                    </a:cxn>
                    <a:cxn ang="0">
                      <a:pos x="112" y="222"/>
                    </a:cxn>
                    <a:cxn ang="0">
                      <a:pos x="120" y="213"/>
                    </a:cxn>
                    <a:cxn ang="0">
                      <a:pos x="120" y="145"/>
                    </a:cxn>
                  </a:cxnLst>
                  <a:rect l="0" t="0" r="r" b="b"/>
                  <a:pathLst>
                    <a:path w="204" h="223">
                      <a:moveTo>
                        <a:pt x="120" y="145"/>
                      </a:moveTo>
                      <a:lnTo>
                        <a:pt x="121" y="94"/>
                      </a:lnTo>
                      <a:lnTo>
                        <a:pt x="145" y="86"/>
                      </a:lnTo>
                      <a:lnTo>
                        <a:pt x="147" y="34"/>
                      </a:lnTo>
                      <a:lnTo>
                        <a:pt x="180" y="18"/>
                      </a:lnTo>
                      <a:lnTo>
                        <a:pt x="180" y="34"/>
                      </a:lnTo>
                      <a:lnTo>
                        <a:pt x="189" y="18"/>
                      </a:lnTo>
                      <a:lnTo>
                        <a:pt x="204" y="18"/>
                      </a:lnTo>
                      <a:lnTo>
                        <a:pt x="187" y="9"/>
                      </a:lnTo>
                      <a:lnTo>
                        <a:pt x="177" y="9"/>
                      </a:lnTo>
                      <a:lnTo>
                        <a:pt x="153" y="18"/>
                      </a:lnTo>
                      <a:lnTo>
                        <a:pt x="112" y="18"/>
                      </a:lnTo>
                      <a:lnTo>
                        <a:pt x="102" y="9"/>
                      </a:lnTo>
                      <a:lnTo>
                        <a:pt x="43" y="8"/>
                      </a:lnTo>
                      <a:lnTo>
                        <a:pt x="34" y="0"/>
                      </a:lnTo>
                      <a:lnTo>
                        <a:pt x="0" y="9"/>
                      </a:lnTo>
                      <a:lnTo>
                        <a:pt x="1" y="19"/>
                      </a:lnTo>
                      <a:lnTo>
                        <a:pt x="51" y="95"/>
                      </a:lnTo>
                      <a:lnTo>
                        <a:pt x="52" y="132"/>
                      </a:lnTo>
                      <a:lnTo>
                        <a:pt x="61" y="189"/>
                      </a:lnTo>
                      <a:lnTo>
                        <a:pt x="78" y="213"/>
                      </a:lnTo>
                      <a:lnTo>
                        <a:pt x="78" y="197"/>
                      </a:lnTo>
                      <a:lnTo>
                        <a:pt x="87" y="215"/>
                      </a:lnTo>
                      <a:lnTo>
                        <a:pt x="96" y="223"/>
                      </a:lnTo>
                      <a:lnTo>
                        <a:pt x="112" y="222"/>
                      </a:lnTo>
                      <a:lnTo>
                        <a:pt x="120" y="213"/>
                      </a:lnTo>
                      <a:lnTo>
                        <a:pt x="120" y="14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80" name="Freeform 2909">
                  <a:extLst>
                    <a:ext uri="{FF2B5EF4-FFF2-40B4-BE49-F238E27FC236}">
                      <a16:creationId xmlns:a16="http://schemas.microsoft.com/office/drawing/2014/main" id="{95E85454-0D83-FAAA-1CA2-77208E1CBFFE}"/>
                    </a:ext>
                  </a:extLst>
                </p:cNvPr>
                <p:cNvSpPr>
                  <a:spLocks/>
                </p:cNvSpPr>
                <p:nvPr/>
              </p:nvSpPr>
              <p:spPr bwMode="auto">
                <a:xfrm>
                  <a:off x="5925713" y="3678341"/>
                  <a:ext cx="371507" cy="405624"/>
                </a:xfrm>
                <a:custGeom>
                  <a:avLst/>
                  <a:gdLst/>
                  <a:ahLst/>
                  <a:cxnLst>
                    <a:cxn ang="0">
                      <a:pos x="35" y="0"/>
                    </a:cxn>
                    <a:cxn ang="0">
                      <a:pos x="78" y="0"/>
                    </a:cxn>
                    <a:cxn ang="0">
                      <a:pos x="87" y="28"/>
                    </a:cxn>
                    <a:cxn ang="0">
                      <a:pos x="96" y="41"/>
                    </a:cxn>
                    <a:cxn ang="0">
                      <a:pos x="120" y="41"/>
                    </a:cxn>
                    <a:cxn ang="0">
                      <a:pos x="121" y="16"/>
                    </a:cxn>
                    <a:cxn ang="0">
                      <a:pos x="147" y="17"/>
                    </a:cxn>
                    <a:cxn ang="0">
                      <a:pos x="163" y="25"/>
                    </a:cxn>
                    <a:cxn ang="0">
                      <a:pos x="163" y="68"/>
                    </a:cxn>
                    <a:cxn ang="0">
                      <a:pos x="171" y="86"/>
                    </a:cxn>
                    <a:cxn ang="0">
                      <a:pos x="164" y="94"/>
                    </a:cxn>
                    <a:cxn ang="0">
                      <a:pos x="196" y="86"/>
                    </a:cxn>
                    <a:cxn ang="0">
                      <a:pos x="189" y="119"/>
                    </a:cxn>
                    <a:cxn ang="0">
                      <a:pos x="196" y="119"/>
                    </a:cxn>
                    <a:cxn ang="0">
                      <a:pos x="163" y="137"/>
                    </a:cxn>
                    <a:cxn ang="0">
                      <a:pos x="163" y="188"/>
                    </a:cxn>
                    <a:cxn ang="0">
                      <a:pos x="179" y="205"/>
                    </a:cxn>
                    <a:cxn ang="0">
                      <a:pos x="152" y="214"/>
                    </a:cxn>
                    <a:cxn ang="0">
                      <a:pos x="112" y="214"/>
                    </a:cxn>
                    <a:cxn ang="0">
                      <a:pos x="102" y="205"/>
                    </a:cxn>
                    <a:cxn ang="0">
                      <a:pos x="43" y="204"/>
                    </a:cxn>
                    <a:cxn ang="0">
                      <a:pos x="34" y="196"/>
                    </a:cxn>
                    <a:cxn ang="0">
                      <a:pos x="0" y="204"/>
                    </a:cxn>
                    <a:cxn ang="0">
                      <a:pos x="1" y="177"/>
                    </a:cxn>
                    <a:cxn ang="0">
                      <a:pos x="19" y="134"/>
                    </a:cxn>
                    <a:cxn ang="0">
                      <a:pos x="36" y="109"/>
                    </a:cxn>
                    <a:cxn ang="0">
                      <a:pos x="43" y="92"/>
                    </a:cxn>
                    <a:cxn ang="0">
                      <a:pos x="18" y="59"/>
                    </a:cxn>
                    <a:cxn ang="0">
                      <a:pos x="35" y="51"/>
                    </a:cxn>
                    <a:cxn ang="0">
                      <a:pos x="10" y="8"/>
                    </a:cxn>
                    <a:cxn ang="0">
                      <a:pos x="35" y="0"/>
                    </a:cxn>
                  </a:cxnLst>
                  <a:rect l="0" t="0" r="r" b="b"/>
                  <a:pathLst>
                    <a:path w="196" h="214">
                      <a:moveTo>
                        <a:pt x="35" y="0"/>
                      </a:moveTo>
                      <a:lnTo>
                        <a:pt x="78" y="0"/>
                      </a:lnTo>
                      <a:lnTo>
                        <a:pt x="87" y="28"/>
                      </a:lnTo>
                      <a:lnTo>
                        <a:pt x="96" y="41"/>
                      </a:lnTo>
                      <a:lnTo>
                        <a:pt x="120" y="41"/>
                      </a:lnTo>
                      <a:lnTo>
                        <a:pt x="121" y="16"/>
                      </a:lnTo>
                      <a:lnTo>
                        <a:pt x="147" y="17"/>
                      </a:lnTo>
                      <a:lnTo>
                        <a:pt x="163" y="25"/>
                      </a:lnTo>
                      <a:lnTo>
                        <a:pt x="163" y="68"/>
                      </a:lnTo>
                      <a:lnTo>
                        <a:pt x="171" y="86"/>
                      </a:lnTo>
                      <a:lnTo>
                        <a:pt x="164" y="94"/>
                      </a:lnTo>
                      <a:lnTo>
                        <a:pt x="196" y="86"/>
                      </a:lnTo>
                      <a:lnTo>
                        <a:pt x="189" y="119"/>
                      </a:lnTo>
                      <a:lnTo>
                        <a:pt x="196" y="119"/>
                      </a:lnTo>
                      <a:lnTo>
                        <a:pt x="163" y="137"/>
                      </a:lnTo>
                      <a:lnTo>
                        <a:pt x="163" y="188"/>
                      </a:lnTo>
                      <a:lnTo>
                        <a:pt x="179" y="205"/>
                      </a:lnTo>
                      <a:lnTo>
                        <a:pt x="152" y="214"/>
                      </a:lnTo>
                      <a:lnTo>
                        <a:pt x="112" y="214"/>
                      </a:lnTo>
                      <a:lnTo>
                        <a:pt x="102" y="205"/>
                      </a:lnTo>
                      <a:lnTo>
                        <a:pt x="43" y="204"/>
                      </a:lnTo>
                      <a:lnTo>
                        <a:pt x="34" y="196"/>
                      </a:lnTo>
                      <a:lnTo>
                        <a:pt x="0" y="204"/>
                      </a:lnTo>
                      <a:lnTo>
                        <a:pt x="1" y="177"/>
                      </a:lnTo>
                      <a:lnTo>
                        <a:pt x="19" y="134"/>
                      </a:lnTo>
                      <a:lnTo>
                        <a:pt x="36" y="109"/>
                      </a:lnTo>
                      <a:lnTo>
                        <a:pt x="43" y="92"/>
                      </a:lnTo>
                      <a:lnTo>
                        <a:pt x="18" y="59"/>
                      </a:lnTo>
                      <a:lnTo>
                        <a:pt x="35" y="51"/>
                      </a:lnTo>
                      <a:lnTo>
                        <a:pt x="10" y="8"/>
                      </a:lnTo>
                      <a:lnTo>
                        <a:pt x="35"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81" name="Freeform 2910">
                  <a:extLst>
                    <a:ext uri="{FF2B5EF4-FFF2-40B4-BE49-F238E27FC236}">
                      <a16:creationId xmlns:a16="http://schemas.microsoft.com/office/drawing/2014/main" id="{B2990658-9916-ADF3-571C-858E208D3CC3}"/>
                    </a:ext>
                  </a:extLst>
                </p:cNvPr>
                <p:cNvSpPr>
                  <a:spLocks/>
                </p:cNvSpPr>
                <p:nvPr/>
              </p:nvSpPr>
              <p:spPr bwMode="auto">
                <a:xfrm>
                  <a:off x="5944668" y="3629058"/>
                  <a:ext cx="15164" cy="17059"/>
                </a:xfrm>
                <a:custGeom>
                  <a:avLst/>
                  <a:gdLst/>
                  <a:ahLst/>
                  <a:cxnLst>
                    <a:cxn ang="0">
                      <a:pos x="8" y="9"/>
                    </a:cxn>
                    <a:cxn ang="0">
                      <a:pos x="0" y="9"/>
                    </a:cxn>
                    <a:cxn ang="0">
                      <a:pos x="0" y="7"/>
                    </a:cxn>
                    <a:cxn ang="0">
                      <a:pos x="8" y="0"/>
                    </a:cxn>
                    <a:cxn ang="0">
                      <a:pos x="8" y="9"/>
                    </a:cxn>
                  </a:cxnLst>
                  <a:rect l="0" t="0" r="r" b="b"/>
                  <a:pathLst>
                    <a:path w="8" h="9">
                      <a:moveTo>
                        <a:pt x="8" y="9"/>
                      </a:moveTo>
                      <a:lnTo>
                        <a:pt x="0" y="9"/>
                      </a:lnTo>
                      <a:lnTo>
                        <a:pt x="0" y="7"/>
                      </a:lnTo>
                      <a:lnTo>
                        <a:pt x="8" y="0"/>
                      </a:lnTo>
                      <a:lnTo>
                        <a:pt x="8"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82" name="Freeform 2911">
                  <a:extLst>
                    <a:ext uri="{FF2B5EF4-FFF2-40B4-BE49-F238E27FC236}">
                      <a16:creationId xmlns:a16="http://schemas.microsoft.com/office/drawing/2014/main" id="{77F7ECEC-92FD-D172-F845-B8B1EB976D34}"/>
                    </a:ext>
                  </a:extLst>
                </p:cNvPr>
                <p:cNvSpPr>
                  <a:spLocks/>
                </p:cNvSpPr>
                <p:nvPr/>
              </p:nvSpPr>
              <p:spPr bwMode="auto">
                <a:xfrm>
                  <a:off x="5910549" y="3352324"/>
                  <a:ext cx="227453" cy="293793"/>
                </a:xfrm>
                <a:custGeom>
                  <a:avLst/>
                  <a:gdLst/>
                  <a:ahLst/>
                  <a:cxnLst>
                    <a:cxn ang="0">
                      <a:pos x="26" y="146"/>
                    </a:cxn>
                    <a:cxn ang="0">
                      <a:pos x="26" y="155"/>
                    </a:cxn>
                    <a:cxn ang="0">
                      <a:pos x="43" y="155"/>
                    </a:cxn>
                    <a:cxn ang="0">
                      <a:pos x="51" y="146"/>
                    </a:cxn>
                    <a:cxn ang="0">
                      <a:pos x="60" y="155"/>
                    </a:cxn>
                    <a:cxn ang="0">
                      <a:pos x="77" y="136"/>
                    </a:cxn>
                    <a:cxn ang="0">
                      <a:pos x="86" y="102"/>
                    </a:cxn>
                    <a:cxn ang="0">
                      <a:pos x="102" y="77"/>
                    </a:cxn>
                    <a:cxn ang="0">
                      <a:pos x="113" y="24"/>
                    </a:cxn>
                    <a:cxn ang="0">
                      <a:pos x="120" y="0"/>
                    </a:cxn>
                    <a:cxn ang="0">
                      <a:pos x="85" y="2"/>
                    </a:cxn>
                    <a:cxn ang="0">
                      <a:pos x="77" y="9"/>
                    </a:cxn>
                    <a:cxn ang="0">
                      <a:pos x="77" y="43"/>
                    </a:cxn>
                    <a:cxn ang="0">
                      <a:pos x="44" y="35"/>
                    </a:cxn>
                    <a:cxn ang="0">
                      <a:pos x="51" y="35"/>
                    </a:cxn>
                    <a:cxn ang="0">
                      <a:pos x="51" y="104"/>
                    </a:cxn>
                    <a:cxn ang="0">
                      <a:pos x="26" y="95"/>
                    </a:cxn>
                    <a:cxn ang="0">
                      <a:pos x="8" y="121"/>
                    </a:cxn>
                    <a:cxn ang="0">
                      <a:pos x="8" y="130"/>
                    </a:cxn>
                    <a:cxn ang="0">
                      <a:pos x="0" y="146"/>
                    </a:cxn>
                    <a:cxn ang="0">
                      <a:pos x="18" y="155"/>
                    </a:cxn>
                    <a:cxn ang="0">
                      <a:pos x="26" y="146"/>
                    </a:cxn>
                  </a:cxnLst>
                  <a:rect l="0" t="0" r="r" b="b"/>
                  <a:pathLst>
                    <a:path w="120" h="155">
                      <a:moveTo>
                        <a:pt x="26" y="146"/>
                      </a:moveTo>
                      <a:lnTo>
                        <a:pt x="26" y="155"/>
                      </a:lnTo>
                      <a:lnTo>
                        <a:pt x="43" y="155"/>
                      </a:lnTo>
                      <a:lnTo>
                        <a:pt x="51" y="146"/>
                      </a:lnTo>
                      <a:lnTo>
                        <a:pt x="60" y="155"/>
                      </a:lnTo>
                      <a:lnTo>
                        <a:pt x="77" y="136"/>
                      </a:lnTo>
                      <a:lnTo>
                        <a:pt x="86" y="102"/>
                      </a:lnTo>
                      <a:lnTo>
                        <a:pt x="102" y="77"/>
                      </a:lnTo>
                      <a:lnTo>
                        <a:pt x="113" y="24"/>
                      </a:lnTo>
                      <a:lnTo>
                        <a:pt x="120" y="0"/>
                      </a:lnTo>
                      <a:lnTo>
                        <a:pt x="85" y="2"/>
                      </a:lnTo>
                      <a:lnTo>
                        <a:pt x="77" y="9"/>
                      </a:lnTo>
                      <a:lnTo>
                        <a:pt x="77" y="43"/>
                      </a:lnTo>
                      <a:lnTo>
                        <a:pt x="44" y="35"/>
                      </a:lnTo>
                      <a:lnTo>
                        <a:pt x="51" y="35"/>
                      </a:lnTo>
                      <a:lnTo>
                        <a:pt x="51" y="104"/>
                      </a:lnTo>
                      <a:lnTo>
                        <a:pt x="26" y="95"/>
                      </a:lnTo>
                      <a:lnTo>
                        <a:pt x="8" y="121"/>
                      </a:lnTo>
                      <a:lnTo>
                        <a:pt x="8" y="130"/>
                      </a:lnTo>
                      <a:lnTo>
                        <a:pt x="0" y="146"/>
                      </a:lnTo>
                      <a:lnTo>
                        <a:pt x="18" y="155"/>
                      </a:lnTo>
                      <a:lnTo>
                        <a:pt x="26" y="14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83" name="Freeform 2912">
                  <a:extLst>
                    <a:ext uri="{FF2B5EF4-FFF2-40B4-BE49-F238E27FC236}">
                      <a16:creationId xmlns:a16="http://schemas.microsoft.com/office/drawing/2014/main" id="{9AC0C8AA-9031-0BE6-7842-1FF63B3A13E7}"/>
                    </a:ext>
                  </a:extLst>
                </p:cNvPr>
                <p:cNvSpPr>
                  <a:spLocks/>
                </p:cNvSpPr>
                <p:nvPr/>
              </p:nvSpPr>
              <p:spPr bwMode="auto">
                <a:xfrm>
                  <a:off x="5848000" y="3418664"/>
                  <a:ext cx="159217" cy="208499"/>
                </a:xfrm>
                <a:custGeom>
                  <a:avLst/>
                  <a:gdLst/>
                  <a:ahLst/>
                  <a:cxnLst>
                    <a:cxn ang="0">
                      <a:pos x="84" y="0"/>
                    </a:cxn>
                    <a:cxn ang="0">
                      <a:pos x="84" y="69"/>
                    </a:cxn>
                    <a:cxn ang="0">
                      <a:pos x="59" y="60"/>
                    </a:cxn>
                    <a:cxn ang="0">
                      <a:pos x="41" y="86"/>
                    </a:cxn>
                    <a:cxn ang="0">
                      <a:pos x="41" y="94"/>
                    </a:cxn>
                    <a:cxn ang="0">
                      <a:pos x="33" y="110"/>
                    </a:cxn>
                    <a:cxn ang="0">
                      <a:pos x="16" y="83"/>
                    </a:cxn>
                    <a:cxn ang="0">
                      <a:pos x="0" y="43"/>
                    </a:cxn>
                    <a:cxn ang="0">
                      <a:pos x="8" y="42"/>
                    </a:cxn>
                    <a:cxn ang="0">
                      <a:pos x="8" y="34"/>
                    </a:cxn>
                    <a:cxn ang="0">
                      <a:pos x="17" y="16"/>
                    </a:cxn>
                    <a:cxn ang="0">
                      <a:pos x="33" y="16"/>
                    </a:cxn>
                    <a:cxn ang="0">
                      <a:pos x="33" y="0"/>
                    </a:cxn>
                    <a:cxn ang="0">
                      <a:pos x="84" y="0"/>
                    </a:cxn>
                  </a:cxnLst>
                  <a:rect l="0" t="0" r="r" b="b"/>
                  <a:pathLst>
                    <a:path w="84" h="110">
                      <a:moveTo>
                        <a:pt x="84" y="0"/>
                      </a:moveTo>
                      <a:lnTo>
                        <a:pt x="84" y="69"/>
                      </a:lnTo>
                      <a:lnTo>
                        <a:pt x="59" y="60"/>
                      </a:lnTo>
                      <a:lnTo>
                        <a:pt x="41" y="86"/>
                      </a:lnTo>
                      <a:lnTo>
                        <a:pt x="41" y="94"/>
                      </a:lnTo>
                      <a:lnTo>
                        <a:pt x="33" y="110"/>
                      </a:lnTo>
                      <a:lnTo>
                        <a:pt x="16" y="83"/>
                      </a:lnTo>
                      <a:lnTo>
                        <a:pt x="0" y="43"/>
                      </a:lnTo>
                      <a:lnTo>
                        <a:pt x="8" y="42"/>
                      </a:lnTo>
                      <a:lnTo>
                        <a:pt x="8" y="34"/>
                      </a:lnTo>
                      <a:lnTo>
                        <a:pt x="17" y="16"/>
                      </a:lnTo>
                      <a:lnTo>
                        <a:pt x="33" y="16"/>
                      </a:lnTo>
                      <a:lnTo>
                        <a:pt x="33" y="0"/>
                      </a:lnTo>
                      <a:lnTo>
                        <a:pt x="84"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84" name="Freeform 2913">
                  <a:extLst>
                    <a:ext uri="{FF2B5EF4-FFF2-40B4-BE49-F238E27FC236}">
                      <a16:creationId xmlns:a16="http://schemas.microsoft.com/office/drawing/2014/main" id="{9B9F13B9-8487-076A-39C7-39BD0CA1867D}"/>
                    </a:ext>
                  </a:extLst>
                </p:cNvPr>
                <p:cNvSpPr>
                  <a:spLocks/>
                </p:cNvSpPr>
                <p:nvPr/>
              </p:nvSpPr>
              <p:spPr bwMode="auto">
                <a:xfrm>
                  <a:off x="5863163" y="3418664"/>
                  <a:ext cx="47387" cy="30327"/>
                </a:xfrm>
                <a:custGeom>
                  <a:avLst/>
                  <a:gdLst/>
                  <a:ahLst/>
                  <a:cxnLst>
                    <a:cxn ang="0">
                      <a:pos x="25" y="16"/>
                    </a:cxn>
                    <a:cxn ang="0">
                      <a:pos x="25" y="0"/>
                    </a:cxn>
                    <a:cxn ang="0">
                      <a:pos x="8" y="0"/>
                    </a:cxn>
                    <a:cxn ang="0">
                      <a:pos x="0" y="16"/>
                    </a:cxn>
                    <a:cxn ang="0">
                      <a:pos x="25" y="16"/>
                    </a:cxn>
                  </a:cxnLst>
                  <a:rect l="0" t="0" r="r" b="b"/>
                  <a:pathLst>
                    <a:path w="25" h="16">
                      <a:moveTo>
                        <a:pt x="25" y="16"/>
                      </a:moveTo>
                      <a:lnTo>
                        <a:pt x="25" y="0"/>
                      </a:lnTo>
                      <a:lnTo>
                        <a:pt x="8" y="0"/>
                      </a:lnTo>
                      <a:lnTo>
                        <a:pt x="0" y="16"/>
                      </a:lnTo>
                      <a:lnTo>
                        <a:pt x="25"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85" name="Freeform 2914">
                  <a:extLst>
                    <a:ext uri="{FF2B5EF4-FFF2-40B4-BE49-F238E27FC236}">
                      <a16:creationId xmlns:a16="http://schemas.microsoft.com/office/drawing/2014/main" id="{218EEF6C-6291-03BE-D9C9-50048D915EAB}"/>
                    </a:ext>
                  </a:extLst>
                </p:cNvPr>
                <p:cNvSpPr>
                  <a:spLocks/>
                </p:cNvSpPr>
                <p:nvPr/>
              </p:nvSpPr>
              <p:spPr bwMode="auto">
                <a:xfrm>
                  <a:off x="5489761" y="3111604"/>
                  <a:ext cx="145949" cy="208499"/>
                </a:xfrm>
                <a:custGeom>
                  <a:avLst/>
                  <a:gdLst/>
                  <a:ahLst/>
                  <a:cxnLst>
                    <a:cxn ang="0">
                      <a:pos x="69" y="76"/>
                    </a:cxn>
                    <a:cxn ang="0">
                      <a:pos x="50" y="29"/>
                    </a:cxn>
                    <a:cxn ang="0">
                      <a:pos x="42" y="0"/>
                    </a:cxn>
                    <a:cxn ang="0">
                      <a:pos x="9" y="0"/>
                    </a:cxn>
                    <a:cxn ang="0">
                      <a:pos x="10" y="27"/>
                    </a:cxn>
                    <a:cxn ang="0">
                      <a:pos x="17" y="43"/>
                    </a:cxn>
                    <a:cxn ang="0">
                      <a:pos x="0" y="78"/>
                    </a:cxn>
                    <a:cxn ang="0">
                      <a:pos x="9" y="102"/>
                    </a:cxn>
                    <a:cxn ang="0">
                      <a:pos x="0" y="102"/>
                    </a:cxn>
                    <a:cxn ang="0">
                      <a:pos x="18" y="110"/>
                    </a:cxn>
                    <a:cxn ang="0">
                      <a:pos x="51" y="94"/>
                    </a:cxn>
                    <a:cxn ang="0">
                      <a:pos x="69" y="92"/>
                    </a:cxn>
                    <a:cxn ang="0">
                      <a:pos x="77" y="84"/>
                    </a:cxn>
                    <a:cxn ang="0">
                      <a:pos x="69" y="76"/>
                    </a:cxn>
                  </a:cxnLst>
                  <a:rect l="0" t="0" r="r" b="b"/>
                  <a:pathLst>
                    <a:path w="77" h="110">
                      <a:moveTo>
                        <a:pt x="69" y="76"/>
                      </a:moveTo>
                      <a:lnTo>
                        <a:pt x="50" y="29"/>
                      </a:lnTo>
                      <a:lnTo>
                        <a:pt x="42" y="0"/>
                      </a:lnTo>
                      <a:lnTo>
                        <a:pt x="9" y="0"/>
                      </a:lnTo>
                      <a:lnTo>
                        <a:pt x="10" y="27"/>
                      </a:lnTo>
                      <a:lnTo>
                        <a:pt x="17" y="43"/>
                      </a:lnTo>
                      <a:lnTo>
                        <a:pt x="0" y="78"/>
                      </a:lnTo>
                      <a:lnTo>
                        <a:pt x="9" y="102"/>
                      </a:lnTo>
                      <a:lnTo>
                        <a:pt x="0" y="102"/>
                      </a:lnTo>
                      <a:lnTo>
                        <a:pt x="18" y="110"/>
                      </a:lnTo>
                      <a:lnTo>
                        <a:pt x="51" y="94"/>
                      </a:lnTo>
                      <a:lnTo>
                        <a:pt x="69" y="92"/>
                      </a:lnTo>
                      <a:lnTo>
                        <a:pt x="77" y="84"/>
                      </a:lnTo>
                      <a:lnTo>
                        <a:pt x="69" y="7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86" name="Freeform 2915">
                  <a:extLst>
                    <a:ext uri="{FF2B5EF4-FFF2-40B4-BE49-F238E27FC236}">
                      <a16:creationId xmlns:a16="http://schemas.microsoft.com/office/drawing/2014/main" id="{277546CE-1C1E-84B3-E1C9-7E488AB2EE03}"/>
                    </a:ext>
                  </a:extLst>
                </p:cNvPr>
                <p:cNvSpPr>
                  <a:spLocks/>
                </p:cNvSpPr>
                <p:nvPr/>
              </p:nvSpPr>
              <p:spPr bwMode="auto">
                <a:xfrm>
                  <a:off x="5573160" y="3111604"/>
                  <a:ext cx="77713" cy="159216"/>
                </a:xfrm>
                <a:custGeom>
                  <a:avLst/>
                  <a:gdLst/>
                  <a:ahLst/>
                  <a:cxnLst>
                    <a:cxn ang="0">
                      <a:pos x="25" y="76"/>
                    </a:cxn>
                    <a:cxn ang="0">
                      <a:pos x="6" y="31"/>
                    </a:cxn>
                    <a:cxn ang="0">
                      <a:pos x="0" y="0"/>
                    </a:cxn>
                    <a:cxn ang="0">
                      <a:pos x="25" y="0"/>
                    </a:cxn>
                    <a:cxn ang="0">
                      <a:pos x="25" y="8"/>
                    </a:cxn>
                    <a:cxn ang="0">
                      <a:pos x="33" y="17"/>
                    </a:cxn>
                    <a:cxn ang="0">
                      <a:pos x="33" y="44"/>
                    </a:cxn>
                    <a:cxn ang="0">
                      <a:pos x="41" y="84"/>
                    </a:cxn>
                    <a:cxn ang="0">
                      <a:pos x="33" y="84"/>
                    </a:cxn>
                    <a:cxn ang="0">
                      <a:pos x="25" y="76"/>
                    </a:cxn>
                  </a:cxnLst>
                  <a:rect l="0" t="0" r="r" b="b"/>
                  <a:pathLst>
                    <a:path w="41" h="84">
                      <a:moveTo>
                        <a:pt x="25" y="76"/>
                      </a:moveTo>
                      <a:lnTo>
                        <a:pt x="6" y="31"/>
                      </a:lnTo>
                      <a:lnTo>
                        <a:pt x="0" y="0"/>
                      </a:lnTo>
                      <a:lnTo>
                        <a:pt x="25" y="0"/>
                      </a:lnTo>
                      <a:lnTo>
                        <a:pt x="25" y="8"/>
                      </a:lnTo>
                      <a:lnTo>
                        <a:pt x="33" y="17"/>
                      </a:lnTo>
                      <a:lnTo>
                        <a:pt x="33" y="44"/>
                      </a:lnTo>
                      <a:lnTo>
                        <a:pt x="41" y="84"/>
                      </a:lnTo>
                      <a:lnTo>
                        <a:pt x="33" y="84"/>
                      </a:lnTo>
                      <a:lnTo>
                        <a:pt x="25" y="7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87" name="Freeform 2916">
                  <a:extLst>
                    <a:ext uri="{FF2B5EF4-FFF2-40B4-BE49-F238E27FC236}">
                      <a16:creationId xmlns:a16="http://schemas.microsoft.com/office/drawing/2014/main" id="{F0BBE0B8-33B5-F049-E12F-F20C59EC993E}"/>
                    </a:ext>
                  </a:extLst>
                </p:cNvPr>
                <p:cNvSpPr>
                  <a:spLocks/>
                </p:cNvSpPr>
                <p:nvPr/>
              </p:nvSpPr>
              <p:spPr bwMode="auto">
                <a:xfrm>
                  <a:off x="5620546" y="3062321"/>
                  <a:ext cx="79608" cy="208499"/>
                </a:xfrm>
                <a:custGeom>
                  <a:avLst/>
                  <a:gdLst/>
                  <a:ahLst/>
                  <a:cxnLst>
                    <a:cxn ang="0">
                      <a:pos x="8" y="69"/>
                    </a:cxn>
                    <a:cxn ang="0">
                      <a:pos x="8" y="42"/>
                    </a:cxn>
                    <a:cxn ang="0">
                      <a:pos x="0" y="32"/>
                    </a:cxn>
                    <a:cxn ang="0">
                      <a:pos x="0" y="24"/>
                    </a:cxn>
                    <a:cxn ang="0">
                      <a:pos x="9" y="16"/>
                    </a:cxn>
                    <a:cxn ang="0">
                      <a:pos x="18" y="16"/>
                    </a:cxn>
                    <a:cxn ang="0">
                      <a:pos x="33" y="0"/>
                    </a:cxn>
                    <a:cxn ang="0">
                      <a:pos x="42" y="18"/>
                    </a:cxn>
                    <a:cxn ang="0">
                      <a:pos x="42" y="35"/>
                    </a:cxn>
                    <a:cxn ang="0">
                      <a:pos x="26" y="69"/>
                    </a:cxn>
                    <a:cxn ang="0">
                      <a:pos x="24" y="110"/>
                    </a:cxn>
                    <a:cxn ang="0">
                      <a:pos x="16" y="110"/>
                    </a:cxn>
                    <a:cxn ang="0">
                      <a:pos x="8" y="69"/>
                    </a:cxn>
                  </a:cxnLst>
                  <a:rect l="0" t="0" r="r" b="b"/>
                  <a:pathLst>
                    <a:path w="42" h="110">
                      <a:moveTo>
                        <a:pt x="8" y="69"/>
                      </a:moveTo>
                      <a:lnTo>
                        <a:pt x="8" y="42"/>
                      </a:lnTo>
                      <a:lnTo>
                        <a:pt x="0" y="32"/>
                      </a:lnTo>
                      <a:lnTo>
                        <a:pt x="0" y="24"/>
                      </a:lnTo>
                      <a:lnTo>
                        <a:pt x="9" y="16"/>
                      </a:lnTo>
                      <a:lnTo>
                        <a:pt x="18" y="16"/>
                      </a:lnTo>
                      <a:lnTo>
                        <a:pt x="33" y="0"/>
                      </a:lnTo>
                      <a:lnTo>
                        <a:pt x="42" y="18"/>
                      </a:lnTo>
                      <a:lnTo>
                        <a:pt x="42" y="35"/>
                      </a:lnTo>
                      <a:lnTo>
                        <a:pt x="26" y="69"/>
                      </a:lnTo>
                      <a:lnTo>
                        <a:pt x="24" y="110"/>
                      </a:lnTo>
                      <a:lnTo>
                        <a:pt x="16" y="110"/>
                      </a:lnTo>
                      <a:lnTo>
                        <a:pt x="8" y="6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88" name="Freeform 2917">
                  <a:extLst>
                    <a:ext uri="{FF2B5EF4-FFF2-40B4-BE49-F238E27FC236}">
                      <a16:creationId xmlns:a16="http://schemas.microsoft.com/office/drawing/2014/main" id="{30D39044-B45A-E3C1-833A-687CBCC24CDC}"/>
                    </a:ext>
                  </a:extLst>
                </p:cNvPr>
                <p:cNvSpPr>
                  <a:spLocks/>
                </p:cNvSpPr>
                <p:nvPr/>
              </p:nvSpPr>
              <p:spPr bwMode="auto">
                <a:xfrm>
                  <a:off x="5328650" y="3126766"/>
                  <a:ext cx="193336" cy="210393"/>
                </a:xfrm>
                <a:custGeom>
                  <a:avLst/>
                  <a:gdLst/>
                  <a:ahLst/>
                  <a:cxnLst>
                    <a:cxn ang="0">
                      <a:pos x="94" y="94"/>
                    </a:cxn>
                    <a:cxn ang="0">
                      <a:pos x="85" y="67"/>
                    </a:cxn>
                    <a:cxn ang="0">
                      <a:pos x="102" y="33"/>
                    </a:cxn>
                    <a:cxn ang="0">
                      <a:pos x="92" y="16"/>
                    </a:cxn>
                    <a:cxn ang="0">
                      <a:pos x="84" y="8"/>
                    </a:cxn>
                    <a:cxn ang="0">
                      <a:pos x="68" y="8"/>
                    </a:cxn>
                    <a:cxn ang="0">
                      <a:pos x="59" y="0"/>
                    </a:cxn>
                    <a:cxn ang="0">
                      <a:pos x="9" y="1"/>
                    </a:cxn>
                    <a:cxn ang="0">
                      <a:pos x="9" y="19"/>
                    </a:cxn>
                    <a:cxn ang="0">
                      <a:pos x="17" y="35"/>
                    </a:cxn>
                    <a:cxn ang="0">
                      <a:pos x="9" y="35"/>
                    </a:cxn>
                    <a:cxn ang="0">
                      <a:pos x="8" y="52"/>
                    </a:cxn>
                    <a:cxn ang="0">
                      <a:pos x="0" y="60"/>
                    </a:cxn>
                    <a:cxn ang="0">
                      <a:pos x="9" y="77"/>
                    </a:cxn>
                    <a:cxn ang="0">
                      <a:pos x="17" y="86"/>
                    </a:cxn>
                    <a:cxn ang="0">
                      <a:pos x="17" y="111"/>
                    </a:cxn>
                    <a:cxn ang="0">
                      <a:pos x="52" y="94"/>
                    </a:cxn>
                    <a:cxn ang="0">
                      <a:pos x="94" y="94"/>
                    </a:cxn>
                  </a:cxnLst>
                  <a:rect l="0" t="0" r="r" b="b"/>
                  <a:pathLst>
                    <a:path w="102" h="111">
                      <a:moveTo>
                        <a:pt x="94" y="94"/>
                      </a:moveTo>
                      <a:lnTo>
                        <a:pt x="85" y="67"/>
                      </a:lnTo>
                      <a:lnTo>
                        <a:pt x="102" y="33"/>
                      </a:lnTo>
                      <a:lnTo>
                        <a:pt x="92" y="16"/>
                      </a:lnTo>
                      <a:lnTo>
                        <a:pt x="84" y="8"/>
                      </a:lnTo>
                      <a:lnTo>
                        <a:pt x="68" y="8"/>
                      </a:lnTo>
                      <a:lnTo>
                        <a:pt x="59" y="0"/>
                      </a:lnTo>
                      <a:lnTo>
                        <a:pt x="9" y="1"/>
                      </a:lnTo>
                      <a:lnTo>
                        <a:pt x="9" y="19"/>
                      </a:lnTo>
                      <a:lnTo>
                        <a:pt x="17" y="35"/>
                      </a:lnTo>
                      <a:lnTo>
                        <a:pt x="9" y="35"/>
                      </a:lnTo>
                      <a:lnTo>
                        <a:pt x="8" y="52"/>
                      </a:lnTo>
                      <a:lnTo>
                        <a:pt x="0" y="60"/>
                      </a:lnTo>
                      <a:lnTo>
                        <a:pt x="9" y="77"/>
                      </a:lnTo>
                      <a:lnTo>
                        <a:pt x="17" y="86"/>
                      </a:lnTo>
                      <a:lnTo>
                        <a:pt x="17" y="111"/>
                      </a:lnTo>
                      <a:lnTo>
                        <a:pt x="52" y="94"/>
                      </a:lnTo>
                      <a:lnTo>
                        <a:pt x="94" y="9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89" name="Freeform 2918">
                  <a:extLst>
                    <a:ext uri="{FF2B5EF4-FFF2-40B4-BE49-F238E27FC236}">
                      <a16:creationId xmlns:a16="http://schemas.microsoft.com/office/drawing/2014/main" id="{50FB125D-69DB-ECCC-FE7F-AD5FF651C6F4}"/>
                    </a:ext>
                  </a:extLst>
                </p:cNvPr>
                <p:cNvSpPr>
                  <a:spLocks/>
                </p:cNvSpPr>
                <p:nvPr/>
              </p:nvSpPr>
              <p:spPr bwMode="auto">
                <a:xfrm>
                  <a:off x="5249040" y="3193107"/>
                  <a:ext cx="111832" cy="142158"/>
                </a:xfrm>
                <a:custGeom>
                  <a:avLst/>
                  <a:gdLst/>
                  <a:ahLst/>
                  <a:cxnLst>
                    <a:cxn ang="0">
                      <a:pos x="42" y="25"/>
                    </a:cxn>
                    <a:cxn ang="0">
                      <a:pos x="51" y="42"/>
                    </a:cxn>
                    <a:cxn ang="0">
                      <a:pos x="59" y="51"/>
                    </a:cxn>
                    <a:cxn ang="0">
                      <a:pos x="58" y="75"/>
                    </a:cxn>
                    <a:cxn ang="0">
                      <a:pos x="48" y="65"/>
                    </a:cxn>
                    <a:cxn ang="0">
                      <a:pos x="0" y="33"/>
                    </a:cxn>
                    <a:cxn ang="0">
                      <a:pos x="18" y="0"/>
                    </a:cxn>
                    <a:cxn ang="0">
                      <a:pos x="25" y="0"/>
                    </a:cxn>
                    <a:cxn ang="0">
                      <a:pos x="34" y="25"/>
                    </a:cxn>
                    <a:cxn ang="0">
                      <a:pos x="42" y="25"/>
                    </a:cxn>
                  </a:cxnLst>
                  <a:rect l="0" t="0" r="r" b="b"/>
                  <a:pathLst>
                    <a:path w="59" h="75">
                      <a:moveTo>
                        <a:pt x="42" y="25"/>
                      </a:moveTo>
                      <a:lnTo>
                        <a:pt x="51" y="42"/>
                      </a:lnTo>
                      <a:lnTo>
                        <a:pt x="59" y="51"/>
                      </a:lnTo>
                      <a:lnTo>
                        <a:pt x="58" y="75"/>
                      </a:lnTo>
                      <a:lnTo>
                        <a:pt x="48" y="65"/>
                      </a:lnTo>
                      <a:lnTo>
                        <a:pt x="0" y="33"/>
                      </a:lnTo>
                      <a:lnTo>
                        <a:pt x="18" y="0"/>
                      </a:lnTo>
                      <a:lnTo>
                        <a:pt x="25" y="0"/>
                      </a:lnTo>
                      <a:lnTo>
                        <a:pt x="34" y="25"/>
                      </a:lnTo>
                      <a:lnTo>
                        <a:pt x="42" y="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0" name="Freeform 2919">
                  <a:extLst>
                    <a:ext uri="{FF2B5EF4-FFF2-40B4-BE49-F238E27FC236}">
                      <a16:creationId xmlns:a16="http://schemas.microsoft.com/office/drawing/2014/main" id="{D01A7723-3376-21D5-2B5A-BB7A81EFF4FB}"/>
                    </a:ext>
                  </a:extLst>
                </p:cNvPr>
                <p:cNvSpPr>
                  <a:spLocks/>
                </p:cNvSpPr>
                <p:nvPr/>
              </p:nvSpPr>
              <p:spPr bwMode="auto">
                <a:xfrm>
                  <a:off x="5086032" y="2918268"/>
                  <a:ext cx="176277" cy="144054"/>
                </a:xfrm>
                <a:custGeom>
                  <a:avLst/>
                  <a:gdLst/>
                  <a:ahLst/>
                  <a:cxnLst>
                    <a:cxn ang="0">
                      <a:pos x="85" y="33"/>
                    </a:cxn>
                    <a:cxn ang="0">
                      <a:pos x="93" y="76"/>
                    </a:cxn>
                    <a:cxn ang="0">
                      <a:pos x="8" y="75"/>
                    </a:cxn>
                    <a:cxn ang="0">
                      <a:pos x="9" y="59"/>
                    </a:cxn>
                    <a:cxn ang="0">
                      <a:pos x="26" y="51"/>
                    </a:cxn>
                    <a:cxn ang="0">
                      <a:pos x="43" y="59"/>
                    </a:cxn>
                    <a:cxn ang="0">
                      <a:pos x="51" y="49"/>
                    </a:cxn>
                    <a:cxn ang="0">
                      <a:pos x="24" y="41"/>
                    </a:cxn>
                    <a:cxn ang="0">
                      <a:pos x="8" y="49"/>
                    </a:cxn>
                    <a:cxn ang="0">
                      <a:pos x="8" y="41"/>
                    </a:cxn>
                    <a:cxn ang="0">
                      <a:pos x="0" y="32"/>
                    </a:cxn>
                    <a:cxn ang="0">
                      <a:pos x="27" y="6"/>
                    </a:cxn>
                    <a:cxn ang="0">
                      <a:pos x="43" y="0"/>
                    </a:cxn>
                    <a:cxn ang="0">
                      <a:pos x="62" y="17"/>
                    </a:cxn>
                    <a:cxn ang="0">
                      <a:pos x="85" y="33"/>
                    </a:cxn>
                  </a:cxnLst>
                  <a:rect l="0" t="0" r="r" b="b"/>
                  <a:pathLst>
                    <a:path w="93" h="76">
                      <a:moveTo>
                        <a:pt x="85" y="33"/>
                      </a:moveTo>
                      <a:lnTo>
                        <a:pt x="93" y="76"/>
                      </a:lnTo>
                      <a:lnTo>
                        <a:pt x="8" y="75"/>
                      </a:lnTo>
                      <a:lnTo>
                        <a:pt x="9" y="59"/>
                      </a:lnTo>
                      <a:lnTo>
                        <a:pt x="26" y="51"/>
                      </a:lnTo>
                      <a:lnTo>
                        <a:pt x="43" y="59"/>
                      </a:lnTo>
                      <a:lnTo>
                        <a:pt x="51" y="49"/>
                      </a:lnTo>
                      <a:lnTo>
                        <a:pt x="24" y="41"/>
                      </a:lnTo>
                      <a:lnTo>
                        <a:pt x="8" y="49"/>
                      </a:lnTo>
                      <a:lnTo>
                        <a:pt x="8" y="41"/>
                      </a:lnTo>
                      <a:lnTo>
                        <a:pt x="0" y="32"/>
                      </a:lnTo>
                      <a:lnTo>
                        <a:pt x="27" y="6"/>
                      </a:lnTo>
                      <a:lnTo>
                        <a:pt x="43" y="0"/>
                      </a:lnTo>
                      <a:lnTo>
                        <a:pt x="62" y="17"/>
                      </a:lnTo>
                      <a:lnTo>
                        <a:pt x="85" y="3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1" name="Freeform 2921">
                  <a:extLst>
                    <a:ext uri="{FF2B5EF4-FFF2-40B4-BE49-F238E27FC236}">
                      <a16:creationId xmlns:a16="http://schemas.microsoft.com/office/drawing/2014/main" id="{E7F0A3B1-0444-309C-DA88-8FDBAAD5E951}"/>
                    </a:ext>
                  </a:extLst>
                </p:cNvPr>
                <p:cNvSpPr>
                  <a:spLocks/>
                </p:cNvSpPr>
                <p:nvPr/>
              </p:nvSpPr>
              <p:spPr bwMode="auto">
                <a:xfrm>
                  <a:off x="5101196" y="2542971"/>
                  <a:ext cx="244513" cy="223662"/>
                </a:xfrm>
                <a:custGeom>
                  <a:avLst/>
                  <a:gdLst/>
                  <a:ahLst/>
                  <a:cxnLst>
                    <a:cxn ang="0">
                      <a:pos x="129" y="0"/>
                    </a:cxn>
                    <a:cxn ang="0">
                      <a:pos x="128" y="26"/>
                    </a:cxn>
                    <a:cxn ang="0">
                      <a:pos x="86" y="26"/>
                    </a:cxn>
                    <a:cxn ang="0">
                      <a:pos x="85" y="69"/>
                    </a:cxn>
                    <a:cxn ang="0">
                      <a:pos x="69" y="86"/>
                    </a:cxn>
                    <a:cxn ang="0">
                      <a:pos x="69" y="112"/>
                    </a:cxn>
                    <a:cxn ang="0">
                      <a:pos x="8" y="112"/>
                    </a:cxn>
                    <a:cxn ang="0">
                      <a:pos x="0" y="118"/>
                    </a:cxn>
                    <a:cxn ang="0">
                      <a:pos x="1" y="93"/>
                    </a:cxn>
                    <a:cxn ang="0">
                      <a:pos x="35" y="50"/>
                    </a:cxn>
                    <a:cxn ang="0">
                      <a:pos x="45" y="24"/>
                    </a:cxn>
                    <a:cxn ang="0">
                      <a:pos x="70" y="0"/>
                    </a:cxn>
                    <a:cxn ang="0">
                      <a:pos x="129" y="0"/>
                    </a:cxn>
                  </a:cxnLst>
                  <a:rect l="0" t="0" r="r" b="b"/>
                  <a:pathLst>
                    <a:path w="129" h="118">
                      <a:moveTo>
                        <a:pt x="129" y="0"/>
                      </a:moveTo>
                      <a:lnTo>
                        <a:pt x="128" y="26"/>
                      </a:lnTo>
                      <a:lnTo>
                        <a:pt x="86" y="26"/>
                      </a:lnTo>
                      <a:lnTo>
                        <a:pt x="85" y="69"/>
                      </a:lnTo>
                      <a:lnTo>
                        <a:pt x="69" y="86"/>
                      </a:lnTo>
                      <a:lnTo>
                        <a:pt x="69" y="112"/>
                      </a:lnTo>
                      <a:lnTo>
                        <a:pt x="8" y="112"/>
                      </a:lnTo>
                      <a:lnTo>
                        <a:pt x="0" y="118"/>
                      </a:lnTo>
                      <a:lnTo>
                        <a:pt x="1" y="93"/>
                      </a:lnTo>
                      <a:lnTo>
                        <a:pt x="35" y="50"/>
                      </a:lnTo>
                      <a:lnTo>
                        <a:pt x="45" y="24"/>
                      </a:lnTo>
                      <a:lnTo>
                        <a:pt x="70" y="0"/>
                      </a:lnTo>
                      <a:lnTo>
                        <a:pt x="129"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2" name="Freeform 2922">
                  <a:extLst>
                    <a:ext uri="{FF2B5EF4-FFF2-40B4-BE49-F238E27FC236}">
                      <a16:creationId xmlns:a16="http://schemas.microsoft.com/office/drawing/2014/main" id="{CC99FF8F-035C-F683-D7E0-2B3952659AE9}"/>
                    </a:ext>
                  </a:extLst>
                </p:cNvPr>
                <p:cNvSpPr>
                  <a:spLocks/>
                </p:cNvSpPr>
                <p:nvPr/>
              </p:nvSpPr>
              <p:spPr bwMode="auto">
                <a:xfrm>
                  <a:off x="5813882" y="2220745"/>
                  <a:ext cx="96668" cy="223662"/>
                </a:xfrm>
                <a:custGeom>
                  <a:avLst/>
                  <a:gdLst/>
                  <a:ahLst/>
                  <a:cxnLst>
                    <a:cxn ang="0">
                      <a:pos x="51" y="67"/>
                    </a:cxn>
                    <a:cxn ang="0">
                      <a:pos x="51" y="94"/>
                    </a:cxn>
                    <a:cxn ang="0">
                      <a:pos x="34" y="102"/>
                    </a:cxn>
                    <a:cxn ang="0">
                      <a:pos x="34" y="118"/>
                    </a:cxn>
                    <a:cxn ang="0">
                      <a:pos x="26" y="118"/>
                    </a:cxn>
                    <a:cxn ang="0">
                      <a:pos x="26" y="92"/>
                    </a:cxn>
                    <a:cxn ang="0">
                      <a:pos x="8" y="73"/>
                    </a:cxn>
                    <a:cxn ang="0">
                      <a:pos x="0" y="59"/>
                    </a:cxn>
                    <a:cxn ang="0">
                      <a:pos x="18" y="41"/>
                    </a:cxn>
                    <a:cxn ang="0">
                      <a:pos x="18" y="6"/>
                    </a:cxn>
                    <a:cxn ang="0">
                      <a:pos x="34" y="0"/>
                    </a:cxn>
                    <a:cxn ang="0">
                      <a:pos x="35" y="8"/>
                    </a:cxn>
                    <a:cxn ang="0">
                      <a:pos x="51" y="8"/>
                    </a:cxn>
                    <a:cxn ang="0">
                      <a:pos x="43" y="16"/>
                    </a:cxn>
                    <a:cxn ang="0">
                      <a:pos x="51" y="33"/>
                    </a:cxn>
                    <a:cxn ang="0">
                      <a:pos x="34" y="51"/>
                    </a:cxn>
                    <a:cxn ang="0">
                      <a:pos x="35" y="59"/>
                    </a:cxn>
                    <a:cxn ang="0">
                      <a:pos x="51" y="59"/>
                    </a:cxn>
                    <a:cxn ang="0">
                      <a:pos x="51" y="67"/>
                    </a:cxn>
                  </a:cxnLst>
                  <a:rect l="0" t="0" r="r" b="b"/>
                  <a:pathLst>
                    <a:path w="51" h="118">
                      <a:moveTo>
                        <a:pt x="51" y="67"/>
                      </a:moveTo>
                      <a:lnTo>
                        <a:pt x="51" y="94"/>
                      </a:lnTo>
                      <a:lnTo>
                        <a:pt x="34" y="102"/>
                      </a:lnTo>
                      <a:lnTo>
                        <a:pt x="34" y="118"/>
                      </a:lnTo>
                      <a:lnTo>
                        <a:pt x="26" y="118"/>
                      </a:lnTo>
                      <a:lnTo>
                        <a:pt x="26" y="92"/>
                      </a:lnTo>
                      <a:lnTo>
                        <a:pt x="8" y="73"/>
                      </a:lnTo>
                      <a:lnTo>
                        <a:pt x="0" y="59"/>
                      </a:lnTo>
                      <a:lnTo>
                        <a:pt x="18" y="41"/>
                      </a:lnTo>
                      <a:lnTo>
                        <a:pt x="18" y="6"/>
                      </a:lnTo>
                      <a:lnTo>
                        <a:pt x="34" y="0"/>
                      </a:lnTo>
                      <a:lnTo>
                        <a:pt x="35" y="8"/>
                      </a:lnTo>
                      <a:lnTo>
                        <a:pt x="51" y="8"/>
                      </a:lnTo>
                      <a:lnTo>
                        <a:pt x="43" y="16"/>
                      </a:lnTo>
                      <a:lnTo>
                        <a:pt x="51" y="33"/>
                      </a:lnTo>
                      <a:lnTo>
                        <a:pt x="34" y="51"/>
                      </a:lnTo>
                      <a:lnTo>
                        <a:pt x="35" y="59"/>
                      </a:lnTo>
                      <a:lnTo>
                        <a:pt x="51" y="59"/>
                      </a:lnTo>
                      <a:lnTo>
                        <a:pt x="51" y="6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3" name="Freeform 2923">
                  <a:extLst>
                    <a:ext uri="{FF2B5EF4-FFF2-40B4-BE49-F238E27FC236}">
                      <a16:creationId xmlns:a16="http://schemas.microsoft.com/office/drawing/2014/main" id="{E135E80E-81E6-481C-7FA5-952A6F891597}"/>
                    </a:ext>
                  </a:extLst>
                </p:cNvPr>
                <p:cNvSpPr>
                  <a:spLocks/>
                </p:cNvSpPr>
                <p:nvPr/>
              </p:nvSpPr>
              <p:spPr bwMode="auto">
                <a:xfrm>
                  <a:off x="5360871" y="1991396"/>
                  <a:ext cx="339285" cy="274838"/>
                </a:xfrm>
                <a:custGeom>
                  <a:avLst/>
                  <a:gdLst/>
                  <a:ahLst/>
                  <a:cxnLst>
                    <a:cxn ang="0">
                      <a:pos x="137" y="17"/>
                    </a:cxn>
                    <a:cxn ang="0">
                      <a:pos x="179" y="17"/>
                    </a:cxn>
                    <a:cxn ang="0">
                      <a:pos x="179" y="43"/>
                    </a:cxn>
                    <a:cxn ang="0">
                      <a:pos x="153" y="52"/>
                    </a:cxn>
                    <a:cxn ang="0">
                      <a:pos x="119" y="78"/>
                    </a:cxn>
                    <a:cxn ang="0">
                      <a:pos x="136" y="94"/>
                    </a:cxn>
                    <a:cxn ang="0">
                      <a:pos x="93" y="129"/>
                    </a:cxn>
                    <a:cxn ang="0">
                      <a:pos x="67" y="129"/>
                    </a:cxn>
                    <a:cxn ang="0">
                      <a:pos x="51" y="145"/>
                    </a:cxn>
                    <a:cxn ang="0">
                      <a:pos x="34" y="118"/>
                    </a:cxn>
                    <a:cxn ang="0">
                      <a:pos x="35" y="76"/>
                    </a:cxn>
                    <a:cxn ang="0">
                      <a:pos x="43" y="67"/>
                    </a:cxn>
                    <a:cxn ang="0">
                      <a:pos x="43" y="59"/>
                    </a:cxn>
                    <a:cxn ang="0">
                      <a:pos x="51" y="43"/>
                    </a:cxn>
                    <a:cxn ang="0">
                      <a:pos x="8" y="43"/>
                    </a:cxn>
                    <a:cxn ang="0">
                      <a:pos x="0" y="17"/>
                    </a:cxn>
                    <a:cxn ang="0">
                      <a:pos x="10" y="8"/>
                    </a:cxn>
                    <a:cxn ang="0">
                      <a:pos x="27" y="0"/>
                    </a:cxn>
                    <a:cxn ang="0">
                      <a:pos x="79" y="8"/>
                    </a:cxn>
                    <a:cxn ang="0">
                      <a:pos x="113" y="9"/>
                    </a:cxn>
                    <a:cxn ang="0">
                      <a:pos x="137" y="17"/>
                    </a:cxn>
                  </a:cxnLst>
                  <a:rect l="0" t="0" r="r" b="b"/>
                  <a:pathLst>
                    <a:path w="179" h="145">
                      <a:moveTo>
                        <a:pt x="137" y="17"/>
                      </a:moveTo>
                      <a:lnTo>
                        <a:pt x="179" y="17"/>
                      </a:lnTo>
                      <a:lnTo>
                        <a:pt x="179" y="43"/>
                      </a:lnTo>
                      <a:lnTo>
                        <a:pt x="153" y="52"/>
                      </a:lnTo>
                      <a:lnTo>
                        <a:pt x="119" y="78"/>
                      </a:lnTo>
                      <a:lnTo>
                        <a:pt x="136" y="94"/>
                      </a:lnTo>
                      <a:lnTo>
                        <a:pt x="93" y="129"/>
                      </a:lnTo>
                      <a:lnTo>
                        <a:pt x="67" y="129"/>
                      </a:lnTo>
                      <a:lnTo>
                        <a:pt x="51" y="145"/>
                      </a:lnTo>
                      <a:lnTo>
                        <a:pt x="34" y="118"/>
                      </a:lnTo>
                      <a:lnTo>
                        <a:pt x="35" y="76"/>
                      </a:lnTo>
                      <a:lnTo>
                        <a:pt x="43" y="67"/>
                      </a:lnTo>
                      <a:lnTo>
                        <a:pt x="43" y="59"/>
                      </a:lnTo>
                      <a:lnTo>
                        <a:pt x="51" y="43"/>
                      </a:lnTo>
                      <a:lnTo>
                        <a:pt x="8" y="43"/>
                      </a:lnTo>
                      <a:lnTo>
                        <a:pt x="0" y="17"/>
                      </a:lnTo>
                      <a:lnTo>
                        <a:pt x="10" y="8"/>
                      </a:lnTo>
                      <a:lnTo>
                        <a:pt x="27" y="0"/>
                      </a:lnTo>
                      <a:lnTo>
                        <a:pt x="79" y="8"/>
                      </a:lnTo>
                      <a:lnTo>
                        <a:pt x="113" y="9"/>
                      </a:lnTo>
                      <a:lnTo>
                        <a:pt x="137"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4" name="Freeform 2924">
                  <a:extLst>
                    <a:ext uri="{FF2B5EF4-FFF2-40B4-BE49-F238E27FC236}">
                      <a16:creationId xmlns:a16="http://schemas.microsoft.com/office/drawing/2014/main" id="{4970D1E9-1E73-D101-A0F6-545D3108E67C}"/>
                    </a:ext>
                  </a:extLst>
                </p:cNvPr>
                <p:cNvSpPr>
                  <a:spLocks/>
                </p:cNvSpPr>
                <p:nvPr/>
              </p:nvSpPr>
              <p:spPr bwMode="auto">
                <a:xfrm>
                  <a:off x="5345707" y="2072901"/>
                  <a:ext cx="111832" cy="163008"/>
                </a:xfrm>
                <a:custGeom>
                  <a:avLst/>
                  <a:gdLst/>
                  <a:ahLst/>
                  <a:cxnLst>
                    <a:cxn ang="0">
                      <a:pos x="42" y="51"/>
                    </a:cxn>
                    <a:cxn ang="0">
                      <a:pos x="43" y="33"/>
                    </a:cxn>
                    <a:cxn ang="0">
                      <a:pos x="51" y="25"/>
                    </a:cxn>
                    <a:cxn ang="0">
                      <a:pos x="51" y="16"/>
                    </a:cxn>
                    <a:cxn ang="0">
                      <a:pos x="59" y="0"/>
                    </a:cxn>
                    <a:cxn ang="0">
                      <a:pos x="16" y="0"/>
                    </a:cxn>
                    <a:cxn ang="0">
                      <a:pos x="16" y="9"/>
                    </a:cxn>
                    <a:cxn ang="0">
                      <a:pos x="0" y="43"/>
                    </a:cxn>
                    <a:cxn ang="0">
                      <a:pos x="8" y="52"/>
                    </a:cxn>
                    <a:cxn ang="0">
                      <a:pos x="8" y="86"/>
                    </a:cxn>
                    <a:cxn ang="0">
                      <a:pos x="42" y="76"/>
                    </a:cxn>
                    <a:cxn ang="0">
                      <a:pos x="42" y="51"/>
                    </a:cxn>
                  </a:cxnLst>
                  <a:rect l="0" t="0" r="r" b="b"/>
                  <a:pathLst>
                    <a:path w="59" h="86">
                      <a:moveTo>
                        <a:pt x="42" y="51"/>
                      </a:moveTo>
                      <a:lnTo>
                        <a:pt x="43" y="33"/>
                      </a:lnTo>
                      <a:lnTo>
                        <a:pt x="51" y="25"/>
                      </a:lnTo>
                      <a:lnTo>
                        <a:pt x="51" y="16"/>
                      </a:lnTo>
                      <a:lnTo>
                        <a:pt x="59" y="0"/>
                      </a:lnTo>
                      <a:lnTo>
                        <a:pt x="16" y="0"/>
                      </a:lnTo>
                      <a:lnTo>
                        <a:pt x="16" y="9"/>
                      </a:lnTo>
                      <a:lnTo>
                        <a:pt x="0" y="43"/>
                      </a:lnTo>
                      <a:lnTo>
                        <a:pt x="8" y="52"/>
                      </a:lnTo>
                      <a:lnTo>
                        <a:pt x="8" y="86"/>
                      </a:lnTo>
                      <a:lnTo>
                        <a:pt x="42" y="76"/>
                      </a:lnTo>
                      <a:lnTo>
                        <a:pt x="42" y="51"/>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5" name="Freeform 2925">
                  <a:extLst>
                    <a:ext uri="{FF2B5EF4-FFF2-40B4-BE49-F238E27FC236}">
                      <a16:creationId xmlns:a16="http://schemas.microsoft.com/office/drawing/2014/main" id="{A92FE4B0-E642-DD32-5476-0E94E90C367C}"/>
                    </a:ext>
                  </a:extLst>
                </p:cNvPr>
                <p:cNvSpPr>
                  <a:spLocks/>
                </p:cNvSpPr>
                <p:nvPr/>
              </p:nvSpPr>
              <p:spPr bwMode="auto">
                <a:xfrm>
                  <a:off x="5506821" y="1748781"/>
                  <a:ext cx="322225" cy="274838"/>
                </a:xfrm>
                <a:custGeom>
                  <a:avLst/>
                  <a:gdLst/>
                  <a:ahLst/>
                  <a:cxnLst>
                    <a:cxn ang="0">
                      <a:pos x="170" y="67"/>
                    </a:cxn>
                    <a:cxn ang="0">
                      <a:pos x="170" y="42"/>
                    </a:cxn>
                    <a:cxn ang="0">
                      <a:pos x="144" y="26"/>
                    </a:cxn>
                    <a:cxn ang="0">
                      <a:pos x="127" y="25"/>
                    </a:cxn>
                    <a:cxn ang="0">
                      <a:pos x="127" y="18"/>
                    </a:cxn>
                    <a:cxn ang="0">
                      <a:pos x="119" y="25"/>
                    </a:cxn>
                    <a:cxn ang="0">
                      <a:pos x="102" y="7"/>
                    </a:cxn>
                    <a:cxn ang="0">
                      <a:pos x="102" y="0"/>
                    </a:cxn>
                    <a:cxn ang="0">
                      <a:pos x="83" y="18"/>
                    </a:cxn>
                    <a:cxn ang="0">
                      <a:pos x="68" y="26"/>
                    </a:cxn>
                    <a:cxn ang="0">
                      <a:pos x="68" y="34"/>
                    </a:cxn>
                    <a:cxn ang="0">
                      <a:pos x="42" y="34"/>
                    </a:cxn>
                    <a:cxn ang="0">
                      <a:pos x="42" y="26"/>
                    </a:cxn>
                    <a:cxn ang="0">
                      <a:pos x="35" y="26"/>
                    </a:cxn>
                    <a:cxn ang="0">
                      <a:pos x="42" y="42"/>
                    </a:cxn>
                    <a:cxn ang="0">
                      <a:pos x="0" y="43"/>
                    </a:cxn>
                    <a:cxn ang="0">
                      <a:pos x="0" y="51"/>
                    </a:cxn>
                    <a:cxn ang="0">
                      <a:pos x="28" y="70"/>
                    </a:cxn>
                    <a:cxn ang="0">
                      <a:pos x="42" y="86"/>
                    </a:cxn>
                    <a:cxn ang="0">
                      <a:pos x="42" y="96"/>
                    </a:cxn>
                    <a:cxn ang="0">
                      <a:pos x="35" y="129"/>
                    </a:cxn>
                    <a:cxn ang="0">
                      <a:pos x="35" y="137"/>
                    </a:cxn>
                    <a:cxn ang="0">
                      <a:pos x="62" y="145"/>
                    </a:cxn>
                    <a:cxn ang="0">
                      <a:pos x="103" y="144"/>
                    </a:cxn>
                    <a:cxn ang="0">
                      <a:pos x="111" y="136"/>
                    </a:cxn>
                    <a:cxn ang="0">
                      <a:pos x="146" y="136"/>
                    </a:cxn>
                    <a:cxn ang="0">
                      <a:pos x="170" y="128"/>
                    </a:cxn>
                    <a:cxn ang="0">
                      <a:pos x="144" y="111"/>
                    </a:cxn>
                    <a:cxn ang="0">
                      <a:pos x="162" y="93"/>
                    </a:cxn>
                    <a:cxn ang="0">
                      <a:pos x="144" y="86"/>
                    </a:cxn>
                    <a:cxn ang="0">
                      <a:pos x="144" y="85"/>
                    </a:cxn>
                    <a:cxn ang="0">
                      <a:pos x="162" y="67"/>
                    </a:cxn>
                    <a:cxn ang="0">
                      <a:pos x="170" y="67"/>
                    </a:cxn>
                  </a:cxnLst>
                  <a:rect l="0" t="0" r="r" b="b"/>
                  <a:pathLst>
                    <a:path w="170" h="145">
                      <a:moveTo>
                        <a:pt x="170" y="67"/>
                      </a:moveTo>
                      <a:lnTo>
                        <a:pt x="170" y="42"/>
                      </a:lnTo>
                      <a:lnTo>
                        <a:pt x="144" y="26"/>
                      </a:lnTo>
                      <a:lnTo>
                        <a:pt x="127" y="25"/>
                      </a:lnTo>
                      <a:lnTo>
                        <a:pt x="127" y="18"/>
                      </a:lnTo>
                      <a:lnTo>
                        <a:pt x="119" y="25"/>
                      </a:lnTo>
                      <a:lnTo>
                        <a:pt x="102" y="7"/>
                      </a:lnTo>
                      <a:lnTo>
                        <a:pt x="102" y="0"/>
                      </a:lnTo>
                      <a:lnTo>
                        <a:pt x="83" y="18"/>
                      </a:lnTo>
                      <a:lnTo>
                        <a:pt x="68" y="26"/>
                      </a:lnTo>
                      <a:lnTo>
                        <a:pt x="68" y="34"/>
                      </a:lnTo>
                      <a:lnTo>
                        <a:pt x="42" y="34"/>
                      </a:lnTo>
                      <a:lnTo>
                        <a:pt x="42" y="26"/>
                      </a:lnTo>
                      <a:lnTo>
                        <a:pt x="35" y="26"/>
                      </a:lnTo>
                      <a:lnTo>
                        <a:pt x="42" y="42"/>
                      </a:lnTo>
                      <a:lnTo>
                        <a:pt x="0" y="43"/>
                      </a:lnTo>
                      <a:lnTo>
                        <a:pt x="0" y="51"/>
                      </a:lnTo>
                      <a:lnTo>
                        <a:pt x="28" y="70"/>
                      </a:lnTo>
                      <a:lnTo>
                        <a:pt x="42" y="86"/>
                      </a:lnTo>
                      <a:lnTo>
                        <a:pt x="42" y="96"/>
                      </a:lnTo>
                      <a:lnTo>
                        <a:pt x="35" y="129"/>
                      </a:lnTo>
                      <a:lnTo>
                        <a:pt x="35" y="137"/>
                      </a:lnTo>
                      <a:lnTo>
                        <a:pt x="62" y="145"/>
                      </a:lnTo>
                      <a:lnTo>
                        <a:pt x="103" y="144"/>
                      </a:lnTo>
                      <a:lnTo>
                        <a:pt x="111" y="136"/>
                      </a:lnTo>
                      <a:lnTo>
                        <a:pt x="146" y="136"/>
                      </a:lnTo>
                      <a:lnTo>
                        <a:pt x="170" y="128"/>
                      </a:lnTo>
                      <a:lnTo>
                        <a:pt x="144" y="111"/>
                      </a:lnTo>
                      <a:lnTo>
                        <a:pt x="162" y="93"/>
                      </a:lnTo>
                      <a:lnTo>
                        <a:pt x="144" y="86"/>
                      </a:lnTo>
                      <a:lnTo>
                        <a:pt x="144" y="85"/>
                      </a:lnTo>
                      <a:lnTo>
                        <a:pt x="162" y="67"/>
                      </a:lnTo>
                      <a:lnTo>
                        <a:pt x="170" y="6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6" name="Freeform 2926">
                  <a:extLst>
                    <a:ext uri="{FF2B5EF4-FFF2-40B4-BE49-F238E27FC236}">
                      <a16:creationId xmlns:a16="http://schemas.microsoft.com/office/drawing/2014/main" id="{8BADDAC4-D061-5A01-1032-4E905BEBFC7D}"/>
                    </a:ext>
                  </a:extLst>
                </p:cNvPr>
                <p:cNvSpPr>
                  <a:spLocks/>
                </p:cNvSpPr>
                <p:nvPr/>
              </p:nvSpPr>
              <p:spPr bwMode="auto">
                <a:xfrm>
                  <a:off x="5779764" y="1894730"/>
                  <a:ext cx="322225" cy="291898"/>
                </a:xfrm>
                <a:custGeom>
                  <a:avLst/>
                  <a:gdLst/>
                  <a:ahLst/>
                  <a:cxnLst>
                    <a:cxn ang="0">
                      <a:pos x="0" y="34"/>
                    </a:cxn>
                    <a:cxn ang="0">
                      <a:pos x="20" y="16"/>
                    </a:cxn>
                    <a:cxn ang="0">
                      <a:pos x="36" y="8"/>
                    </a:cxn>
                    <a:cxn ang="0">
                      <a:pos x="44" y="16"/>
                    </a:cxn>
                    <a:cxn ang="0">
                      <a:pos x="44" y="8"/>
                    </a:cxn>
                    <a:cxn ang="0">
                      <a:pos x="53" y="8"/>
                    </a:cxn>
                    <a:cxn ang="0">
                      <a:pos x="61" y="0"/>
                    </a:cxn>
                    <a:cxn ang="0">
                      <a:pos x="88" y="0"/>
                    </a:cxn>
                    <a:cxn ang="0">
                      <a:pos x="112" y="9"/>
                    </a:cxn>
                    <a:cxn ang="0">
                      <a:pos x="111" y="25"/>
                    </a:cxn>
                    <a:cxn ang="0">
                      <a:pos x="95" y="17"/>
                    </a:cxn>
                    <a:cxn ang="0">
                      <a:pos x="87" y="25"/>
                    </a:cxn>
                    <a:cxn ang="0">
                      <a:pos x="87" y="43"/>
                    </a:cxn>
                    <a:cxn ang="0">
                      <a:pos x="112" y="60"/>
                    </a:cxn>
                    <a:cxn ang="0">
                      <a:pos x="122" y="86"/>
                    </a:cxn>
                    <a:cxn ang="0">
                      <a:pos x="129" y="94"/>
                    </a:cxn>
                    <a:cxn ang="0">
                      <a:pos x="138" y="94"/>
                    </a:cxn>
                    <a:cxn ang="0">
                      <a:pos x="170" y="118"/>
                    </a:cxn>
                    <a:cxn ang="0">
                      <a:pos x="154" y="111"/>
                    </a:cxn>
                    <a:cxn ang="0">
                      <a:pos x="146" y="127"/>
                    </a:cxn>
                    <a:cxn ang="0">
                      <a:pos x="155" y="129"/>
                    </a:cxn>
                    <a:cxn ang="0">
                      <a:pos x="154" y="137"/>
                    </a:cxn>
                    <a:cxn ang="0">
                      <a:pos x="146" y="137"/>
                    </a:cxn>
                    <a:cxn ang="0">
                      <a:pos x="146" y="154"/>
                    </a:cxn>
                    <a:cxn ang="0">
                      <a:pos x="138" y="153"/>
                    </a:cxn>
                    <a:cxn ang="0">
                      <a:pos x="146" y="136"/>
                    </a:cxn>
                    <a:cxn ang="0">
                      <a:pos x="136" y="119"/>
                    </a:cxn>
                    <a:cxn ang="0">
                      <a:pos x="109" y="102"/>
                    </a:cxn>
                    <a:cxn ang="0">
                      <a:pos x="85" y="92"/>
                    </a:cxn>
                    <a:cxn ang="0">
                      <a:pos x="77" y="86"/>
                    </a:cxn>
                    <a:cxn ang="0">
                      <a:pos x="69" y="85"/>
                    </a:cxn>
                    <a:cxn ang="0">
                      <a:pos x="52" y="51"/>
                    </a:cxn>
                    <a:cxn ang="0">
                      <a:pos x="34" y="43"/>
                    </a:cxn>
                    <a:cxn ang="0">
                      <a:pos x="26" y="51"/>
                    </a:cxn>
                    <a:cxn ang="0">
                      <a:pos x="0" y="34"/>
                    </a:cxn>
                  </a:cxnLst>
                  <a:rect l="0" t="0" r="r" b="b"/>
                  <a:pathLst>
                    <a:path w="170" h="154">
                      <a:moveTo>
                        <a:pt x="0" y="34"/>
                      </a:moveTo>
                      <a:lnTo>
                        <a:pt x="20" y="16"/>
                      </a:lnTo>
                      <a:lnTo>
                        <a:pt x="36" y="8"/>
                      </a:lnTo>
                      <a:lnTo>
                        <a:pt x="44" y="16"/>
                      </a:lnTo>
                      <a:lnTo>
                        <a:pt x="44" y="8"/>
                      </a:lnTo>
                      <a:lnTo>
                        <a:pt x="53" y="8"/>
                      </a:lnTo>
                      <a:lnTo>
                        <a:pt x="61" y="0"/>
                      </a:lnTo>
                      <a:lnTo>
                        <a:pt x="88" y="0"/>
                      </a:lnTo>
                      <a:lnTo>
                        <a:pt x="112" y="9"/>
                      </a:lnTo>
                      <a:lnTo>
                        <a:pt x="111" y="25"/>
                      </a:lnTo>
                      <a:lnTo>
                        <a:pt x="95" y="17"/>
                      </a:lnTo>
                      <a:lnTo>
                        <a:pt x="87" y="25"/>
                      </a:lnTo>
                      <a:lnTo>
                        <a:pt x="87" y="43"/>
                      </a:lnTo>
                      <a:lnTo>
                        <a:pt x="112" y="60"/>
                      </a:lnTo>
                      <a:lnTo>
                        <a:pt x="122" y="86"/>
                      </a:lnTo>
                      <a:lnTo>
                        <a:pt x="129" y="94"/>
                      </a:lnTo>
                      <a:lnTo>
                        <a:pt x="138" y="94"/>
                      </a:lnTo>
                      <a:lnTo>
                        <a:pt x="170" y="118"/>
                      </a:lnTo>
                      <a:lnTo>
                        <a:pt x="154" y="111"/>
                      </a:lnTo>
                      <a:lnTo>
                        <a:pt x="146" y="127"/>
                      </a:lnTo>
                      <a:lnTo>
                        <a:pt x="155" y="129"/>
                      </a:lnTo>
                      <a:lnTo>
                        <a:pt x="154" y="137"/>
                      </a:lnTo>
                      <a:lnTo>
                        <a:pt x="146" y="137"/>
                      </a:lnTo>
                      <a:lnTo>
                        <a:pt x="146" y="154"/>
                      </a:lnTo>
                      <a:lnTo>
                        <a:pt x="138" y="153"/>
                      </a:lnTo>
                      <a:lnTo>
                        <a:pt x="146" y="136"/>
                      </a:lnTo>
                      <a:lnTo>
                        <a:pt x="136" y="119"/>
                      </a:lnTo>
                      <a:lnTo>
                        <a:pt x="109" y="102"/>
                      </a:lnTo>
                      <a:lnTo>
                        <a:pt x="85" y="92"/>
                      </a:lnTo>
                      <a:lnTo>
                        <a:pt x="77" y="86"/>
                      </a:lnTo>
                      <a:lnTo>
                        <a:pt x="69" y="85"/>
                      </a:lnTo>
                      <a:lnTo>
                        <a:pt x="52" y="51"/>
                      </a:lnTo>
                      <a:lnTo>
                        <a:pt x="34" y="43"/>
                      </a:lnTo>
                      <a:lnTo>
                        <a:pt x="26" y="51"/>
                      </a:lnTo>
                      <a:lnTo>
                        <a:pt x="0" y="3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7" name="Freeform 2927">
                  <a:extLst>
                    <a:ext uri="{FF2B5EF4-FFF2-40B4-BE49-F238E27FC236}">
                      <a16:creationId xmlns:a16="http://schemas.microsoft.com/office/drawing/2014/main" id="{65097730-A296-0A94-0CF9-3C5534ACBC38}"/>
                    </a:ext>
                  </a:extLst>
                </p:cNvPr>
                <p:cNvSpPr>
                  <a:spLocks/>
                </p:cNvSpPr>
                <p:nvPr/>
              </p:nvSpPr>
              <p:spPr bwMode="auto">
                <a:xfrm>
                  <a:off x="6217611" y="1976234"/>
                  <a:ext cx="176277" cy="111830"/>
                </a:xfrm>
                <a:custGeom>
                  <a:avLst/>
                  <a:gdLst/>
                  <a:ahLst/>
                  <a:cxnLst>
                    <a:cxn ang="0">
                      <a:pos x="69" y="0"/>
                    </a:cxn>
                    <a:cxn ang="0">
                      <a:pos x="41" y="8"/>
                    </a:cxn>
                    <a:cxn ang="0">
                      <a:pos x="17" y="8"/>
                    </a:cxn>
                    <a:cxn ang="0">
                      <a:pos x="9" y="0"/>
                    </a:cxn>
                    <a:cxn ang="0">
                      <a:pos x="0" y="9"/>
                    </a:cxn>
                    <a:cxn ang="0">
                      <a:pos x="0" y="43"/>
                    </a:cxn>
                    <a:cxn ang="0">
                      <a:pos x="9" y="59"/>
                    </a:cxn>
                    <a:cxn ang="0">
                      <a:pos x="26" y="51"/>
                    </a:cxn>
                    <a:cxn ang="0">
                      <a:pos x="44" y="59"/>
                    </a:cxn>
                    <a:cxn ang="0">
                      <a:pos x="51" y="51"/>
                    </a:cxn>
                    <a:cxn ang="0">
                      <a:pos x="85" y="51"/>
                    </a:cxn>
                    <a:cxn ang="0">
                      <a:pos x="77" y="24"/>
                    </a:cxn>
                    <a:cxn ang="0">
                      <a:pos x="93" y="8"/>
                    </a:cxn>
                    <a:cxn ang="0">
                      <a:pos x="69" y="0"/>
                    </a:cxn>
                  </a:cxnLst>
                  <a:rect l="0" t="0" r="r" b="b"/>
                  <a:pathLst>
                    <a:path w="93" h="59">
                      <a:moveTo>
                        <a:pt x="69" y="0"/>
                      </a:moveTo>
                      <a:lnTo>
                        <a:pt x="41" y="8"/>
                      </a:lnTo>
                      <a:lnTo>
                        <a:pt x="17" y="8"/>
                      </a:lnTo>
                      <a:lnTo>
                        <a:pt x="9" y="0"/>
                      </a:lnTo>
                      <a:lnTo>
                        <a:pt x="0" y="9"/>
                      </a:lnTo>
                      <a:lnTo>
                        <a:pt x="0" y="43"/>
                      </a:lnTo>
                      <a:lnTo>
                        <a:pt x="9" y="59"/>
                      </a:lnTo>
                      <a:lnTo>
                        <a:pt x="26" y="51"/>
                      </a:lnTo>
                      <a:lnTo>
                        <a:pt x="44" y="59"/>
                      </a:lnTo>
                      <a:lnTo>
                        <a:pt x="51" y="51"/>
                      </a:lnTo>
                      <a:lnTo>
                        <a:pt x="85" y="51"/>
                      </a:lnTo>
                      <a:lnTo>
                        <a:pt x="77" y="24"/>
                      </a:lnTo>
                      <a:lnTo>
                        <a:pt x="93" y="8"/>
                      </a:lnTo>
                      <a:lnTo>
                        <a:pt x="69"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8" name="Freeform 2928">
                  <a:extLst>
                    <a:ext uri="{FF2B5EF4-FFF2-40B4-BE49-F238E27FC236}">
                      <a16:creationId xmlns:a16="http://schemas.microsoft.com/office/drawing/2014/main" id="{D14C4CE1-0AD5-C147-E761-990B397F76D5}"/>
                    </a:ext>
                  </a:extLst>
                </p:cNvPr>
                <p:cNvSpPr>
                  <a:spLocks/>
                </p:cNvSpPr>
                <p:nvPr/>
              </p:nvSpPr>
              <p:spPr bwMode="auto">
                <a:xfrm>
                  <a:off x="6155062" y="2072901"/>
                  <a:ext cx="159217" cy="144054"/>
                </a:xfrm>
                <a:custGeom>
                  <a:avLst/>
                  <a:gdLst/>
                  <a:ahLst/>
                  <a:cxnLst>
                    <a:cxn ang="0">
                      <a:pos x="84" y="0"/>
                    </a:cxn>
                    <a:cxn ang="0">
                      <a:pos x="75" y="8"/>
                    </a:cxn>
                    <a:cxn ang="0">
                      <a:pos x="58" y="0"/>
                    </a:cxn>
                    <a:cxn ang="0">
                      <a:pos x="39" y="9"/>
                    </a:cxn>
                    <a:cxn ang="0">
                      <a:pos x="15" y="17"/>
                    </a:cxn>
                    <a:cxn ang="0">
                      <a:pos x="0" y="35"/>
                    </a:cxn>
                    <a:cxn ang="0">
                      <a:pos x="26" y="51"/>
                    </a:cxn>
                    <a:cxn ang="0">
                      <a:pos x="42" y="52"/>
                    </a:cxn>
                    <a:cxn ang="0">
                      <a:pos x="59" y="76"/>
                    </a:cxn>
                    <a:cxn ang="0">
                      <a:pos x="59" y="60"/>
                    </a:cxn>
                    <a:cxn ang="0">
                      <a:pos x="67" y="59"/>
                    </a:cxn>
                    <a:cxn ang="0">
                      <a:pos x="50" y="42"/>
                    </a:cxn>
                    <a:cxn ang="0">
                      <a:pos x="42" y="24"/>
                    </a:cxn>
                    <a:cxn ang="0">
                      <a:pos x="42" y="17"/>
                    </a:cxn>
                    <a:cxn ang="0">
                      <a:pos x="50" y="25"/>
                    </a:cxn>
                    <a:cxn ang="0">
                      <a:pos x="51" y="16"/>
                    </a:cxn>
                    <a:cxn ang="0">
                      <a:pos x="59" y="9"/>
                    </a:cxn>
                    <a:cxn ang="0">
                      <a:pos x="77" y="17"/>
                    </a:cxn>
                    <a:cxn ang="0">
                      <a:pos x="84" y="16"/>
                    </a:cxn>
                    <a:cxn ang="0">
                      <a:pos x="84" y="0"/>
                    </a:cxn>
                  </a:cxnLst>
                  <a:rect l="0" t="0" r="r" b="b"/>
                  <a:pathLst>
                    <a:path w="84" h="76">
                      <a:moveTo>
                        <a:pt x="84" y="0"/>
                      </a:moveTo>
                      <a:lnTo>
                        <a:pt x="75" y="8"/>
                      </a:lnTo>
                      <a:lnTo>
                        <a:pt x="58" y="0"/>
                      </a:lnTo>
                      <a:lnTo>
                        <a:pt x="39" y="9"/>
                      </a:lnTo>
                      <a:lnTo>
                        <a:pt x="15" y="17"/>
                      </a:lnTo>
                      <a:lnTo>
                        <a:pt x="0" y="35"/>
                      </a:lnTo>
                      <a:lnTo>
                        <a:pt x="26" y="51"/>
                      </a:lnTo>
                      <a:lnTo>
                        <a:pt x="42" y="52"/>
                      </a:lnTo>
                      <a:lnTo>
                        <a:pt x="59" y="76"/>
                      </a:lnTo>
                      <a:lnTo>
                        <a:pt x="59" y="60"/>
                      </a:lnTo>
                      <a:lnTo>
                        <a:pt x="67" y="59"/>
                      </a:lnTo>
                      <a:lnTo>
                        <a:pt x="50" y="42"/>
                      </a:lnTo>
                      <a:lnTo>
                        <a:pt x="42" y="24"/>
                      </a:lnTo>
                      <a:lnTo>
                        <a:pt x="42" y="17"/>
                      </a:lnTo>
                      <a:lnTo>
                        <a:pt x="50" y="25"/>
                      </a:lnTo>
                      <a:lnTo>
                        <a:pt x="51" y="16"/>
                      </a:lnTo>
                      <a:lnTo>
                        <a:pt x="59" y="9"/>
                      </a:lnTo>
                      <a:lnTo>
                        <a:pt x="77" y="17"/>
                      </a:lnTo>
                      <a:lnTo>
                        <a:pt x="84" y="16"/>
                      </a:lnTo>
                      <a:lnTo>
                        <a:pt x="84"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99" name="Freeform 2929">
                  <a:extLst>
                    <a:ext uri="{FF2B5EF4-FFF2-40B4-BE49-F238E27FC236}">
                      <a16:creationId xmlns:a16="http://schemas.microsoft.com/office/drawing/2014/main" id="{8785E3FF-AE5A-9383-4D77-057FF4E97CEE}"/>
                    </a:ext>
                  </a:extLst>
                </p:cNvPr>
                <p:cNvSpPr>
                  <a:spLocks/>
                </p:cNvSpPr>
                <p:nvPr/>
              </p:nvSpPr>
              <p:spPr bwMode="auto">
                <a:xfrm>
                  <a:off x="6139899" y="1845448"/>
                  <a:ext cx="271049" cy="145948"/>
                </a:xfrm>
                <a:custGeom>
                  <a:avLst/>
                  <a:gdLst/>
                  <a:ahLst/>
                  <a:cxnLst>
                    <a:cxn ang="0">
                      <a:pos x="126" y="51"/>
                    </a:cxn>
                    <a:cxn ang="0">
                      <a:pos x="143" y="51"/>
                    </a:cxn>
                    <a:cxn ang="0">
                      <a:pos x="143" y="61"/>
                    </a:cxn>
                    <a:cxn ang="0">
                      <a:pos x="127" y="69"/>
                    </a:cxn>
                    <a:cxn ang="0">
                      <a:pos x="134" y="77"/>
                    </a:cxn>
                    <a:cxn ang="0">
                      <a:pos x="109" y="69"/>
                    </a:cxn>
                    <a:cxn ang="0">
                      <a:pos x="82" y="77"/>
                    </a:cxn>
                    <a:cxn ang="0">
                      <a:pos x="58" y="77"/>
                    </a:cxn>
                    <a:cxn ang="0">
                      <a:pos x="40" y="60"/>
                    </a:cxn>
                    <a:cxn ang="0">
                      <a:pos x="31" y="60"/>
                    </a:cxn>
                    <a:cxn ang="0">
                      <a:pos x="0" y="43"/>
                    </a:cxn>
                    <a:cxn ang="0">
                      <a:pos x="8" y="42"/>
                    </a:cxn>
                    <a:cxn ang="0">
                      <a:pos x="24" y="34"/>
                    </a:cxn>
                    <a:cxn ang="0">
                      <a:pos x="41" y="0"/>
                    </a:cxn>
                    <a:cxn ang="0">
                      <a:pos x="67" y="16"/>
                    </a:cxn>
                    <a:cxn ang="0">
                      <a:pos x="92" y="0"/>
                    </a:cxn>
                    <a:cxn ang="0">
                      <a:pos x="118" y="27"/>
                    </a:cxn>
                    <a:cxn ang="0">
                      <a:pos x="126" y="51"/>
                    </a:cxn>
                  </a:cxnLst>
                  <a:rect l="0" t="0" r="r" b="b"/>
                  <a:pathLst>
                    <a:path w="143" h="77">
                      <a:moveTo>
                        <a:pt x="126" y="51"/>
                      </a:moveTo>
                      <a:lnTo>
                        <a:pt x="143" y="51"/>
                      </a:lnTo>
                      <a:lnTo>
                        <a:pt x="143" y="61"/>
                      </a:lnTo>
                      <a:lnTo>
                        <a:pt x="127" y="69"/>
                      </a:lnTo>
                      <a:lnTo>
                        <a:pt x="134" y="77"/>
                      </a:lnTo>
                      <a:lnTo>
                        <a:pt x="109" y="69"/>
                      </a:lnTo>
                      <a:lnTo>
                        <a:pt x="82" y="77"/>
                      </a:lnTo>
                      <a:lnTo>
                        <a:pt x="58" y="77"/>
                      </a:lnTo>
                      <a:lnTo>
                        <a:pt x="40" y="60"/>
                      </a:lnTo>
                      <a:lnTo>
                        <a:pt x="31" y="60"/>
                      </a:lnTo>
                      <a:lnTo>
                        <a:pt x="0" y="43"/>
                      </a:lnTo>
                      <a:lnTo>
                        <a:pt x="8" y="42"/>
                      </a:lnTo>
                      <a:lnTo>
                        <a:pt x="24" y="34"/>
                      </a:lnTo>
                      <a:lnTo>
                        <a:pt x="41" y="0"/>
                      </a:lnTo>
                      <a:lnTo>
                        <a:pt x="67" y="16"/>
                      </a:lnTo>
                      <a:lnTo>
                        <a:pt x="92" y="0"/>
                      </a:lnTo>
                      <a:lnTo>
                        <a:pt x="118" y="27"/>
                      </a:lnTo>
                      <a:lnTo>
                        <a:pt x="126" y="51"/>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0" name="Freeform 2930">
                  <a:extLst>
                    <a:ext uri="{FF2B5EF4-FFF2-40B4-BE49-F238E27FC236}">
                      <a16:creationId xmlns:a16="http://schemas.microsoft.com/office/drawing/2014/main" id="{A2C00AC7-E4DD-1113-B3D5-D91854C9753D}"/>
                    </a:ext>
                  </a:extLst>
                </p:cNvPr>
                <p:cNvSpPr>
                  <a:spLocks/>
                </p:cNvSpPr>
                <p:nvPr/>
              </p:nvSpPr>
              <p:spPr bwMode="auto">
                <a:xfrm>
                  <a:off x="5992054" y="1894730"/>
                  <a:ext cx="64446" cy="47386"/>
                </a:xfrm>
                <a:custGeom>
                  <a:avLst/>
                  <a:gdLst/>
                  <a:ahLst/>
                  <a:cxnLst>
                    <a:cxn ang="0">
                      <a:pos x="0" y="25"/>
                    </a:cxn>
                    <a:cxn ang="0">
                      <a:pos x="0" y="8"/>
                    </a:cxn>
                    <a:cxn ang="0">
                      <a:pos x="26" y="0"/>
                    </a:cxn>
                    <a:cxn ang="0">
                      <a:pos x="34" y="8"/>
                    </a:cxn>
                    <a:cxn ang="0">
                      <a:pos x="16" y="17"/>
                    </a:cxn>
                    <a:cxn ang="0">
                      <a:pos x="16" y="25"/>
                    </a:cxn>
                    <a:cxn ang="0">
                      <a:pos x="8" y="17"/>
                    </a:cxn>
                    <a:cxn ang="0">
                      <a:pos x="0" y="25"/>
                    </a:cxn>
                  </a:cxnLst>
                  <a:rect l="0" t="0" r="r" b="b"/>
                  <a:pathLst>
                    <a:path w="34" h="25">
                      <a:moveTo>
                        <a:pt x="0" y="25"/>
                      </a:moveTo>
                      <a:lnTo>
                        <a:pt x="0" y="8"/>
                      </a:lnTo>
                      <a:lnTo>
                        <a:pt x="26" y="0"/>
                      </a:lnTo>
                      <a:lnTo>
                        <a:pt x="34" y="8"/>
                      </a:lnTo>
                      <a:lnTo>
                        <a:pt x="16" y="17"/>
                      </a:lnTo>
                      <a:lnTo>
                        <a:pt x="16" y="25"/>
                      </a:lnTo>
                      <a:lnTo>
                        <a:pt x="8" y="17"/>
                      </a:lnTo>
                      <a:lnTo>
                        <a:pt x="0" y="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1" name="Freeform 2931">
                  <a:extLst>
                    <a:ext uri="{FF2B5EF4-FFF2-40B4-BE49-F238E27FC236}">
                      <a16:creationId xmlns:a16="http://schemas.microsoft.com/office/drawing/2014/main" id="{BCCA0B67-8312-FBDA-29D7-7D6A3929AF80}"/>
                    </a:ext>
                  </a:extLst>
                </p:cNvPr>
                <p:cNvSpPr>
                  <a:spLocks/>
                </p:cNvSpPr>
                <p:nvPr/>
              </p:nvSpPr>
              <p:spPr bwMode="auto">
                <a:xfrm>
                  <a:off x="5992054" y="1909893"/>
                  <a:ext cx="128890" cy="111830"/>
                </a:xfrm>
                <a:custGeom>
                  <a:avLst/>
                  <a:gdLst/>
                  <a:ahLst/>
                  <a:cxnLst>
                    <a:cxn ang="0">
                      <a:pos x="59" y="9"/>
                    </a:cxn>
                    <a:cxn ang="0">
                      <a:pos x="50" y="8"/>
                    </a:cxn>
                    <a:cxn ang="0">
                      <a:pos x="34" y="0"/>
                    </a:cxn>
                    <a:cxn ang="0">
                      <a:pos x="16" y="9"/>
                    </a:cxn>
                    <a:cxn ang="0">
                      <a:pos x="16" y="17"/>
                    </a:cxn>
                    <a:cxn ang="0">
                      <a:pos x="8" y="9"/>
                    </a:cxn>
                    <a:cxn ang="0">
                      <a:pos x="0" y="17"/>
                    </a:cxn>
                    <a:cxn ang="0">
                      <a:pos x="0" y="26"/>
                    </a:cxn>
                    <a:cxn ang="0">
                      <a:pos x="8" y="17"/>
                    </a:cxn>
                    <a:cxn ang="0">
                      <a:pos x="16" y="27"/>
                    </a:cxn>
                    <a:cxn ang="0">
                      <a:pos x="17" y="43"/>
                    </a:cxn>
                    <a:cxn ang="0">
                      <a:pos x="58" y="59"/>
                    </a:cxn>
                    <a:cxn ang="0">
                      <a:pos x="26" y="26"/>
                    </a:cxn>
                    <a:cxn ang="0">
                      <a:pos x="35" y="17"/>
                    </a:cxn>
                    <a:cxn ang="0">
                      <a:pos x="61" y="26"/>
                    </a:cxn>
                    <a:cxn ang="0">
                      <a:pos x="68" y="26"/>
                    </a:cxn>
                    <a:cxn ang="0">
                      <a:pos x="67" y="17"/>
                    </a:cxn>
                    <a:cxn ang="0">
                      <a:pos x="59" y="9"/>
                    </a:cxn>
                  </a:cxnLst>
                  <a:rect l="0" t="0" r="r" b="b"/>
                  <a:pathLst>
                    <a:path w="68" h="59">
                      <a:moveTo>
                        <a:pt x="59" y="9"/>
                      </a:moveTo>
                      <a:lnTo>
                        <a:pt x="50" y="8"/>
                      </a:lnTo>
                      <a:lnTo>
                        <a:pt x="34" y="0"/>
                      </a:lnTo>
                      <a:lnTo>
                        <a:pt x="16" y="9"/>
                      </a:lnTo>
                      <a:lnTo>
                        <a:pt x="16" y="17"/>
                      </a:lnTo>
                      <a:lnTo>
                        <a:pt x="8" y="9"/>
                      </a:lnTo>
                      <a:lnTo>
                        <a:pt x="0" y="17"/>
                      </a:lnTo>
                      <a:lnTo>
                        <a:pt x="0" y="26"/>
                      </a:lnTo>
                      <a:lnTo>
                        <a:pt x="8" y="17"/>
                      </a:lnTo>
                      <a:lnTo>
                        <a:pt x="16" y="27"/>
                      </a:lnTo>
                      <a:lnTo>
                        <a:pt x="17" y="43"/>
                      </a:lnTo>
                      <a:lnTo>
                        <a:pt x="58" y="59"/>
                      </a:lnTo>
                      <a:lnTo>
                        <a:pt x="26" y="26"/>
                      </a:lnTo>
                      <a:lnTo>
                        <a:pt x="35" y="17"/>
                      </a:lnTo>
                      <a:lnTo>
                        <a:pt x="61" y="26"/>
                      </a:lnTo>
                      <a:lnTo>
                        <a:pt x="68" y="26"/>
                      </a:lnTo>
                      <a:lnTo>
                        <a:pt x="67" y="17"/>
                      </a:lnTo>
                      <a:lnTo>
                        <a:pt x="59"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2" name="Freeform 2932">
                  <a:extLst>
                    <a:ext uri="{FF2B5EF4-FFF2-40B4-BE49-F238E27FC236}">
                      <a16:creationId xmlns:a16="http://schemas.microsoft.com/office/drawing/2014/main" id="{FFB85816-7928-2E40-6391-C572239B61DF}"/>
                    </a:ext>
                  </a:extLst>
                </p:cNvPr>
                <p:cNvSpPr>
                  <a:spLocks/>
                </p:cNvSpPr>
                <p:nvPr/>
              </p:nvSpPr>
              <p:spPr bwMode="auto">
                <a:xfrm>
                  <a:off x="6041335" y="1942115"/>
                  <a:ext cx="92878" cy="79608"/>
                </a:xfrm>
                <a:custGeom>
                  <a:avLst/>
                  <a:gdLst/>
                  <a:ahLst/>
                  <a:cxnLst>
                    <a:cxn ang="0">
                      <a:pos x="42" y="9"/>
                    </a:cxn>
                    <a:cxn ang="0">
                      <a:pos x="42" y="18"/>
                    </a:cxn>
                    <a:cxn ang="0">
                      <a:pos x="49" y="26"/>
                    </a:cxn>
                    <a:cxn ang="0">
                      <a:pos x="41" y="26"/>
                    </a:cxn>
                    <a:cxn ang="0">
                      <a:pos x="33" y="35"/>
                    </a:cxn>
                    <a:cxn ang="0">
                      <a:pos x="33" y="42"/>
                    </a:cxn>
                    <a:cxn ang="0">
                      <a:pos x="0" y="9"/>
                    </a:cxn>
                    <a:cxn ang="0">
                      <a:pos x="9" y="0"/>
                    </a:cxn>
                    <a:cxn ang="0">
                      <a:pos x="35" y="9"/>
                    </a:cxn>
                    <a:cxn ang="0">
                      <a:pos x="42" y="9"/>
                    </a:cxn>
                  </a:cxnLst>
                  <a:rect l="0" t="0" r="r" b="b"/>
                  <a:pathLst>
                    <a:path w="49" h="42">
                      <a:moveTo>
                        <a:pt x="42" y="9"/>
                      </a:moveTo>
                      <a:lnTo>
                        <a:pt x="42" y="18"/>
                      </a:lnTo>
                      <a:lnTo>
                        <a:pt x="49" y="26"/>
                      </a:lnTo>
                      <a:lnTo>
                        <a:pt x="41" y="26"/>
                      </a:lnTo>
                      <a:lnTo>
                        <a:pt x="33" y="35"/>
                      </a:lnTo>
                      <a:lnTo>
                        <a:pt x="33" y="42"/>
                      </a:lnTo>
                      <a:lnTo>
                        <a:pt x="0" y="9"/>
                      </a:lnTo>
                      <a:lnTo>
                        <a:pt x="9" y="0"/>
                      </a:lnTo>
                      <a:lnTo>
                        <a:pt x="35" y="9"/>
                      </a:lnTo>
                      <a:lnTo>
                        <a:pt x="42"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3" name="Freeform 2934">
                  <a:extLst>
                    <a:ext uri="{FF2B5EF4-FFF2-40B4-BE49-F238E27FC236}">
                      <a16:creationId xmlns:a16="http://schemas.microsoft.com/office/drawing/2014/main" id="{B74EAD97-4D87-E162-F594-871B2F5B5AC4}"/>
                    </a:ext>
                  </a:extLst>
                </p:cNvPr>
                <p:cNvSpPr>
                  <a:spLocks/>
                </p:cNvSpPr>
                <p:nvPr/>
              </p:nvSpPr>
              <p:spPr bwMode="auto">
                <a:xfrm>
                  <a:off x="6107675" y="1926952"/>
                  <a:ext cx="126995" cy="145948"/>
                </a:xfrm>
                <a:custGeom>
                  <a:avLst/>
                  <a:gdLst/>
                  <a:ahLst/>
                  <a:cxnLst>
                    <a:cxn ang="0">
                      <a:pos x="24" y="77"/>
                    </a:cxn>
                    <a:cxn ang="0">
                      <a:pos x="24" y="51"/>
                    </a:cxn>
                    <a:cxn ang="0">
                      <a:pos x="24" y="50"/>
                    </a:cxn>
                    <a:cxn ang="0">
                      <a:pos x="7" y="34"/>
                    </a:cxn>
                    <a:cxn ang="0">
                      <a:pos x="16" y="34"/>
                    </a:cxn>
                    <a:cxn ang="0">
                      <a:pos x="7" y="24"/>
                    </a:cxn>
                    <a:cxn ang="0">
                      <a:pos x="6" y="8"/>
                    </a:cxn>
                    <a:cxn ang="0">
                      <a:pos x="0" y="0"/>
                    </a:cxn>
                    <a:cxn ang="0">
                      <a:pos x="17" y="0"/>
                    </a:cxn>
                    <a:cxn ang="0">
                      <a:pos x="51" y="17"/>
                    </a:cxn>
                    <a:cxn ang="0">
                      <a:pos x="58" y="18"/>
                    </a:cxn>
                    <a:cxn ang="0">
                      <a:pos x="67" y="26"/>
                    </a:cxn>
                    <a:cxn ang="0">
                      <a:pos x="58" y="35"/>
                    </a:cxn>
                    <a:cxn ang="0">
                      <a:pos x="57" y="69"/>
                    </a:cxn>
                    <a:cxn ang="0">
                      <a:pos x="49" y="69"/>
                    </a:cxn>
                    <a:cxn ang="0">
                      <a:pos x="24" y="77"/>
                    </a:cxn>
                  </a:cxnLst>
                  <a:rect l="0" t="0" r="r" b="b"/>
                  <a:pathLst>
                    <a:path w="67" h="77">
                      <a:moveTo>
                        <a:pt x="24" y="77"/>
                      </a:moveTo>
                      <a:lnTo>
                        <a:pt x="24" y="51"/>
                      </a:lnTo>
                      <a:lnTo>
                        <a:pt x="24" y="50"/>
                      </a:lnTo>
                      <a:lnTo>
                        <a:pt x="7" y="34"/>
                      </a:lnTo>
                      <a:lnTo>
                        <a:pt x="16" y="34"/>
                      </a:lnTo>
                      <a:lnTo>
                        <a:pt x="7" y="24"/>
                      </a:lnTo>
                      <a:lnTo>
                        <a:pt x="6" y="8"/>
                      </a:lnTo>
                      <a:lnTo>
                        <a:pt x="0" y="0"/>
                      </a:lnTo>
                      <a:lnTo>
                        <a:pt x="17" y="0"/>
                      </a:lnTo>
                      <a:lnTo>
                        <a:pt x="51" y="17"/>
                      </a:lnTo>
                      <a:lnTo>
                        <a:pt x="58" y="18"/>
                      </a:lnTo>
                      <a:lnTo>
                        <a:pt x="67" y="26"/>
                      </a:lnTo>
                      <a:lnTo>
                        <a:pt x="58" y="35"/>
                      </a:lnTo>
                      <a:lnTo>
                        <a:pt x="57" y="69"/>
                      </a:lnTo>
                      <a:lnTo>
                        <a:pt x="49" y="69"/>
                      </a:lnTo>
                      <a:lnTo>
                        <a:pt x="24" y="7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4" name="Freeform 2936">
                  <a:extLst>
                    <a:ext uri="{FF2B5EF4-FFF2-40B4-BE49-F238E27FC236}">
                      <a16:creationId xmlns:a16="http://schemas.microsoft.com/office/drawing/2014/main" id="{385C2C94-81F9-BA04-E645-E0782AB4214B}"/>
                    </a:ext>
                  </a:extLst>
                </p:cNvPr>
                <p:cNvSpPr>
                  <a:spLocks/>
                </p:cNvSpPr>
                <p:nvPr/>
              </p:nvSpPr>
              <p:spPr bwMode="auto">
                <a:xfrm>
                  <a:off x="5992054" y="1635053"/>
                  <a:ext cx="257779" cy="178171"/>
                </a:xfrm>
                <a:custGeom>
                  <a:avLst/>
                  <a:gdLst/>
                  <a:ahLst/>
                  <a:cxnLst>
                    <a:cxn ang="0">
                      <a:pos x="128" y="60"/>
                    </a:cxn>
                    <a:cxn ang="0">
                      <a:pos x="119" y="51"/>
                    </a:cxn>
                    <a:cxn ang="0">
                      <a:pos x="128" y="34"/>
                    </a:cxn>
                    <a:cxn ang="0">
                      <a:pos x="118" y="8"/>
                    </a:cxn>
                    <a:cxn ang="0">
                      <a:pos x="109" y="8"/>
                    </a:cxn>
                    <a:cxn ang="0">
                      <a:pos x="67" y="0"/>
                    </a:cxn>
                    <a:cxn ang="0">
                      <a:pos x="59" y="8"/>
                    </a:cxn>
                    <a:cxn ang="0">
                      <a:pos x="51" y="0"/>
                    </a:cxn>
                    <a:cxn ang="0">
                      <a:pos x="0" y="18"/>
                    </a:cxn>
                    <a:cxn ang="0">
                      <a:pos x="10" y="69"/>
                    </a:cxn>
                    <a:cxn ang="0">
                      <a:pos x="26" y="69"/>
                    </a:cxn>
                    <a:cxn ang="0">
                      <a:pos x="35" y="76"/>
                    </a:cxn>
                    <a:cxn ang="0">
                      <a:pos x="43" y="78"/>
                    </a:cxn>
                    <a:cxn ang="0">
                      <a:pos x="78" y="94"/>
                    </a:cxn>
                    <a:cxn ang="0">
                      <a:pos x="112" y="94"/>
                    </a:cxn>
                    <a:cxn ang="0">
                      <a:pos x="136" y="76"/>
                    </a:cxn>
                    <a:cxn ang="0">
                      <a:pos x="128" y="60"/>
                    </a:cxn>
                  </a:cxnLst>
                  <a:rect l="0" t="0" r="r" b="b"/>
                  <a:pathLst>
                    <a:path w="136" h="94">
                      <a:moveTo>
                        <a:pt x="128" y="60"/>
                      </a:moveTo>
                      <a:lnTo>
                        <a:pt x="119" y="51"/>
                      </a:lnTo>
                      <a:lnTo>
                        <a:pt x="128" y="34"/>
                      </a:lnTo>
                      <a:lnTo>
                        <a:pt x="118" y="8"/>
                      </a:lnTo>
                      <a:lnTo>
                        <a:pt x="109" y="8"/>
                      </a:lnTo>
                      <a:lnTo>
                        <a:pt x="67" y="0"/>
                      </a:lnTo>
                      <a:lnTo>
                        <a:pt x="59" y="8"/>
                      </a:lnTo>
                      <a:lnTo>
                        <a:pt x="51" y="0"/>
                      </a:lnTo>
                      <a:lnTo>
                        <a:pt x="0" y="18"/>
                      </a:lnTo>
                      <a:lnTo>
                        <a:pt x="10" y="69"/>
                      </a:lnTo>
                      <a:lnTo>
                        <a:pt x="26" y="69"/>
                      </a:lnTo>
                      <a:lnTo>
                        <a:pt x="35" y="76"/>
                      </a:lnTo>
                      <a:lnTo>
                        <a:pt x="43" y="78"/>
                      </a:lnTo>
                      <a:lnTo>
                        <a:pt x="78" y="94"/>
                      </a:lnTo>
                      <a:lnTo>
                        <a:pt x="112" y="94"/>
                      </a:lnTo>
                      <a:lnTo>
                        <a:pt x="136" y="76"/>
                      </a:lnTo>
                      <a:lnTo>
                        <a:pt x="128" y="6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5" name="Freeform 2937">
                  <a:extLst>
                    <a:ext uri="{FF2B5EF4-FFF2-40B4-BE49-F238E27FC236}">
                      <a16:creationId xmlns:a16="http://schemas.microsoft.com/office/drawing/2014/main" id="{D57BE3FA-A1FA-AA0D-B426-CC5A43CB4CA7}"/>
                    </a:ext>
                  </a:extLst>
                </p:cNvPr>
                <p:cNvSpPr>
                  <a:spLocks/>
                </p:cNvSpPr>
                <p:nvPr/>
              </p:nvSpPr>
              <p:spPr bwMode="auto">
                <a:xfrm>
                  <a:off x="5779764" y="1635053"/>
                  <a:ext cx="227453" cy="240721"/>
                </a:xfrm>
                <a:custGeom>
                  <a:avLst/>
                  <a:gdLst/>
                  <a:ahLst/>
                  <a:cxnLst>
                    <a:cxn ang="0">
                      <a:pos x="69" y="8"/>
                    </a:cxn>
                    <a:cxn ang="0">
                      <a:pos x="50" y="0"/>
                    </a:cxn>
                    <a:cxn ang="0">
                      <a:pos x="44" y="0"/>
                    </a:cxn>
                    <a:cxn ang="0">
                      <a:pos x="34" y="18"/>
                    </a:cxn>
                    <a:cxn ang="0">
                      <a:pos x="26" y="18"/>
                    </a:cxn>
                    <a:cxn ang="0">
                      <a:pos x="17" y="43"/>
                    </a:cxn>
                    <a:cxn ang="0">
                      <a:pos x="0" y="52"/>
                    </a:cxn>
                    <a:cxn ang="0">
                      <a:pos x="2" y="86"/>
                    </a:cxn>
                    <a:cxn ang="0">
                      <a:pos x="26" y="103"/>
                    </a:cxn>
                    <a:cxn ang="0">
                      <a:pos x="27" y="127"/>
                    </a:cxn>
                    <a:cxn ang="0">
                      <a:pos x="95" y="127"/>
                    </a:cxn>
                    <a:cxn ang="0">
                      <a:pos x="87" y="111"/>
                    </a:cxn>
                    <a:cxn ang="0">
                      <a:pos x="111" y="102"/>
                    </a:cxn>
                    <a:cxn ang="0">
                      <a:pos x="84" y="83"/>
                    </a:cxn>
                    <a:cxn ang="0">
                      <a:pos x="78" y="76"/>
                    </a:cxn>
                    <a:cxn ang="0">
                      <a:pos x="120" y="60"/>
                    </a:cxn>
                    <a:cxn ang="0">
                      <a:pos x="120" y="66"/>
                    </a:cxn>
                    <a:cxn ang="0">
                      <a:pos x="111" y="18"/>
                    </a:cxn>
                    <a:cxn ang="0">
                      <a:pos x="96" y="8"/>
                    </a:cxn>
                    <a:cxn ang="0">
                      <a:pos x="111" y="8"/>
                    </a:cxn>
                    <a:cxn ang="0">
                      <a:pos x="95" y="0"/>
                    </a:cxn>
                    <a:cxn ang="0">
                      <a:pos x="69" y="16"/>
                    </a:cxn>
                    <a:cxn ang="0">
                      <a:pos x="69" y="8"/>
                    </a:cxn>
                  </a:cxnLst>
                  <a:rect l="0" t="0" r="r" b="b"/>
                  <a:pathLst>
                    <a:path w="120" h="127">
                      <a:moveTo>
                        <a:pt x="69" y="8"/>
                      </a:moveTo>
                      <a:lnTo>
                        <a:pt x="50" y="0"/>
                      </a:lnTo>
                      <a:lnTo>
                        <a:pt x="44" y="0"/>
                      </a:lnTo>
                      <a:lnTo>
                        <a:pt x="34" y="18"/>
                      </a:lnTo>
                      <a:lnTo>
                        <a:pt x="26" y="18"/>
                      </a:lnTo>
                      <a:lnTo>
                        <a:pt x="17" y="43"/>
                      </a:lnTo>
                      <a:lnTo>
                        <a:pt x="0" y="52"/>
                      </a:lnTo>
                      <a:lnTo>
                        <a:pt x="2" y="86"/>
                      </a:lnTo>
                      <a:lnTo>
                        <a:pt x="26" y="103"/>
                      </a:lnTo>
                      <a:lnTo>
                        <a:pt x="27" y="127"/>
                      </a:lnTo>
                      <a:lnTo>
                        <a:pt x="95" y="127"/>
                      </a:lnTo>
                      <a:lnTo>
                        <a:pt x="87" y="111"/>
                      </a:lnTo>
                      <a:lnTo>
                        <a:pt x="111" y="102"/>
                      </a:lnTo>
                      <a:lnTo>
                        <a:pt x="84" y="83"/>
                      </a:lnTo>
                      <a:lnTo>
                        <a:pt x="78" y="76"/>
                      </a:lnTo>
                      <a:lnTo>
                        <a:pt x="120" y="60"/>
                      </a:lnTo>
                      <a:lnTo>
                        <a:pt x="120" y="66"/>
                      </a:lnTo>
                      <a:lnTo>
                        <a:pt x="111" y="18"/>
                      </a:lnTo>
                      <a:lnTo>
                        <a:pt x="96" y="8"/>
                      </a:lnTo>
                      <a:lnTo>
                        <a:pt x="111" y="8"/>
                      </a:lnTo>
                      <a:lnTo>
                        <a:pt x="95" y="0"/>
                      </a:lnTo>
                      <a:lnTo>
                        <a:pt x="69" y="16"/>
                      </a:lnTo>
                      <a:lnTo>
                        <a:pt x="69"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6" name="Freeform 2938">
                  <a:extLst>
                    <a:ext uri="{FF2B5EF4-FFF2-40B4-BE49-F238E27FC236}">
                      <a16:creationId xmlns:a16="http://schemas.microsoft.com/office/drawing/2014/main" id="{5E47868B-C3AE-3293-DB25-F3D3B1BA2EDC}"/>
                    </a:ext>
                  </a:extLst>
                </p:cNvPr>
                <p:cNvSpPr>
                  <a:spLocks/>
                </p:cNvSpPr>
                <p:nvPr/>
              </p:nvSpPr>
              <p:spPr bwMode="auto">
                <a:xfrm>
                  <a:off x="5702051" y="1748781"/>
                  <a:ext cx="77713" cy="49282"/>
                </a:xfrm>
                <a:custGeom>
                  <a:avLst/>
                  <a:gdLst/>
                  <a:ahLst/>
                  <a:cxnLst>
                    <a:cxn ang="0">
                      <a:pos x="8" y="0"/>
                    </a:cxn>
                    <a:cxn ang="0">
                      <a:pos x="26" y="0"/>
                    </a:cxn>
                    <a:cxn ang="0">
                      <a:pos x="41" y="9"/>
                    </a:cxn>
                    <a:cxn ang="0">
                      <a:pos x="41" y="26"/>
                    </a:cxn>
                    <a:cxn ang="0">
                      <a:pos x="24" y="25"/>
                    </a:cxn>
                    <a:cxn ang="0">
                      <a:pos x="24" y="18"/>
                    </a:cxn>
                    <a:cxn ang="0">
                      <a:pos x="16" y="25"/>
                    </a:cxn>
                    <a:cxn ang="0">
                      <a:pos x="0" y="9"/>
                    </a:cxn>
                    <a:cxn ang="0">
                      <a:pos x="8" y="0"/>
                    </a:cxn>
                  </a:cxnLst>
                  <a:rect l="0" t="0" r="r" b="b"/>
                  <a:pathLst>
                    <a:path w="41" h="26">
                      <a:moveTo>
                        <a:pt x="8" y="0"/>
                      </a:moveTo>
                      <a:lnTo>
                        <a:pt x="26" y="0"/>
                      </a:lnTo>
                      <a:lnTo>
                        <a:pt x="41" y="9"/>
                      </a:lnTo>
                      <a:lnTo>
                        <a:pt x="41" y="26"/>
                      </a:lnTo>
                      <a:lnTo>
                        <a:pt x="24" y="25"/>
                      </a:lnTo>
                      <a:lnTo>
                        <a:pt x="24" y="18"/>
                      </a:lnTo>
                      <a:lnTo>
                        <a:pt x="16" y="25"/>
                      </a:lnTo>
                      <a:lnTo>
                        <a:pt x="0" y="9"/>
                      </a:lnTo>
                      <a:lnTo>
                        <a:pt x="8"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7" name="Freeform 2939">
                  <a:extLst>
                    <a:ext uri="{FF2B5EF4-FFF2-40B4-BE49-F238E27FC236}">
                      <a16:creationId xmlns:a16="http://schemas.microsoft.com/office/drawing/2014/main" id="{A35AA747-95AF-7696-F92D-41AE458AAE38}"/>
                    </a:ext>
                  </a:extLst>
                </p:cNvPr>
                <p:cNvSpPr>
                  <a:spLocks/>
                </p:cNvSpPr>
                <p:nvPr/>
              </p:nvSpPr>
              <p:spPr bwMode="auto">
                <a:xfrm>
                  <a:off x="5779764" y="1134657"/>
                  <a:ext cx="566737" cy="403728"/>
                </a:xfrm>
                <a:custGeom>
                  <a:avLst/>
                  <a:gdLst/>
                  <a:ahLst/>
                  <a:cxnLst>
                    <a:cxn ang="0">
                      <a:pos x="171" y="41"/>
                    </a:cxn>
                    <a:cxn ang="0">
                      <a:pos x="171" y="49"/>
                    </a:cxn>
                    <a:cxn ang="0">
                      <a:pos x="154" y="43"/>
                    </a:cxn>
                    <a:cxn ang="0">
                      <a:pos x="146" y="51"/>
                    </a:cxn>
                    <a:cxn ang="0">
                      <a:pos x="138" y="51"/>
                    </a:cxn>
                    <a:cxn ang="0">
                      <a:pos x="128" y="68"/>
                    </a:cxn>
                    <a:cxn ang="0">
                      <a:pos x="111" y="76"/>
                    </a:cxn>
                    <a:cxn ang="0">
                      <a:pos x="95" y="110"/>
                    </a:cxn>
                    <a:cxn ang="0">
                      <a:pos x="111" y="119"/>
                    </a:cxn>
                    <a:cxn ang="0">
                      <a:pos x="77" y="119"/>
                    </a:cxn>
                    <a:cxn ang="0">
                      <a:pos x="78" y="138"/>
                    </a:cxn>
                    <a:cxn ang="0">
                      <a:pos x="85" y="161"/>
                    </a:cxn>
                    <a:cxn ang="0">
                      <a:pos x="78" y="162"/>
                    </a:cxn>
                    <a:cxn ang="0">
                      <a:pos x="85" y="178"/>
                    </a:cxn>
                    <a:cxn ang="0">
                      <a:pos x="77" y="178"/>
                    </a:cxn>
                    <a:cxn ang="0">
                      <a:pos x="68" y="187"/>
                    </a:cxn>
                    <a:cxn ang="0">
                      <a:pos x="60" y="187"/>
                    </a:cxn>
                    <a:cxn ang="0">
                      <a:pos x="26" y="213"/>
                    </a:cxn>
                    <a:cxn ang="0">
                      <a:pos x="0" y="212"/>
                    </a:cxn>
                    <a:cxn ang="0">
                      <a:pos x="2" y="153"/>
                    </a:cxn>
                    <a:cxn ang="0">
                      <a:pos x="27" y="135"/>
                    </a:cxn>
                    <a:cxn ang="0">
                      <a:pos x="36" y="135"/>
                    </a:cxn>
                    <a:cxn ang="0">
                      <a:pos x="44" y="119"/>
                    </a:cxn>
                    <a:cxn ang="0">
                      <a:pos x="52" y="127"/>
                    </a:cxn>
                    <a:cxn ang="0">
                      <a:pos x="83" y="85"/>
                    </a:cxn>
                    <a:cxn ang="0">
                      <a:pos x="96" y="67"/>
                    </a:cxn>
                    <a:cxn ang="0">
                      <a:pos x="128" y="51"/>
                    </a:cxn>
                    <a:cxn ang="0">
                      <a:pos x="120" y="49"/>
                    </a:cxn>
                    <a:cxn ang="0">
                      <a:pos x="112" y="41"/>
                    </a:cxn>
                    <a:cxn ang="0">
                      <a:pos x="128" y="33"/>
                    </a:cxn>
                    <a:cxn ang="0">
                      <a:pos x="129" y="41"/>
                    </a:cxn>
                    <a:cxn ang="0">
                      <a:pos x="138" y="41"/>
                    </a:cxn>
                    <a:cxn ang="0">
                      <a:pos x="138" y="33"/>
                    </a:cxn>
                    <a:cxn ang="0">
                      <a:pos x="155" y="25"/>
                    </a:cxn>
                    <a:cxn ang="0">
                      <a:pos x="180" y="24"/>
                    </a:cxn>
                    <a:cxn ang="0">
                      <a:pos x="198" y="16"/>
                    </a:cxn>
                    <a:cxn ang="0">
                      <a:pos x="224" y="16"/>
                    </a:cxn>
                    <a:cxn ang="0">
                      <a:pos x="231" y="0"/>
                    </a:cxn>
                    <a:cxn ang="0">
                      <a:pos x="231" y="16"/>
                    </a:cxn>
                    <a:cxn ang="0">
                      <a:pos x="249" y="16"/>
                    </a:cxn>
                    <a:cxn ang="0">
                      <a:pos x="257" y="0"/>
                    </a:cxn>
                    <a:cxn ang="0">
                      <a:pos x="266" y="16"/>
                    </a:cxn>
                    <a:cxn ang="0">
                      <a:pos x="297" y="17"/>
                    </a:cxn>
                    <a:cxn ang="0">
                      <a:pos x="266" y="25"/>
                    </a:cxn>
                    <a:cxn ang="0">
                      <a:pos x="299" y="33"/>
                    </a:cxn>
                    <a:cxn ang="0">
                      <a:pos x="275" y="41"/>
                    </a:cxn>
                    <a:cxn ang="0">
                      <a:pos x="273" y="33"/>
                    </a:cxn>
                    <a:cxn ang="0">
                      <a:pos x="256" y="25"/>
                    </a:cxn>
                    <a:cxn ang="0">
                      <a:pos x="240" y="25"/>
                    </a:cxn>
                    <a:cxn ang="0">
                      <a:pos x="240" y="41"/>
                    </a:cxn>
                    <a:cxn ang="0">
                      <a:pos x="197" y="41"/>
                    </a:cxn>
                    <a:cxn ang="0">
                      <a:pos x="179" y="33"/>
                    </a:cxn>
                    <a:cxn ang="0">
                      <a:pos x="171" y="41"/>
                    </a:cxn>
                  </a:cxnLst>
                  <a:rect l="0" t="0" r="r" b="b"/>
                  <a:pathLst>
                    <a:path w="299" h="213">
                      <a:moveTo>
                        <a:pt x="171" y="41"/>
                      </a:moveTo>
                      <a:lnTo>
                        <a:pt x="171" y="49"/>
                      </a:lnTo>
                      <a:lnTo>
                        <a:pt x="154" y="43"/>
                      </a:lnTo>
                      <a:lnTo>
                        <a:pt x="146" y="51"/>
                      </a:lnTo>
                      <a:lnTo>
                        <a:pt x="138" y="51"/>
                      </a:lnTo>
                      <a:lnTo>
                        <a:pt x="128" y="68"/>
                      </a:lnTo>
                      <a:lnTo>
                        <a:pt x="111" y="76"/>
                      </a:lnTo>
                      <a:lnTo>
                        <a:pt x="95" y="110"/>
                      </a:lnTo>
                      <a:lnTo>
                        <a:pt x="111" y="119"/>
                      </a:lnTo>
                      <a:lnTo>
                        <a:pt x="77" y="119"/>
                      </a:lnTo>
                      <a:lnTo>
                        <a:pt x="78" y="138"/>
                      </a:lnTo>
                      <a:lnTo>
                        <a:pt x="85" y="161"/>
                      </a:lnTo>
                      <a:lnTo>
                        <a:pt x="78" y="162"/>
                      </a:lnTo>
                      <a:lnTo>
                        <a:pt x="85" y="178"/>
                      </a:lnTo>
                      <a:lnTo>
                        <a:pt x="77" y="178"/>
                      </a:lnTo>
                      <a:lnTo>
                        <a:pt x="68" y="187"/>
                      </a:lnTo>
                      <a:lnTo>
                        <a:pt x="60" y="187"/>
                      </a:lnTo>
                      <a:lnTo>
                        <a:pt x="26" y="213"/>
                      </a:lnTo>
                      <a:lnTo>
                        <a:pt x="0" y="212"/>
                      </a:lnTo>
                      <a:lnTo>
                        <a:pt x="2" y="153"/>
                      </a:lnTo>
                      <a:lnTo>
                        <a:pt x="27" y="135"/>
                      </a:lnTo>
                      <a:lnTo>
                        <a:pt x="36" y="135"/>
                      </a:lnTo>
                      <a:lnTo>
                        <a:pt x="44" y="119"/>
                      </a:lnTo>
                      <a:lnTo>
                        <a:pt x="52" y="127"/>
                      </a:lnTo>
                      <a:lnTo>
                        <a:pt x="83" y="85"/>
                      </a:lnTo>
                      <a:lnTo>
                        <a:pt x="96" y="67"/>
                      </a:lnTo>
                      <a:lnTo>
                        <a:pt x="128" y="51"/>
                      </a:lnTo>
                      <a:lnTo>
                        <a:pt x="120" y="49"/>
                      </a:lnTo>
                      <a:lnTo>
                        <a:pt x="112" y="41"/>
                      </a:lnTo>
                      <a:lnTo>
                        <a:pt x="128" y="33"/>
                      </a:lnTo>
                      <a:lnTo>
                        <a:pt x="129" y="41"/>
                      </a:lnTo>
                      <a:lnTo>
                        <a:pt x="138" y="41"/>
                      </a:lnTo>
                      <a:lnTo>
                        <a:pt x="138" y="33"/>
                      </a:lnTo>
                      <a:lnTo>
                        <a:pt x="155" y="25"/>
                      </a:lnTo>
                      <a:lnTo>
                        <a:pt x="180" y="24"/>
                      </a:lnTo>
                      <a:lnTo>
                        <a:pt x="198" y="16"/>
                      </a:lnTo>
                      <a:lnTo>
                        <a:pt x="224" y="16"/>
                      </a:lnTo>
                      <a:lnTo>
                        <a:pt x="231" y="0"/>
                      </a:lnTo>
                      <a:lnTo>
                        <a:pt x="231" y="16"/>
                      </a:lnTo>
                      <a:lnTo>
                        <a:pt x="249" y="16"/>
                      </a:lnTo>
                      <a:lnTo>
                        <a:pt x="257" y="0"/>
                      </a:lnTo>
                      <a:lnTo>
                        <a:pt x="266" y="16"/>
                      </a:lnTo>
                      <a:lnTo>
                        <a:pt x="297" y="17"/>
                      </a:lnTo>
                      <a:lnTo>
                        <a:pt x="266" y="25"/>
                      </a:lnTo>
                      <a:lnTo>
                        <a:pt x="299" y="33"/>
                      </a:lnTo>
                      <a:lnTo>
                        <a:pt x="275" y="41"/>
                      </a:lnTo>
                      <a:lnTo>
                        <a:pt x="273" y="33"/>
                      </a:lnTo>
                      <a:lnTo>
                        <a:pt x="256" y="25"/>
                      </a:lnTo>
                      <a:lnTo>
                        <a:pt x="240" y="25"/>
                      </a:lnTo>
                      <a:lnTo>
                        <a:pt x="240" y="41"/>
                      </a:lnTo>
                      <a:lnTo>
                        <a:pt x="197" y="41"/>
                      </a:lnTo>
                      <a:lnTo>
                        <a:pt x="179" y="33"/>
                      </a:lnTo>
                      <a:lnTo>
                        <a:pt x="171" y="41"/>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8" name="Freeform 2940">
                  <a:extLst>
                    <a:ext uri="{FF2B5EF4-FFF2-40B4-BE49-F238E27FC236}">
                      <a16:creationId xmlns:a16="http://schemas.microsoft.com/office/drawing/2014/main" id="{BDF8950C-6D98-0AB7-13B3-7A91DE2F67FA}"/>
                    </a:ext>
                  </a:extLst>
                </p:cNvPr>
                <p:cNvSpPr>
                  <a:spLocks/>
                </p:cNvSpPr>
                <p:nvPr/>
              </p:nvSpPr>
              <p:spPr bwMode="auto">
                <a:xfrm>
                  <a:off x="5910549" y="1212371"/>
                  <a:ext cx="290003" cy="407519"/>
                </a:xfrm>
                <a:custGeom>
                  <a:avLst/>
                  <a:gdLst/>
                  <a:ahLst/>
                  <a:cxnLst>
                    <a:cxn ang="0">
                      <a:pos x="8" y="137"/>
                    </a:cxn>
                    <a:cxn ang="0">
                      <a:pos x="18" y="137"/>
                    </a:cxn>
                    <a:cxn ang="0">
                      <a:pos x="9" y="120"/>
                    </a:cxn>
                    <a:cxn ang="0">
                      <a:pos x="18" y="120"/>
                    </a:cxn>
                    <a:cxn ang="0">
                      <a:pos x="8" y="93"/>
                    </a:cxn>
                    <a:cxn ang="0">
                      <a:pos x="9" y="78"/>
                    </a:cxn>
                    <a:cxn ang="0">
                      <a:pos x="42" y="77"/>
                    </a:cxn>
                    <a:cxn ang="0">
                      <a:pos x="26" y="69"/>
                    </a:cxn>
                    <a:cxn ang="0">
                      <a:pos x="43" y="34"/>
                    </a:cxn>
                    <a:cxn ang="0">
                      <a:pos x="60" y="26"/>
                    </a:cxn>
                    <a:cxn ang="0">
                      <a:pos x="69" y="10"/>
                    </a:cxn>
                    <a:cxn ang="0">
                      <a:pos x="78" y="8"/>
                    </a:cxn>
                    <a:cxn ang="0">
                      <a:pos x="86" y="0"/>
                    </a:cxn>
                    <a:cxn ang="0">
                      <a:pos x="102" y="8"/>
                    </a:cxn>
                    <a:cxn ang="0">
                      <a:pos x="104" y="0"/>
                    </a:cxn>
                    <a:cxn ang="0">
                      <a:pos x="145" y="10"/>
                    </a:cxn>
                    <a:cxn ang="0">
                      <a:pos x="153" y="43"/>
                    </a:cxn>
                    <a:cxn ang="0">
                      <a:pos x="128" y="44"/>
                    </a:cxn>
                    <a:cxn ang="0">
                      <a:pos x="118" y="70"/>
                    </a:cxn>
                    <a:cxn ang="0">
                      <a:pos x="77" y="104"/>
                    </a:cxn>
                    <a:cxn ang="0">
                      <a:pos x="78" y="121"/>
                    </a:cxn>
                    <a:cxn ang="0">
                      <a:pos x="94" y="137"/>
                    </a:cxn>
                    <a:cxn ang="0">
                      <a:pos x="86" y="146"/>
                    </a:cxn>
                    <a:cxn ang="0">
                      <a:pos x="93" y="146"/>
                    </a:cxn>
                    <a:cxn ang="0">
                      <a:pos x="77" y="164"/>
                    </a:cxn>
                    <a:cxn ang="0">
                      <a:pos x="67" y="197"/>
                    </a:cxn>
                    <a:cxn ang="0">
                      <a:pos x="51" y="197"/>
                    </a:cxn>
                    <a:cxn ang="0">
                      <a:pos x="42" y="215"/>
                    </a:cxn>
                    <a:cxn ang="0">
                      <a:pos x="26" y="214"/>
                    </a:cxn>
                    <a:cxn ang="0">
                      <a:pos x="16" y="193"/>
                    </a:cxn>
                    <a:cxn ang="0">
                      <a:pos x="0" y="145"/>
                    </a:cxn>
                    <a:cxn ang="0">
                      <a:pos x="8" y="137"/>
                    </a:cxn>
                  </a:cxnLst>
                  <a:rect l="0" t="0" r="r" b="b"/>
                  <a:pathLst>
                    <a:path w="153" h="215">
                      <a:moveTo>
                        <a:pt x="8" y="137"/>
                      </a:moveTo>
                      <a:lnTo>
                        <a:pt x="18" y="137"/>
                      </a:lnTo>
                      <a:lnTo>
                        <a:pt x="9" y="120"/>
                      </a:lnTo>
                      <a:lnTo>
                        <a:pt x="18" y="120"/>
                      </a:lnTo>
                      <a:lnTo>
                        <a:pt x="8" y="93"/>
                      </a:lnTo>
                      <a:lnTo>
                        <a:pt x="9" y="78"/>
                      </a:lnTo>
                      <a:lnTo>
                        <a:pt x="42" y="77"/>
                      </a:lnTo>
                      <a:lnTo>
                        <a:pt x="26" y="69"/>
                      </a:lnTo>
                      <a:lnTo>
                        <a:pt x="43" y="34"/>
                      </a:lnTo>
                      <a:lnTo>
                        <a:pt x="60" y="26"/>
                      </a:lnTo>
                      <a:lnTo>
                        <a:pt x="69" y="10"/>
                      </a:lnTo>
                      <a:lnTo>
                        <a:pt x="78" y="8"/>
                      </a:lnTo>
                      <a:lnTo>
                        <a:pt x="86" y="0"/>
                      </a:lnTo>
                      <a:lnTo>
                        <a:pt x="102" y="8"/>
                      </a:lnTo>
                      <a:lnTo>
                        <a:pt x="104" y="0"/>
                      </a:lnTo>
                      <a:lnTo>
                        <a:pt x="145" y="10"/>
                      </a:lnTo>
                      <a:lnTo>
                        <a:pt x="153" y="43"/>
                      </a:lnTo>
                      <a:lnTo>
                        <a:pt x="128" y="44"/>
                      </a:lnTo>
                      <a:lnTo>
                        <a:pt x="118" y="70"/>
                      </a:lnTo>
                      <a:lnTo>
                        <a:pt x="77" y="104"/>
                      </a:lnTo>
                      <a:lnTo>
                        <a:pt x="78" y="121"/>
                      </a:lnTo>
                      <a:lnTo>
                        <a:pt x="94" y="137"/>
                      </a:lnTo>
                      <a:lnTo>
                        <a:pt x="86" y="146"/>
                      </a:lnTo>
                      <a:lnTo>
                        <a:pt x="93" y="146"/>
                      </a:lnTo>
                      <a:lnTo>
                        <a:pt x="77" y="164"/>
                      </a:lnTo>
                      <a:lnTo>
                        <a:pt x="67" y="197"/>
                      </a:lnTo>
                      <a:lnTo>
                        <a:pt x="51" y="197"/>
                      </a:lnTo>
                      <a:lnTo>
                        <a:pt x="42" y="215"/>
                      </a:lnTo>
                      <a:lnTo>
                        <a:pt x="26" y="214"/>
                      </a:lnTo>
                      <a:lnTo>
                        <a:pt x="16" y="193"/>
                      </a:lnTo>
                      <a:lnTo>
                        <a:pt x="0" y="145"/>
                      </a:lnTo>
                      <a:lnTo>
                        <a:pt x="8" y="13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09" name="Freeform 2941">
                  <a:extLst>
                    <a:ext uri="{FF2B5EF4-FFF2-40B4-BE49-F238E27FC236}">
                      <a16:creationId xmlns:a16="http://schemas.microsoft.com/office/drawing/2014/main" id="{F50FE591-E404-6FC3-CF28-3E64AA8963A5}"/>
                    </a:ext>
                  </a:extLst>
                </p:cNvPr>
                <p:cNvSpPr>
                  <a:spLocks/>
                </p:cNvSpPr>
                <p:nvPr/>
              </p:nvSpPr>
              <p:spPr bwMode="auto">
                <a:xfrm>
                  <a:off x="6107675" y="1182044"/>
                  <a:ext cx="271049" cy="290002"/>
                </a:xfrm>
                <a:custGeom>
                  <a:avLst/>
                  <a:gdLst/>
                  <a:ahLst/>
                  <a:cxnLst>
                    <a:cxn ang="0">
                      <a:pos x="102" y="16"/>
                    </a:cxn>
                    <a:cxn ang="0">
                      <a:pos x="92" y="18"/>
                    </a:cxn>
                    <a:cxn ang="0">
                      <a:pos x="93" y="26"/>
                    </a:cxn>
                    <a:cxn ang="0">
                      <a:pos x="109" y="35"/>
                    </a:cxn>
                    <a:cxn ang="0">
                      <a:pos x="109" y="43"/>
                    </a:cxn>
                    <a:cxn ang="0">
                      <a:pos x="127" y="60"/>
                    </a:cxn>
                    <a:cxn ang="0">
                      <a:pos x="127" y="69"/>
                    </a:cxn>
                    <a:cxn ang="0">
                      <a:pos x="135" y="86"/>
                    </a:cxn>
                    <a:cxn ang="0">
                      <a:pos x="135" y="94"/>
                    </a:cxn>
                    <a:cxn ang="0">
                      <a:pos x="143" y="111"/>
                    </a:cxn>
                    <a:cxn ang="0">
                      <a:pos x="100" y="145"/>
                    </a:cxn>
                    <a:cxn ang="0">
                      <a:pos x="57" y="153"/>
                    </a:cxn>
                    <a:cxn ang="0">
                      <a:pos x="24" y="144"/>
                    </a:cxn>
                    <a:cxn ang="0">
                      <a:pos x="24" y="126"/>
                    </a:cxn>
                    <a:cxn ang="0">
                      <a:pos x="16" y="110"/>
                    </a:cxn>
                    <a:cxn ang="0">
                      <a:pos x="25" y="110"/>
                    </a:cxn>
                    <a:cxn ang="0">
                      <a:pos x="67" y="67"/>
                    </a:cxn>
                    <a:cxn ang="0">
                      <a:pos x="67" y="59"/>
                    </a:cxn>
                    <a:cxn ang="0">
                      <a:pos x="49" y="59"/>
                    </a:cxn>
                    <a:cxn ang="0">
                      <a:pos x="41" y="26"/>
                    </a:cxn>
                    <a:cxn ang="0">
                      <a:pos x="0" y="16"/>
                    </a:cxn>
                    <a:cxn ang="0">
                      <a:pos x="7" y="8"/>
                    </a:cxn>
                    <a:cxn ang="0">
                      <a:pos x="25" y="16"/>
                    </a:cxn>
                    <a:cxn ang="0">
                      <a:pos x="67" y="16"/>
                    </a:cxn>
                    <a:cxn ang="0">
                      <a:pos x="68" y="0"/>
                    </a:cxn>
                    <a:cxn ang="0">
                      <a:pos x="84" y="0"/>
                    </a:cxn>
                    <a:cxn ang="0">
                      <a:pos x="102" y="8"/>
                    </a:cxn>
                    <a:cxn ang="0">
                      <a:pos x="102" y="16"/>
                    </a:cxn>
                  </a:cxnLst>
                  <a:rect l="0" t="0" r="r" b="b"/>
                  <a:pathLst>
                    <a:path w="143" h="153">
                      <a:moveTo>
                        <a:pt x="102" y="16"/>
                      </a:moveTo>
                      <a:lnTo>
                        <a:pt x="92" y="18"/>
                      </a:lnTo>
                      <a:lnTo>
                        <a:pt x="93" y="26"/>
                      </a:lnTo>
                      <a:lnTo>
                        <a:pt x="109" y="35"/>
                      </a:lnTo>
                      <a:lnTo>
                        <a:pt x="109" y="43"/>
                      </a:lnTo>
                      <a:lnTo>
                        <a:pt x="127" y="60"/>
                      </a:lnTo>
                      <a:lnTo>
                        <a:pt x="127" y="69"/>
                      </a:lnTo>
                      <a:lnTo>
                        <a:pt x="135" y="86"/>
                      </a:lnTo>
                      <a:lnTo>
                        <a:pt x="135" y="94"/>
                      </a:lnTo>
                      <a:lnTo>
                        <a:pt x="143" y="111"/>
                      </a:lnTo>
                      <a:lnTo>
                        <a:pt x="100" y="145"/>
                      </a:lnTo>
                      <a:lnTo>
                        <a:pt x="57" y="153"/>
                      </a:lnTo>
                      <a:lnTo>
                        <a:pt x="24" y="144"/>
                      </a:lnTo>
                      <a:lnTo>
                        <a:pt x="24" y="126"/>
                      </a:lnTo>
                      <a:lnTo>
                        <a:pt x="16" y="110"/>
                      </a:lnTo>
                      <a:lnTo>
                        <a:pt x="25" y="110"/>
                      </a:lnTo>
                      <a:lnTo>
                        <a:pt x="67" y="67"/>
                      </a:lnTo>
                      <a:lnTo>
                        <a:pt x="67" y="59"/>
                      </a:lnTo>
                      <a:lnTo>
                        <a:pt x="49" y="59"/>
                      </a:lnTo>
                      <a:lnTo>
                        <a:pt x="41" y="26"/>
                      </a:lnTo>
                      <a:lnTo>
                        <a:pt x="0" y="16"/>
                      </a:lnTo>
                      <a:lnTo>
                        <a:pt x="7" y="8"/>
                      </a:lnTo>
                      <a:lnTo>
                        <a:pt x="25" y="16"/>
                      </a:lnTo>
                      <a:lnTo>
                        <a:pt x="67" y="16"/>
                      </a:lnTo>
                      <a:lnTo>
                        <a:pt x="68" y="0"/>
                      </a:lnTo>
                      <a:lnTo>
                        <a:pt x="84" y="0"/>
                      </a:lnTo>
                      <a:lnTo>
                        <a:pt x="102" y="8"/>
                      </a:lnTo>
                      <a:lnTo>
                        <a:pt x="102"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0" name="Freeform 2942">
                  <a:extLst>
                    <a:ext uri="{FF2B5EF4-FFF2-40B4-BE49-F238E27FC236}">
                      <a16:creationId xmlns:a16="http://schemas.microsoft.com/office/drawing/2014/main" id="{18FDF675-0D66-0B35-4DA9-F2418F610878}"/>
                    </a:ext>
                  </a:extLst>
                </p:cNvPr>
                <p:cNvSpPr>
                  <a:spLocks/>
                </p:cNvSpPr>
                <p:nvPr/>
              </p:nvSpPr>
              <p:spPr bwMode="auto">
                <a:xfrm>
                  <a:off x="2337641" y="1068317"/>
                  <a:ext cx="1891652" cy="1000793"/>
                </a:xfrm>
                <a:custGeom>
                  <a:avLst/>
                  <a:gdLst/>
                  <a:ahLst/>
                  <a:cxnLst>
                    <a:cxn ang="0">
                      <a:pos x="802" y="479"/>
                    </a:cxn>
                    <a:cxn ang="0">
                      <a:pos x="885" y="459"/>
                    </a:cxn>
                    <a:cxn ang="0">
                      <a:pos x="878" y="453"/>
                    </a:cxn>
                    <a:cxn ang="0">
                      <a:pos x="843" y="426"/>
                    </a:cxn>
                    <a:cxn ang="0">
                      <a:pos x="861" y="401"/>
                    </a:cxn>
                    <a:cxn ang="0">
                      <a:pos x="755" y="432"/>
                    </a:cxn>
                    <a:cxn ang="0">
                      <a:pos x="819" y="393"/>
                    </a:cxn>
                    <a:cxn ang="0">
                      <a:pos x="956" y="358"/>
                    </a:cxn>
                    <a:cxn ang="0">
                      <a:pos x="990" y="315"/>
                    </a:cxn>
                    <a:cxn ang="0">
                      <a:pos x="988" y="299"/>
                    </a:cxn>
                    <a:cxn ang="0">
                      <a:pos x="956" y="290"/>
                    </a:cxn>
                    <a:cxn ang="0">
                      <a:pos x="964" y="264"/>
                    </a:cxn>
                    <a:cxn ang="0">
                      <a:pos x="929" y="222"/>
                    </a:cxn>
                    <a:cxn ang="0">
                      <a:pos x="886" y="196"/>
                    </a:cxn>
                    <a:cxn ang="0">
                      <a:pos x="852" y="180"/>
                    </a:cxn>
                    <a:cxn ang="0">
                      <a:pos x="774" y="217"/>
                    </a:cxn>
                    <a:cxn ang="0">
                      <a:pos x="750" y="282"/>
                    </a:cxn>
                    <a:cxn ang="0">
                      <a:pos x="665" y="358"/>
                    </a:cxn>
                    <a:cxn ang="0">
                      <a:pos x="637" y="290"/>
                    </a:cxn>
                    <a:cxn ang="0">
                      <a:pos x="571" y="239"/>
                    </a:cxn>
                    <a:cxn ang="0">
                      <a:pos x="591" y="194"/>
                    </a:cxn>
                    <a:cxn ang="0">
                      <a:pos x="657" y="170"/>
                    </a:cxn>
                    <a:cxn ang="0">
                      <a:pos x="732" y="123"/>
                    </a:cxn>
                    <a:cxn ang="0">
                      <a:pos x="811" y="102"/>
                    </a:cxn>
                    <a:cxn ang="0">
                      <a:pos x="843" y="68"/>
                    </a:cxn>
                    <a:cxn ang="0">
                      <a:pos x="783" y="86"/>
                    </a:cxn>
                    <a:cxn ang="0">
                      <a:pos x="759" y="75"/>
                    </a:cxn>
                    <a:cxn ang="0">
                      <a:pos x="725" y="60"/>
                    </a:cxn>
                    <a:cxn ang="0">
                      <a:pos x="751" y="25"/>
                    </a:cxn>
                    <a:cxn ang="0">
                      <a:pos x="801" y="0"/>
                    </a:cxn>
                    <a:cxn ang="0">
                      <a:pos x="716" y="30"/>
                    </a:cxn>
                    <a:cxn ang="0">
                      <a:pos x="699" y="68"/>
                    </a:cxn>
                    <a:cxn ang="0">
                      <a:pos x="649" y="94"/>
                    </a:cxn>
                    <a:cxn ang="0">
                      <a:pos x="673" y="68"/>
                    </a:cxn>
                    <a:cxn ang="0">
                      <a:pos x="648" y="78"/>
                    </a:cxn>
                    <a:cxn ang="0">
                      <a:pos x="563" y="84"/>
                    </a:cxn>
                    <a:cxn ang="0">
                      <a:pos x="528" y="86"/>
                    </a:cxn>
                    <a:cxn ang="0">
                      <a:pos x="460" y="94"/>
                    </a:cxn>
                    <a:cxn ang="0">
                      <a:pos x="460" y="76"/>
                    </a:cxn>
                    <a:cxn ang="0">
                      <a:pos x="383" y="60"/>
                    </a:cxn>
                    <a:cxn ang="0">
                      <a:pos x="349" y="59"/>
                    </a:cxn>
                    <a:cxn ang="0">
                      <a:pos x="252" y="68"/>
                    </a:cxn>
                    <a:cxn ang="0">
                      <a:pos x="179" y="68"/>
                    </a:cxn>
                    <a:cxn ang="0">
                      <a:pos x="10" y="213"/>
                    </a:cxn>
                    <a:cxn ang="0">
                      <a:pos x="60" y="241"/>
                    </a:cxn>
                    <a:cxn ang="0">
                      <a:pos x="50" y="299"/>
                    </a:cxn>
                    <a:cxn ang="0">
                      <a:pos x="34" y="342"/>
                    </a:cxn>
                    <a:cxn ang="0">
                      <a:pos x="444" y="393"/>
                    </a:cxn>
                    <a:cxn ang="0">
                      <a:pos x="496" y="409"/>
                    </a:cxn>
                    <a:cxn ang="0">
                      <a:pos x="555" y="410"/>
                    </a:cxn>
                    <a:cxn ang="0">
                      <a:pos x="614" y="453"/>
                    </a:cxn>
                    <a:cxn ang="0">
                      <a:pos x="588" y="461"/>
                    </a:cxn>
                    <a:cxn ang="0">
                      <a:pos x="547" y="528"/>
                    </a:cxn>
                    <a:cxn ang="0">
                      <a:pos x="614" y="495"/>
                    </a:cxn>
                    <a:cxn ang="0">
                      <a:pos x="649" y="487"/>
                    </a:cxn>
                    <a:cxn ang="0">
                      <a:pos x="751" y="460"/>
                    </a:cxn>
                    <a:cxn ang="0">
                      <a:pos x="786" y="461"/>
                    </a:cxn>
                  </a:cxnLst>
                  <a:rect l="0" t="0" r="r" b="b"/>
                  <a:pathLst>
                    <a:path w="998" h="528">
                      <a:moveTo>
                        <a:pt x="794" y="461"/>
                      </a:moveTo>
                      <a:lnTo>
                        <a:pt x="835" y="461"/>
                      </a:lnTo>
                      <a:lnTo>
                        <a:pt x="802" y="479"/>
                      </a:lnTo>
                      <a:lnTo>
                        <a:pt x="802" y="495"/>
                      </a:lnTo>
                      <a:lnTo>
                        <a:pt x="841" y="476"/>
                      </a:lnTo>
                      <a:lnTo>
                        <a:pt x="885" y="459"/>
                      </a:lnTo>
                      <a:lnTo>
                        <a:pt x="896" y="452"/>
                      </a:lnTo>
                      <a:lnTo>
                        <a:pt x="896" y="436"/>
                      </a:lnTo>
                      <a:lnTo>
                        <a:pt x="878" y="453"/>
                      </a:lnTo>
                      <a:lnTo>
                        <a:pt x="852" y="452"/>
                      </a:lnTo>
                      <a:lnTo>
                        <a:pt x="837" y="444"/>
                      </a:lnTo>
                      <a:lnTo>
                        <a:pt x="843" y="426"/>
                      </a:lnTo>
                      <a:lnTo>
                        <a:pt x="835" y="426"/>
                      </a:lnTo>
                      <a:lnTo>
                        <a:pt x="819" y="410"/>
                      </a:lnTo>
                      <a:lnTo>
                        <a:pt x="861" y="401"/>
                      </a:lnTo>
                      <a:lnTo>
                        <a:pt x="853" y="393"/>
                      </a:lnTo>
                      <a:lnTo>
                        <a:pt x="792" y="402"/>
                      </a:lnTo>
                      <a:lnTo>
                        <a:pt x="755" y="432"/>
                      </a:lnTo>
                      <a:lnTo>
                        <a:pt x="786" y="401"/>
                      </a:lnTo>
                      <a:lnTo>
                        <a:pt x="811" y="393"/>
                      </a:lnTo>
                      <a:lnTo>
                        <a:pt x="819" y="393"/>
                      </a:lnTo>
                      <a:lnTo>
                        <a:pt x="837" y="375"/>
                      </a:lnTo>
                      <a:lnTo>
                        <a:pt x="931" y="375"/>
                      </a:lnTo>
                      <a:lnTo>
                        <a:pt x="956" y="358"/>
                      </a:lnTo>
                      <a:lnTo>
                        <a:pt x="998" y="350"/>
                      </a:lnTo>
                      <a:lnTo>
                        <a:pt x="998" y="317"/>
                      </a:lnTo>
                      <a:lnTo>
                        <a:pt x="990" y="315"/>
                      </a:lnTo>
                      <a:lnTo>
                        <a:pt x="988" y="307"/>
                      </a:lnTo>
                      <a:lnTo>
                        <a:pt x="974" y="307"/>
                      </a:lnTo>
                      <a:lnTo>
                        <a:pt x="988" y="299"/>
                      </a:lnTo>
                      <a:lnTo>
                        <a:pt x="972" y="299"/>
                      </a:lnTo>
                      <a:lnTo>
                        <a:pt x="972" y="291"/>
                      </a:lnTo>
                      <a:lnTo>
                        <a:pt x="956" y="290"/>
                      </a:lnTo>
                      <a:lnTo>
                        <a:pt x="963" y="282"/>
                      </a:lnTo>
                      <a:lnTo>
                        <a:pt x="947" y="273"/>
                      </a:lnTo>
                      <a:lnTo>
                        <a:pt x="964" y="264"/>
                      </a:lnTo>
                      <a:lnTo>
                        <a:pt x="947" y="205"/>
                      </a:lnTo>
                      <a:lnTo>
                        <a:pt x="929" y="215"/>
                      </a:lnTo>
                      <a:lnTo>
                        <a:pt x="929" y="222"/>
                      </a:lnTo>
                      <a:lnTo>
                        <a:pt x="886" y="247"/>
                      </a:lnTo>
                      <a:lnTo>
                        <a:pt x="878" y="221"/>
                      </a:lnTo>
                      <a:lnTo>
                        <a:pt x="886" y="196"/>
                      </a:lnTo>
                      <a:lnTo>
                        <a:pt x="870" y="196"/>
                      </a:lnTo>
                      <a:lnTo>
                        <a:pt x="869" y="188"/>
                      </a:lnTo>
                      <a:lnTo>
                        <a:pt x="852" y="180"/>
                      </a:lnTo>
                      <a:lnTo>
                        <a:pt x="810" y="171"/>
                      </a:lnTo>
                      <a:lnTo>
                        <a:pt x="792" y="180"/>
                      </a:lnTo>
                      <a:lnTo>
                        <a:pt x="774" y="217"/>
                      </a:lnTo>
                      <a:lnTo>
                        <a:pt x="759" y="240"/>
                      </a:lnTo>
                      <a:lnTo>
                        <a:pt x="767" y="248"/>
                      </a:lnTo>
                      <a:lnTo>
                        <a:pt x="750" y="282"/>
                      </a:lnTo>
                      <a:lnTo>
                        <a:pt x="700" y="299"/>
                      </a:lnTo>
                      <a:lnTo>
                        <a:pt x="690" y="350"/>
                      </a:lnTo>
                      <a:lnTo>
                        <a:pt x="665" y="358"/>
                      </a:lnTo>
                      <a:lnTo>
                        <a:pt x="649" y="333"/>
                      </a:lnTo>
                      <a:lnTo>
                        <a:pt x="673" y="299"/>
                      </a:lnTo>
                      <a:lnTo>
                        <a:pt x="637" y="290"/>
                      </a:lnTo>
                      <a:lnTo>
                        <a:pt x="579" y="264"/>
                      </a:lnTo>
                      <a:lnTo>
                        <a:pt x="563" y="264"/>
                      </a:lnTo>
                      <a:lnTo>
                        <a:pt x="571" y="239"/>
                      </a:lnTo>
                      <a:lnTo>
                        <a:pt x="555" y="239"/>
                      </a:lnTo>
                      <a:lnTo>
                        <a:pt x="555" y="221"/>
                      </a:lnTo>
                      <a:lnTo>
                        <a:pt x="591" y="194"/>
                      </a:lnTo>
                      <a:lnTo>
                        <a:pt x="623" y="178"/>
                      </a:lnTo>
                      <a:lnTo>
                        <a:pt x="623" y="170"/>
                      </a:lnTo>
                      <a:lnTo>
                        <a:pt x="657" y="170"/>
                      </a:lnTo>
                      <a:lnTo>
                        <a:pt x="674" y="154"/>
                      </a:lnTo>
                      <a:lnTo>
                        <a:pt x="692" y="153"/>
                      </a:lnTo>
                      <a:lnTo>
                        <a:pt x="732" y="123"/>
                      </a:lnTo>
                      <a:lnTo>
                        <a:pt x="751" y="111"/>
                      </a:lnTo>
                      <a:lnTo>
                        <a:pt x="779" y="110"/>
                      </a:lnTo>
                      <a:lnTo>
                        <a:pt x="811" y="102"/>
                      </a:lnTo>
                      <a:lnTo>
                        <a:pt x="818" y="94"/>
                      </a:lnTo>
                      <a:lnTo>
                        <a:pt x="811" y="94"/>
                      </a:lnTo>
                      <a:lnTo>
                        <a:pt x="843" y="68"/>
                      </a:lnTo>
                      <a:lnTo>
                        <a:pt x="834" y="67"/>
                      </a:lnTo>
                      <a:lnTo>
                        <a:pt x="802" y="60"/>
                      </a:lnTo>
                      <a:lnTo>
                        <a:pt x="783" y="86"/>
                      </a:lnTo>
                      <a:lnTo>
                        <a:pt x="751" y="102"/>
                      </a:lnTo>
                      <a:lnTo>
                        <a:pt x="751" y="92"/>
                      </a:lnTo>
                      <a:lnTo>
                        <a:pt x="759" y="75"/>
                      </a:lnTo>
                      <a:lnTo>
                        <a:pt x="759" y="68"/>
                      </a:lnTo>
                      <a:lnTo>
                        <a:pt x="741" y="76"/>
                      </a:lnTo>
                      <a:lnTo>
                        <a:pt x="725" y="60"/>
                      </a:lnTo>
                      <a:lnTo>
                        <a:pt x="741" y="59"/>
                      </a:lnTo>
                      <a:lnTo>
                        <a:pt x="735" y="25"/>
                      </a:lnTo>
                      <a:lnTo>
                        <a:pt x="751" y="25"/>
                      </a:lnTo>
                      <a:lnTo>
                        <a:pt x="751" y="17"/>
                      </a:lnTo>
                      <a:lnTo>
                        <a:pt x="768" y="16"/>
                      </a:lnTo>
                      <a:lnTo>
                        <a:pt x="801" y="0"/>
                      </a:lnTo>
                      <a:lnTo>
                        <a:pt x="775" y="0"/>
                      </a:lnTo>
                      <a:lnTo>
                        <a:pt x="748" y="9"/>
                      </a:lnTo>
                      <a:lnTo>
                        <a:pt x="716" y="30"/>
                      </a:lnTo>
                      <a:lnTo>
                        <a:pt x="682" y="52"/>
                      </a:lnTo>
                      <a:lnTo>
                        <a:pt x="682" y="60"/>
                      </a:lnTo>
                      <a:lnTo>
                        <a:pt x="699" y="68"/>
                      </a:lnTo>
                      <a:lnTo>
                        <a:pt x="678" y="79"/>
                      </a:lnTo>
                      <a:lnTo>
                        <a:pt x="655" y="94"/>
                      </a:lnTo>
                      <a:lnTo>
                        <a:pt x="649" y="94"/>
                      </a:lnTo>
                      <a:lnTo>
                        <a:pt x="658" y="84"/>
                      </a:lnTo>
                      <a:lnTo>
                        <a:pt x="674" y="76"/>
                      </a:lnTo>
                      <a:lnTo>
                        <a:pt x="673" y="68"/>
                      </a:lnTo>
                      <a:lnTo>
                        <a:pt x="665" y="60"/>
                      </a:lnTo>
                      <a:lnTo>
                        <a:pt x="625" y="76"/>
                      </a:lnTo>
                      <a:lnTo>
                        <a:pt x="648" y="78"/>
                      </a:lnTo>
                      <a:lnTo>
                        <a:pt x="622" y="94"/>
                      </a:lnTo>
                      <a:lnTo>
                        <a:pt x="587" y="94"/>
                      </a:lnTo>
                      <a:lnTo>
                        <a:pt x="563" y="84"/>
                      </a:lnTo>
                      <a:lnTo>
                        <a:pt x="563" y="76"/>
                      </a:lnTo>
                      <a:lnTo>
                        <a:pt x="514" y="86"/>
                      </a:lnTo>
                      <a:lnTo>
                        <a:pt x="528" y="86"/>
                      </a:lnTo>
                      <a:lnTo>
                        <a:pt x="511" y="94"/>
                      </a:lnTo>
                      <a:lnTo>
                        <a:pt x="495" y="86"/>
                      </a:lnTo>
                      <a:lnTo>
                        <a:pt x="460" y="94"/>
                      </a:lnTo>
                      <a:lnTo>
                        <a:pt x="437" y="94"/>
                      </a:lnTo>
                      <a:lnTo>
                        <a:pt x="461" y="84"/>
                      </a:lnTo>
                      <a:lnTo>
                        <a:pt x="460" y="76"/>
                      </a:lnTo>
                      <a:lnTo>
                        <a:pt x="417" y="67"/>
                      </a:lnTo>
                      <a:lnTo>
                        <a:pt x="399" y="60"/>
                      </a:lnTo>
                      <a:lnTo>
                        <a:pt x="383" y="60"/>
                      </a:lnTo>
                      <a:lnTo>
                        <a:pt x="366" y="68"/>
                      </a:lnTo>
                      <a:lnTo>
                        <a:pt x="342" y="68"/>
                      </a:lnTo>
                      <a:lnTo>
                        <a:pt x="349" y="59"/>
                      </a:lnTo>
                      <a:lnTo>
                        <a:pt x="340" y="51"/>
                      </a:lnTo>
                      <a:lnTo>
                        <a:pt x="301" y="60"/>
                      </a:lnTo>
                      <a:lnTo>
                        <a:pt x="252" y="68"/>
                      </a:lnTo>
                      <a:lnTo>
                        <a:pt x="238" y="68"/>
                      </a:lnTo>
                      <a:lnTo>
                        <a:pt x="220" y="76"/>
                      </a:lnTo>
                      <a:lnTo>
                        <a:pt x="179" y="68"/>
                      </a:lnTo>
                      <a:lnTo>
                        <a:pt x="0" y="205"/>
                      </a:lnTo>
                      <a:lnTo>
                        <a:pt x="25" y="205"/>
                      </a:lnTo>
                      <a:lnTo>
                        <a:pt x="10" y="213"/>
                      </a:lnTo>
                      <a:lnTo>
                        <a:pt x="26" y="221"/>
                      </a:lnTo>
                      <a:lnTo>
                        <a:pt x="60" y="215"/>
                      </a:lnTo>
                      <a:lnTo>
                        <a:pt x="60" y="241"/>
                      </a:lnTo>
                      <a:lnTo>
                        <a:pt x="51" y="273"/>
                      </a:lnTo>
                      <a:lnTo>
                        <a:pt x="60" y="282"/>
                      </a:lnTo>
                      <a:lnTo>
                        <a:pt x="50" y="299"/>
                      </a:lnTo>
                      <a:lnTo>
                        <a:pt x="26" y="308"/>
                      </a:lnTo>
                      <a:lnTo>
                        <a:pt x="26" y="342"/>
                      </a:lnTo>
                      <a:lnTo>
                        <a:pt x="34" y="342"/>
                      </a:lnTo>
                      <a:lnTo>
                        <a:pt x="26" y="359"/>
                      </a:lnTo>
                      <a:lnTo>
                        <a:pt x="61" y="393"/>
                      </a:lnTo>
                      <a:lnTo>
                        <a:pt x="444" y="393"/>
                      </a:lnTo>
                      <a:lnTo>
                        <a:pt x="453" y="401"/>
                      </a:lnTo>
                      <a:lnTo>
                        <a:pt x="500" y="410"/>
                      </a:lnTo>
                      <a:lnTo>
                        <a:pt x="496" y="409"/>
                      </a:lnTo>
                      <a:lnTo>
                        <a:pt x="537" y="393"/>
                      </a:lnTo>
                      <a:lnTo>
                        <a:pt x="555" y="402"/>
                      </a:lnTo>
                      <a:lnTo>
                        <a:pt x="555" y="410"/>
                      </a:lnTo>
                      <a:lnTo>
                        <a:pt x="571" y="410"/>
                      </a:lnTo>
                      <a:lnTo>
                        <a:pt x="563" y="444"/>
                      </a:lnTo>
                      <a:lnTo>
                        <a:pt x="614" y="453"/>
                      </a:lnTo>
                      <a:lnTo>
                        <a:pt x="622" y="471"/>
                      </a:lnTo>
                      <a:lnTo>
                        <a:pt x="614" y="479"/>
                      </a:lnTo>
                      <a:lnTo>
                        <a:pt x="588" y="461"/>
                      </a:lnTo>
                      <a:lnTo>
                        <a:pt x="571" y="495"/>
                      </a:lnTo>
                      <a:lnTo>
                        <a:pt x="563" y="496"/>
                      </a:lnTo>
                      <a:lnTo>
                        <a:pt x="547" y="528"/>
                      </a:lnTo>
                      <a:lnTo>
                        <a:pt x="572" y="504"/>
                      </a:lnTo>
                      <a:lnTo>
                        <a:pt x="622" y="504"/>
                      </a:lnTo>
                      <a:lnTo>
                        <a:pt x="614" y="495"/>
                      </a:lnTo>
                      <a:lnTo>
                        <a:pt x="598" y="495"/>
                      </a:lnTo>
                      <a:lnTo>
                        <a:pt x="615" y="487"/>
                      </a:lnTo>
                      <a:lnTo>
                        <a:pt x="649" y="487"/>
                      </a:lnTo>
                      <a:lnTo>
                        <a:pt x="684" y="470"/>
                      </a:lnTo>
                      <a:lnTo>
                        <a:pt x="735" y="470"/>
                      </a:lnTo>
                      <a:lnTo>
                        <a:pt x="751" y="460"/>
                      </a:lnTo>
                      <a:lnTo>
                        <a:pt x="776" y="428"/>
                      </a:lnTo>
                      <a:lnTo>
                        <a:pt x="792" y="436"/>
                      </a:lnTo>
                      <a:lnTo>
                        <a:pt x="786" y="461"/>
                      </a:lnTo>
                      <a:lnTo>
                        <a:pt x="794" y="461"/>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1" name="Freeform 2943">
                  <a:extLst>
                    <a:ext uri="{FF2B5EF4-FFF2-40B4-BE49-F238E27FC236}">
                      <a16:creationId xmlns:a16="http://schemas.microsoft.com/office/drawing/2014/main" id="{ADF6683F-EFAF-4FBB-5843-A2199780196C}"/>
                    </a:ext>
                  </a:extLst>
                </p:cNvPr>
                <p:cNvSpPr>
                  <a:spLocks/>
                </p:cNvSpPr>
                <p:nvPr/>
              </p:nvSpPr>
              <p:spPr bwMode="auto">
                <a:xfrm>
                  <a:off x="1558614" y="1130866"/>
                  <a:ext cx="1118311" cy="517454"/>
                </a:xfrm>
                <a:custGeom>
                  <a:avLst/>
                  <a:gdLst/>
                  <a:ahLst/>
                  <a:cxnLst>
                    <a:cxn ang="0">
                      <a:pos x="436" y="172"/>
                    </a:cxn>
                    <a:cxn ang="0">
                      <a:pos x="437" y="188"/>
                    </a:cxn>
                    <a:cxn ang="0">
                      <a:pos x="471" y="208"/>
                    </a:cxn>
                    <a:cxn ang="0">
                      <a:pos x="471" y="249"/>
                    </a:cxn>
                    <a:cxn ang="0">
                      <a:pos x="445" y="266"/>
                    </a:cxn>
                    <a:cxn ang="0">
                      <a:pos x="453" y="249"/>
                    </a:cxn>
                    <a:cxn ang="0">
                      <a:pos x="436" y="266"/>
                    </a:cxn>
                    <a:cxn ang="0">
                      <a:pos x="436" y="240"/>
                    </a:cxn>
                    <a:cxn ang="0">
                      <a:pos x="437" y="231"/>
                    </a:cxn>
                    <a:cxn ang="0">
                      <a:pos x="453" y="223"/>
                    </a:cxn>
                    <a:cxn ang="0">
                      <a:pos x="445" y="215"/>
                    </a:cxn>
                    <a:cxn ang="0">
                      <a:pos x="411" y="188"/>
                    </a:cxn>
                    <a:cxn ang="0">
                      <a:pos x="367" y="180"/>
                    </a:cxn>
                    <a:cxn ang="0">
                      <a:pos x="334" y="164"/>
                    </a:cxn>
                    <a:cxn ang="0">
                      <a:pos x="255" y="189"/>
                    </a:cxn>
                    <a:cxn ang="0">
                      <a:pos x="222" y="206"/>
                    </a:cxn>
                    <a:cxn ang="0">
                      <a:pos x="150" y="234"/>
                    </a:cxn>
                    <a:cxn ang="0">
                      <a:pos x="0" y="273"/>
                    </a:cxn>
                    <a:cxn ang="0">
                      <a:pos x="171" y="206"/>
                    </a:cxn>
                    <a:cxn ang="0">
                      <a:pos x="146" y="180"/>
                    </a:cxn>
                    <a:cxn ang="0">
                      <a:pos x="121" y="155"/>
                    </a:cxn>
                    <a:cxn ang="0">
                      <a:pos x="223" y="129"/>
                    </a:cxn>
                    <a:cxn ang="0">
                      <a:pos x="222" y="112"/>
                    </a:cxn>
                    <a:cxn ang="0">
                      <a:pos x="197" y="94"/>
                    </a:cxn>
                    <a:cxn ang="0">
                      <a:pos x="253" y="78"/>
                    </a:cxn>
                    <a:cxn ang="0">
                      <a:pos x="274" y="69"/>
                    </a:cxn>
                    <a:cxn ang="0">
                      <a:pos x="274" y="51"/>
                    </a:cxn>
                    <a:cxn ang="0">
                      <a:pos x="319" y="43"/>
                    </a:cxn>
                    <a:cxn ang="0">
                      <a:pos x="456" y="0"/>
                    </a:cxn>
                    <a:cxn ang="0">
                      <a:pos x="462" y="18"/>
                    </a:cxn>
                    <a:cxn ang="0">
                      <a:pos x="574" y="27"/>
                    </a:cxn>
                    <a:cxn ang="0">
                      <a:pos x="411" y="172"/>
                    </a:cxn>
                  </a:cxnLst>
                  <a:rect l="0" t="0" r="r" b="b"/>
                  <a:pathLst>
                    <a:path w="590" h="273">
                      <a:moveTo>
                        <a:pt x="411" y="172"/>
                      </a:moveTo>
                      <a:lnTo>
                        <a:pt x="436" y="172"/>
                      </a:lnTo>
                      <a:lnTo>
                        <a:pt x="420" y="180"/>
                      </a:lnTo>
                      <a:lnTo>
                        <a:pt x="437" y="188"/>
                      </a:lnTo>
                      <a:lnTo>
                        <a:pt x="471" y="180"/>
                      </a:lnTo>
                      <a:lnTo>
                        <a:pt x="471" y="208"/>
                      </a:lnTo>
                      <a:lnTo>
                        <a:pt x="462" y="240"/>
                      </a:lnTo>
                      <a:lnTo>
                        <a:pt x="471" y="249"/>
                      </a:lnTo>
                      <a:lnTo>
                        <a:pt x="461" y="266"/>
                      </a:lnTo>
                      <a:lnTo>
                        <a:pt x="445" y="266"/>
                      </a:lnTo>
                      <a:lnTo>
                        <a:pt x="445" y="249"/>
                      </a:lnTo>
                      <a:lnTo>
                        <a:pt x="453" y="249"/>
                      </a:lnTo>
                      <a:lnTo>
                        <a:pt x="445" y="240"/>
                      </a:lnTo>
                      <a:lnTo>
                        <a:pt x="436" y="266"/>
                      </a:lnTo>
                      <a:lnTo>
                        <a:pt x="420" y="257"/>
                      </a:lnTo>
                      <a:lnTo>
                        <a:pt x="436" y="240"/>
                      </a:lnTo>
                      <a:lnTo>
                        <a:pt x="421" y="239"/>
                      </a:lnTo>
                      <a:lnTo>
                        <a:pt x="437" y="231"/>
                      </a:lnTo>
                      <a:lnTo>
                        <a:pt x="453" y="231"/>
                      </a:lnTo>
                      <a:lnTo>
                        <a:pt x="453" y="223"/>
                      </a:lnTo>
                      <a:lnTo>
                        <a:pt x="437" y="231"/>
                      </a:lnTo>
                      <a:lnTo>
                        <a:pt x="445" y="215"/>
                      </a:lnTo>
                      <a:lnTo>
                        <a:pt x="436" y="214"/>
                      </a:lnTo>
                      <a:lnTo>
                        <a:pt x="411" y="188"/>
                      </a:lnTo>
                      <a:lnTo>
                        <a:pt x="418" y="180"/>
                      </a:lnTo>
                      <a:lnTo>
                        <a:pt x="367" y="180"/>
                      </a:lnTo>
                      <a:lnTo>
                        <a:pt x="350" y="163"/>
                      </a:lnTo>
                      <a:lnTo>
                        <a:pt x="334" y="164"/>
                      </a:lnTo>
                      <a:lnTo>
                        <a:pt x="299" y="180"/>
                      </a:lnTo>
                      <a:lnTo>
                        <a:pt x="255" y="189"/>
                      </a:lnTo>
                      <a:lnTo>
                        <a:pt x="223" y="189"/>
                      </a:lnTo>
                      <a:lnTo>
                        <a:pt x="222" y="206"/>
                      </a:lnTo>
                      <a:lnTo>
                        <a:pt x="214" y="207"/>
                      </a:lnTo>
                      <a:lnTo>
                        <a:pt x="150" y="234"/>
                      </a:lnTo>
                      <a:lnTo>
                        <a:pt x="99" y="250"/>
                      </a:lnTo>
                      <a:lnTo>
                        <a:pt x="0" y="273"/>
                      </a:lnTo>
                      <a:lnTo>
                        <a:pt x="156" y="222"/>
                      </a:lnTo>
                      <a:lnTo>
                        <a:pt x="171" y="206"/>
                      </a:lnTo>
                      <a:lnTo>
                        <a:pt x="121" y="206"/>
                      </a:lnTo>
                      <a:lnTo>
                        <a:pt x="146" y="180"/>
                      </a:lnTo>
                      <a:lnTo>
                        <a:pt x="112" y="180"/>
                      </a:lnTo>
                      <a:lnTo>
                        <a:pt x="121" y="155"/>
                      </a:lnTo>
                      <a:lnTo>
                        <a:pt x="174" y="137"/>
                      </a:lnTo>
                      <a:lnTo>
                        <a:pt x="223" y="129"/>
                      </a:lnTo>
                      <a:lnTo>
                        <a:pt x="256" y="96"/>
                      </a:lnTo>
                      <a:lnTo>
                        <a:pt x="222" y="112"/>
                      </a:lnTo>
                      <a:lnTo>
                        <a:pt x="190" y="112"/>
                      </a:lnTo>
                      <a:lnTo>
                        <a:pt x="197" y="94"/>
                      </a:lnTo>
                      <a:lnTo>
                        <a:pt x="190" y="86"/>
                      </a:lnTo>
                      <a:lnTo>
                        <a:pt x="253" y="78"/>
                      </a:lnTo>
                      <a:lnTo>
                        <a:pt x="283" y="77"/>
                      </a:lnTo>
                      <a:lnTo>
                        <a:pt x="274" y="69"/>
                      </a:lnTo>
                      <a:lnTo>
                        <a:pt x="283" y="61"/>
                      </a:lnTo>
                      <a:lnTo>
                        <a:pt x="274" y="51"/>
                      </a:lnTo>
                      <a:lnTo>
                        <a:pt x="284" y="43"/>
                      </a:lnTo>
                      <a:lnTo>
                        <a:pt x="319" y="43"/>
                      </a:lnTo>
                      <a:lnTo>
                        <a:pt x="385" y="22"/>
                      </a:lnTo>
                      <a:lnTo>
                        <a:pt x="456" y="0"/>
                      </a:lnTo>
                      <a:lnTo>
                        <a:pt x="462" y="2"/>
                      </a:lnTo>
                      <a:lnTo>
                        <a:pt x="462" y="18"/>
                      </a:lnTo>
                      <a:lnTo>
                        <a:pt x="492" y="18"/>
                      </a:lnTo>
                      <a:lnTo>
                        <a:pt x="574" y="27"/>
                      </a:lnTo>
                      <a:lnTo>
                        <a:pt x="590" y="35"/>
                      </a:lnTo>
                      <a:lnTo>
                        <a:pt x="411" y="172"/>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2" name="Freeform 2944">
                  <a:extLst>
                    <a:ext uri="{FF2B5EF4-FFF2-40B4-BE49-F238E27FC236}">
                      <a16:creationId xmlns:a16="http://schemas.microsoft.com/office/drawing/2014/main" id="{DBBF1FEC-049F-FF8B-7FBA-7BED68EC6208}"/>
                    </a:ext>
                  </a:extLst>
                </p:cNvPr>
                <p:cNvSpPr>
                  <a:spLocks/>
                </p:cNvSpPr>
                <p:nvPr/>
              </p:nvSpPr>
              <p:spPr bwMode="auto">
                <a:xfrm>
                  <a:off x="2305418" y="2364799"/>
                  <a:ext cx="773340" cy="614123"/>
                </a:xfrm>
                <a:custGeom>
                  <a:avLst/>
                  <a:gdLst/>
                  <a:ahLst/>
                  <a:cxnLst>
                    <a:cxn ang="0">
                      <a:pos x="0" y="61"/>
                    </a:cxn>
                    <a:cxn ang="0">
                      <a:pos x="8" y="94"/>
                    </a:cxn>
                    <a:cxn ang="0">
                      <a:pos x="43" y="120"/>
                    </a:cxn>
                    <a:cxn ang="0">
                      <a:pos x="26" y="145"/>
                    </a:cxn>
                    <a:cxn ang="0">
                      <a:pos x="60" y="187"/>
                    </a:cxn>
                    <a:cxn ang="0">
                      <a:pos x="58" y="147"/>
                    </a:cxn>
                    <a:cxn ang="0">
                      <a:pos x="17" y="50"/>
                    </a:cxn>
                    <a:cxn ang="0">
                      <a:pos x="51" y="26"/>
                    </a:cxn>
                    <a:cxn ang="0">
                      <a:pos x="62" y="74"/>
                    </a:cxn>
                    <a:cxn ang="0">
                      <a:pos x="84" y="120"/>
                    </a:cxn>
                    <a:cxn ang="0">
                      <a:pos x="94" y="137"/>
                    </a:cxn>
                    <a:cxn ang="0">
                      <a:pos x="135" y="206"/>
                    </a:cxn>
                    <a:cxn ang="0">
                      <a:pos x="121" y="233"/>
                    </a:cxn>
                    <a:cxn ang="0">
                      <a:pos x="172" y="274"/>
                    </a:cxn>
                    <a:cxn ang="0">
                      <a:pos x="227" y="301"/>
                    </a:cxn>
                    <a:cxn ang="0">
                      <a:pos x="266" y="300"/>
                    </a:cxn>
                    <a:cxn ang="0">
                      <a:pos x="308" y="324"/>
                    </a:cxn>
                    <a:cxn ang="0">
                      <a:pos x="333" y="298"/>
                    </a:cxn>
                    <a:cxn ang="0">
                      <a:pos x="333" y="273"/>
                    </a:cxn>
                    <a:cxn ang="0">
                      <a:pos x="376" y="257"/>
                    </a:cxn>
                    <a:cxn ang="0">
                      <a:pos x="384" y="256"/>
                    </a:cxn>
                    <a:cxn ang="0">
                      <a:pos x="391" y="206"/>
                    </a:cxn>
                    <a:cxn ang="0">
                      <a:pos x="349" y="239"/>
                    </a:cxn>
                    <a:cxn ang="0">
                      <a:pos x="332" y="257"/>
                    </a:cxn>
                    <a:cxn ang="0">
                      <a:pos x="264" y="238"/>
                    </a:cxn>
                    <a:cxn ang="0">
                      <a:pos x="258" y="147"/>
                    </a:cxn>
                    <a:cxn ang="0">
                      <a:pos x="239" y="118"/>
                    </a:cxn>
                    <a:cxn ang="0">
                      <a:pos x="196" y="51"/>
                    </a:cxn>
                    <a:cxn ang="0">
                      <a:pos x="179" y="67"/>
                    </a:cxn>
                    <a:cxn ang="0">
                      <a:pos x="170" y="41"/>
                    </a:cxn>
                    <a:cxn ang="0">
                      <a:pos x="84" y="34"/>
                    </a:cxn>
                    <a:cxn ang="0">
                      <a:pos x="0" y="0"/>
                    </a:cxn>
                  </a:cxnLst>
                  <a:rect l="0" t="0" r="r" b="b"/>
                  <a:pathLst>
                    <a:path w="408" h="324">
                      <a:moveTo>
                        <a:pt x="0" y="0"/>
                      </a:moveTo>
                      <a:lnTo>
                        <a:pt x="0" y="61"/>
                      </a:lnTo>
                      <a:lnTo>
                        <a:pt x="16" y="77"/>
                      </a:lnTo>
                      <a:lnTo>
                        <a:pt x="8" y="94"/>
                      </a:lnTo>
                      <a:lnTo>
                        <a:pt x="9" y="94"/>
                      </a:lnTo>
                      <a:lnTo>
                        <a:pt x="43" y="120"/>
                      </a:lnTo>
                      <a:lnTo>
                        <a:pt x="42" y="129"/>
                      </a:lnTo>
                      <a:lnTo>
                        <a:pt x="26" y="145"/>
                      </a:lnTo>
                      <a:lnTo>
                        <a:pt x="59" y="163"/>
                      </a:lnTo>
                      <a:lnTo>
                        <a:pt x="60" y="187"/>
                      </a:lnTo>
                      <a:lnTo>
                        <a:pt x="68" y="179"/>
                      </a:lnTo>
                      <a:lnTo>
                        <a:pt x="58" y="147"/>
                      </a:lnTo>
                      <a:lnTo>
                        <a:pt x="50" y="117"/>
                      </a:lnTo>
                      <a:lnTo>
                        <a:pt x="17" y="50"/>
                      </a:lnTo>
                      <a:lnTo>
                        <a:pt x="26" y="26"/>
                      </a:lnTo>
                      <a:lnTo>
                        <a:pt x="51" y="26"/>
                      </a:lnTo>
                      <a:lnTo>
                        <a:pt x="51" y="36"/>
                      </a:lnTo>
                      <a:lnTo>
                        <a:pt x="62" y="74"/>
                      </a:lnTo>
                      <a:lnTo>
                        <a:pt x="68" y="96"/>
                      </a:lnTo>
                      <a:lnTo>
                        <a:pt x="84" y="120"/>
                      </a:lnTo>
                      <a:lnTo>
                        <a:pt x="77" y="128"/>
                      </a:lnTo>
                      <a:lnTo>
                        <a:pt x="94" y="137"/>
                      </a:lnTo>
                      <a:lnTo>
                        <a:pt x="121" y="190"/>
                      </a:lnTo>
                      <a:lnTo>
                        <a:pt x="135" y="206"/>
                      </a:lnTo>
                      <a:lnTo>
                        <a:pt x="111" y="223"/>
                      </a:lnTo>
                      <a:lnTo>
                        <a:pt x="121" y="233"/>
                      </a:lnTo>
                      <a:lnTo>
                        <a:pt x="137" y="257"/>
                      </a:lnTo>
                      <a:lnTo>
                        <a:pt x="172" y="274"/>
                      </a:lnTo>
                      <a:lnTo>
                        <a:pt x="180" y="282"/>
                      </a:lnTo>
                      <a:lnTo>
                        <a:pt x="227" y="301"/>
                      </a:lnTo>
                      <a:lnTo>
                        <a:pt x="248" y="308"/>
                      </a:lnTo>
                      <a:lnTo>
                        <a:pt x="266" y="300"/>
                      </a:lnTo>
                      <a:lnTo>
                        <a:pt x="282" y="300"/>
                      </a:lnTo>
                      <a:lnTo>
                        <a:pt x="308" y="324"/>
                      </a:lnTo>
                      <a:lnTo>
                        <a:pt x="325" y="300"/>
                      </a:lnTo>
                      <a:lnTo>
                        <a:pt x="333" y="298"/>
                      </a:lnTo>
                      <a:lnTo>
                        <a:pt x="325" y="282"/>
                      </a:lnTo>
                      <a:lnTo>
                        <a:pt x="333" y="273"/>
                      </a:lnTo>
                      <a:lnTo>
                        <a:pt x="366" y="273"/>
                      </a:lnTo>
                      <a:lnTo>
                        <a:pt x="376" y="257"/>
                      </a:lnTo>
                      <a:lnTo>
                        <a:pt x="384" y="273"/>
                      </a:lnTo>
                      <a:lnTo>
                        <a:pt x="384" y="256"/>
                      </a:lnTo>
                      <a:lnTo>
                        <a:pt x="408" y="206"/>
                      </a:lnTo>
                      <a:lnTo>
                        <a:pt x="391" y="206"/>
                      </a:lnTo>
                      <a:lnTo>
                        <a:pt x="359" y="214"/>
                      </a:lnTo>
                      <a:lnTo>
                        <a:pt x="349" y="239"/>
                      </a:lnTo>
                      <a:lnTo>
                        <a:pt x="325" y="249"/>
                      </a:lnTo>
                      <a:lnTo>
                        <a:pt x="332" y="257"/>
                      </a:lnTo>
                      <a:lnTo>
                        <a:pt x="281" y="256"/>
                      </a:lnTo>
                      <a:lnTo>
                        <a:pt x="264" y="238"/>
                      </a:lnTo>
                      <a:lnTo>
                        <a:pt x="247" y="187"/>
                      </a:lnTo>
                      <a:lnTo>
                        <a:pt x="258" y="147"/>
                      </a:lnTo>
                      <a:lnTo>
                        <a:pt x="264" y="128"/>
                      </a:lnTo>
                      <a:lnTo>
                        <a:pt x="239" y="118"/>
                      </a:lnTo>
                      <a:lnTo>
                        <a:pt x="212" y="59"/>
                      </a:lnTo>
                      <a:lnTo>
                        <a:pt x="196" y="51"/>
                      </a:lnTo>
                      <a:lnTo>
                        <a:pt x="186" y="69"/>
                      </a:lnTo>
                      <a:lnTo>
                        <a:pt x="179" y="67"/>
                      </a:lnTo>
                      <a:lnTo>
                        <a:pt x="170" y="50"/>
                      </a:lnTo>
                      <a:lnTo>
                        <a:pt x="170" y="41"/>
                      </a:lnTo>
                      <a:lnTo>
                        <a:pt x="161" y="26"/>
                      </a:lnTo>
                      <a:lnTo>
                        <a:pt x="84" y="34"/>
                      </a:lnTo>
                      <a:lnTo>
                        <a:pt x="42"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3" name="Freeform 2945">
                  <a:extLst>
                    <a:ext uri="{FF2B5EF4-FFF2-40B4-BE49-F238E27FC236}">
                      <a16:creationId xmlns:a16="http://schemas.microsoft.com/office/drawing/2014/main" id="{8D6CE787-42A7-664A-CBB2-012383B32923}"/>
                    </a:ext>
                  </a:extLst>
                </p:cNvPr>
                <p:cNvSpPr>
                  <a:spLocks/>
                </p:cNvSpPr>
                <p:nvPr/>
              </p:nvSpPr>
              <p:spPr bwMode="auto">
                <a:xfrm>
                  <a:off x="2223915" y="1813224"/>
                  <a:ext cx="1614916" cy="811249"/>
                </a:xfrm>
                <a:custGeom>
                  <a:avLst/>
                  <a:gdLst/>
                  <a:ahLst/>
                  <a:cxnLst>
                    <a:cxn ang="0">
                      <a:pos x="360" y="350"/>
                    </a:cxn>
                    <a:cxn ang="0">
                      <a:pos x="409" y="344"/>
                    </a:cxn>
                    <a:cxn ang="0">
                      <a:pos x="443" y="358"/>
                    </a:cxn>
                    <a:cxn ang="0">
                      <a:pos x="446" y="341"/>
                    </a:cxn>
                    <a:cxn ang="0">
                      <a:pos x="495" y="334"/>
                    </a:cxn>
                    <a:cxn ang="0">
                      <a:pos x="505" y="350"/>
                    </a:cxn>
                    <a:cxn ang="0">
                      <a:pos x="537" y="360"/>
                    </a:cxn>
                    <a:cxn ang="0">
                      <a:pos x="546" y="428"/>
                    </a:cxn>
                    <a:cxn ang="0">
                      <a:pos x="564" y="419"/>
                    </a:cxn>
                    <a:cxn ang="0">
                      <a:pos x="589" y="290"/>
                    </a:cxn>
                    <a:cxn ang="0">
                      <a:pos x="682" y="239"/>
                    </a:cxn>
                    <a:cxn ang="0">
                      <a:pos x="683" y="196"/>
                    </a:cxn>
                    <a:cxn ang="0">
                      <a:pos x="701" y="172"/>
                    </a:cxn>
                    <a:cxn ang="0">
                      <a:pos x="717" y="169"/>
                    </a:cxn>
                    <a:cxn ang="0">
                      <a:pos x="768" y="145"/>
                    </a:cxn>
                    <a:cxn ang="0">
                      <a:pos x="793" y="135"/>
                    </a:cxn>
                    <a:cxn ang="0">
                      <a:pos x="785" y="135"/>
                    </a:cxn>
                    <a:cxn ang="0">
                      <a:pos x="803" y="94"/>
                    </a:cxn>
                    <a:cxn ang="0">
                      <a:pos x="844" y="84"/>
                    </a:cxn>
                    <a:cxn ang="0">
                      <a:pos x="844" y="67"/>
                    </a:cxn>
                    <a:cxn ang="0">
                      <a:pos x="836" y="35"/>
                    </a:cxn>
                    <a:cxn ang="0">
                      <a:pos x="792" y="77"/>
                    </a:cxn>
                    <a:cxn ang="0">
                      <a:pos x="725" y="86"/>
                    </a:cxn>
                    <a:cxn ang="0">
                      <a:pos x="675" y="103"/>
                    </a:cxn>
                    <a:cxn ang="0">
                      <a:pos x="622" y="137"/>
                    </a:cxn>
                    <a:cxn ang="0">
                      <a:pos x="623" y="102"/>
                    </a:cxn>
                    <a:cxn ang="0">
                      <a:pos x="615" y="94"/>
                    </a:cxn>
                    <a:cxn ang="0">
                      <a:pos x="623" y="68"/>
                    </a:cxn>
                    <a:cxn ang="0">
                      <a:pos x="588" y="78"/>
                    </a:cxn>
                    <a:cxn ang="0">
                      <a:pos x="553" y="129"/>
                    </a:cxn>
                    <a:cxn ang="0">
                      <a:pos x="537" y="137"/>
                    </a:cxn>
                    <a:cxn ang="0">
                      <a:pos x="546" y="102"/>
                    </a:cxn>
                    <a:cxn ang="0">
                      <a:pos x="557" y="84"/>
                    </a:cxn>
                    <a:cxn ang="0">
                      <a:pos x="623" y="59"/>
                    </a:cxn>
                    <a:cxn ang="0">
                      <a:pos x="589" y="51"/>
                    </a:cxn>
                    <a:cxn ang="0">
                      <a:pos x="565" y="50"/>
                    </a:cxn>
                    <a:cxn ang="0">
                      <a:pos x="537" y="51"/>
                    </a:cxn>
                    <a:cxn ang="0">
                      <a:pos x="521" y="51"/>
                    </a:cxn>
                    <a:cxn ang="0">
                      <a:pos x="561" y="16"/>
                    </a:cxn>
                    <a:cxn ang="0">
                      <a:pos x="504" y="0"/>
                    </a:cxn>
                    <a:cxn ang="0">
                      <a:pos x="120" y="9"/>
                    </a:cxn>
                    <a:cxn ang="0">
                      <a:pos x="103" y="33"/>
                    </a:cxn>
                    <a:cxn ang="0">
                      <a:pos x="94" y="9"/>
                    </a:cxn>
                    <a:cxn ang="0">
                      <a:pos x="67" y="60"/>
                    </a:cxn>
                    <a:cxn ang="0">
                      <a:pos x="8" y="164"/>
                    </a:cxn>
                    <a:cxn ang="0">
                      <a:pos x="0" y="180"/>
                    </a:cxn>
                    <a:cxn ang="0">
                      <a:pos x="0" y="197"/>
                    </a:cxn>
                    <a:cxn ang="0">
                      <a:pos x="9" y="232"/>
                    </a:cxn>
                    <a:cxn ang="0">
                      <a:pos x="9" y="256"/>
                    </a:cxn>
                    <a:cxn ang="0">
                      <a:pos x="35" y="274"/>
                    </a:cxn>
                    <a:cxn ang="0">
                      <a:pos x="43" y="291"/>
                    </a:cxn>
                    <a:cxn ang="0">
                      <a:pos x="129" y="325"/>
                    </a:cxn>
                    <a:cxn ang="0">
                      <a:pos x="213" y="334"/>
                    </a:cxn>
                    <a:cxn ang="0">
                      <a:pos x="223" y="360"/>
                    </a:cxn>
                    <a:cxn ang="0">
                      <a:pos x="239" y="342"/>
                    </a:cxn>
                    <a:cxn ang="0">
                      <a:pos x="282" y="411"/>
                    </a:cxn>
                    <a:cxn ang="0">
                      <a:pos x="316" y="385"/>
                    </a:cxn>
                  </a:cxnLst>
                  <a:rect l="0" t="0" r="r" b="b"/>
                  <a:pathLst>
                    <a:path w="852" h="428">
                      <a:moveTo>
                        <a:pt x="316" y="385"/>
                      </a:moveTo>
                      <a:lnTo>
                        <a:pt x="360" y="350"/>
                      </a:lnTo>
                      <a:lnTo>
                        <a:pt x="402" y="350"/>
                      </a:lnTo>
                      <a:lnTo>
                        <a:pt x="409" y="344"/>
                      </a:lnTo>
                      <a:lnTo>
                        <a:pt x="409" y="360"/>
                      </a:lnTo>
                      <a:lnTo>
                        <a:pt x="443" y="358"/>
                      </a:lnTo>
                      <a:lnTo>
                        <a:pt x="436" y="350"/>
                      </a:lnTo>
                      <a:lnTo>
                        <a:pt x="446" y="341"/>
                      </a:lnTo>
                      <a:lnTo>
                        <a:pt x="462" y="333"/>
                      </a:lnTo>
                      <a:lnTo>
                        <a:pt x="495" y="334"/>
                      </a:lnTo>
                      <a:lnTo>
                        <a:pt x="504" y="342"/>
                      </a:lnTo>
                      <a:lnTo>
                        <a:pt x="505" y="350"/>
                      </a:lnTo>
                      <a:lnTo>
                        <a:pt x="529" y="342"/>
                      </a:lnTo>
                      <a:lnTo>
                        <a:pt x="537" y="360"/>
                      </a:lnTo>
                      <a:lnTo>
                        <a:pt x="538" y="404"/>
                      </a:lnTo>
                      <a:lnTo>
                        <a:pt x="546" y="428"/>
                      </a:lnTo>
                      <a:lnTo>
                        <a:pt x="556" y="427"/>
                      </a:lnTo>
                      <a:lnTo>
                        <a:pt x="564" y="419"/>
                      </a:lnTo>
                      <a:lnTo>
                        <a:pt x="564" y="325"/>
                      </a:lnTo>
                      <a:lnTo>
                        <a:pt x="589" y="290"/>
                      </a:lnTo>
                      <a:lnTo>
                        <a:pt x="675" y="247"/>
                      </a:lnTo>
                      <a:lnTo>
                        <a:pt x="682" y="239"/>
                      </a:lnTo>
                      <a:lnTo>
                        <a:pt x="674" y="221"/>
                      </a:lnTo>
                      <a:lnTo>
                        <a:pt x="683" y="196"/>
                      </a:lnTo>
                      <a:lnTo>
                        <a:pt x="699" y="188"/>
                      </a:lnTo>
                      <a:lnTo>
                        <a:pt x="701" y="172"/>
                      </a:lnTo>
                      <a:lnTo>
                        <a:pt x="709" y="180"/>
                      </a:lnTo>
                      <a:lnTo>
                        <a:pt x="717" y="169"/>
                      </a:lnTo>
                      <a:lnTo>
                        <a:pt x="726" y="154"/>
                      </a:lnTo>
                      <a:lnTo>
                        <a:pt x="768" y="145"/>
                      </a:lnTo>
                      <a:lnTo>
                        <a:pt x="768" y="137"/>
                      </a:lnTo>
                      <a:lnTo>
                        <a:pt x="793" y="135"/>
                      </a:lnTo>
                      <a:lnTo>
                        <a:pt x="793" y="129"/>
                      </a:lnTo>
                      <a:lnTo>
                        <a:pt x="785" y="135"/>
                      </a:lnTo>
                      <a:lnTo>
                        <a:pt x="785" y="128"/>
                      </a:lnTo>
                      <a:lnTo>
                        <a:pt x="803" y="94"/>
                      </a:lnTo>
                      <a:lnTo>
                        <a:pt x="828" y="86"/>
                      </a:lnTo>
                      <a:lnTo>
                        <a:pt x="844" y="84"/>
                      </a:lnTo>
                      <a:lnTo>
                        <a:pt x="852" y="68"/>
                      </a:lnTo>
                      <a:lnTo>
                        <a:pt x="844" y="67"/>
                      </a:lnTo>
                      <a:lnTo>
                        <a:pt x="852" y="43"/>
                      </a:lnTo>
                      <a:lnTo>
                        <a:pt x="836" y="35"/>
                      </a:lnTo>
                      <a:lnTo>
                        <a:pt x="810" y="68"/>
                      </a:lnTo>
                      <a:lnTo>
                        <a:pt x="792" y="77"/>
                      </a:lnTo>
                      <a:lnTo>
                        <a:pt x="741" y="78"/>
                      </a:lnTo>
                      <a:lnTo>
                        <a:pt x="725" y="86"/>
                      </a:lnTo>
                      <a:lnTo>
                        <a:pt x="717" y="102"/>
                      </a:lnTo>
                      <a:lnTo>
                        <a:pt x="675" y="103"/>
                      </a:lnTo>
                      <a:lnTo>
                        <a:pt x="682" y="111"/>
                      </a:lnTo>
                      <a:lnTo>
                        <a:pt x="622" y="137"/>
                      </a:lnTo>
                      <a:lnTo>
                        <a:pt x="606" y="137"/>
                      </a:lnTo>
                      <a:lnTo>
                        <a:pt x="623" y="102"/>
                      </a:lnTo>
                      <a:lnTo>
                        <a:pt x="623" y="94"/>
                      </a:lnTo>
                      <a:lnTo>
                        <a:pt x="615" y="94"/>
                      </a:lnTo>
                      <a:lnTo>
                        <a:pt x="623" y="84"/>
                      </a:lnTo>
                      <a:lnTo>
                        <a:pt x="623" y="68"/>
                      </a:lnTo>
                      <a:lnTo>
                        <a:pt x="612" y="68"/>
                      </a:lnTo>
                      <a:lnTo>
                        <a:pt x="588" y="78"/>
                      </a:lnTo>
                      <a:lnTo>
                        <a:pt x="571" y="95"/>
                      </a:lnTo>
                      <a:lnTo>
                        <a:pt x="553" y="129"/>
                      </a:lnTo>
                      <a:lnTo>
                        <a:pt x="545" y="137"/>
                      </a:lnTo>
                      <a:lnTo>
                        <a:pt x="537" y="137"/>
                      </a:lnTo>
                      <a:lnTo>
                        <a:pt x="538" y="126"/>
                      </a:lnTo>
                      <a:lnTo>
                        <a:pt x="546" y="102"/>
                      </a:lnTo>
                      <a:lnTo>
                        <a:pt x="571" y="78"/>
                      </a:lnTo>
                      <a:lnTo>
                        <a:pt x="557" y="84"/>
                      </a:lnTo>
                      <a:lnTo>
                        <a:pt x="589" y="60"/>
                      </a:lnTo>
                      <a:lnTo>
                        <a:pt x="623" y="59"/>
                      </a:lnTo>
                      <a:lnTo>
                        <a:pt x="623" y="51"/>
                      </a:lnTo>
                      <a:lnTo>
                        <a:pt x="589" y="51"/>
                      </a:lnTo>
                      <a:lnTo>
                        <a:pt x="588" y="43"/>
                      </a:lnTo>
                      <a:lnTo>
                        <a:pt x="565" y="50"/>
                      </a:lnTo>
                      <a:lnTo>
                        <a:pt x="588" y="35"/>
                      </a:lnTo>
                      <a:lnTo>
                        <a:pt x="537" y="51"/>
                      </a:lnTo>
                      <a:lnTo>
                        <a:pt x="537" y="43"/>
                      </a:lnTo>
                      <a:lnTo>
                        <a:pt x="521" y="51"/>
                      </a:lnTo>
                      <a:lnTo>
                        <a:pt x="556" y="17"/>
                      </a:lnTo>
                      <a:lnTo>
                        <a:pt x="561" y="16"/>
                      </a:lnTo>
                      <a:lnTo>
                        <a:pt x="511" y="8"/>
                      </a:lnTo>
                      <a:lnTo>
                        <a:pt x="504" y="0"/>
                      </a:lnTo>
                      <a:lnTo>
                        <a:pt x="120" y="0"/>
                      </a:lnTo>
                      <a:lnTo>
                        <a:pt x="120" y="9"/>
                      </a:lnTo>
                      <a:lnTo>
                        <a:pt x="110" y="33"/>
                      </a:lnTo>
                      <a:lnTo>
                        <a:pt x="103" y="33"/>
                      </a:lnTo>
                      <a:lnTo>
                        <a:pt x="110" y="17"/>
                      </a:lnTo>
                      <a:lnTo>
                        <a:pt x="94" y="9"/>
                      </a:lnTo>
                      <a:lnTo>
                        <a:pt x="85" y="17"/>
                      </a:lnTo>
                      <a:lnTo>
                        <a:pt x="67" y="60"/>
                      </a:lnTo>
                      <a:lnTo>
                        <a:pt x="25" y="113"/>
                      </a:lnTo>
                      <a:lnTo>
                        <a:pt x="8" y="164"/>
                      </a:lnTo>
                      <a:lnTo>
                        <a:pt x="8" y="172"/>
                      </a:lnTo>
                      <a:lnTo>
                        <a:pt x="0" y="180"/>
                      </a:lnTo>
                      <a:lnTo>
                        <a:pt x="8" y="188"/>
                      </a:lnTo>
                      <a:lnTo>
                        <a:pt x="0" y="197"/>
                      </a:lnTo>
                      <a:lnTo>
                        <a:pt x="8" y="215"/>
                      </a:lnTo>
                      <a:lnTo>
                        <a:pt x="9" y="232"/>
                      </a:lnTo>
                      <a:lnTo>
                        <a:pt x="18" y="248"/>
                      </a:lnTo>
                      <a:lnTo>
                        <a:pt x="9" y="256"/>
                      </a:lnTo>
                      <a:lnTo>
                        <a:pt x="35" y="266"/>
                      </a:lnTo>
                      <a:lnTo>
                        <a:pt x="35" y="274"/>
                      </a:lnTo>
                      <a:lnTo>
                        <a:pt x="43" y="283"/>
                      </a:lnTo>
                      <a:lnTo>
                        <a:pt x="43" y="291"/>
                      </a:lnTo>
                      <a:lnTo>
                        <a:pt x="86" y="291"/>
                      </a:lnTo>
                      <a:lnTo>
                        <a:pt x="129" y="325"/>
                      </a:lnTo>
                      <a:lnTo>
                        <a:pt x="205" y="317"/>
                      </a:lnTo>
                      <a:lnTo>
                        <a:pt x="213" y="334"/>
                      </a:lnTo>
                      <a:lnTo>
                        <a:pt x="213" y="344"/>
                      </a:lnTo>
                      <a:lnTo>
                        <a:pt x="223" y="360"/>
                      </a:lnTo>
                      <a:lnTo>
                        <a:pt x="231" y="358"/>
                      </a:lnTo>
                      <a:lnTo>
                        <a:pt x="239" y="342"/>
                      </a:lnTo>
                      <a:lnTo>
                        <a:pt x="256" y="352"/>
                      </a:lnTo>
                      <a:lnTo>
                        <a:pt x="282" y="411"/>
                      </a:lnTo>
                      <a:lnTo>
                        <a:pt x="307" y="419"/>
                      </a:lnTo>
                      <a:lnTo>
                        <a:pt x="316" y="38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4" name="Freeform 2946">
                  <a:extLst>
                    <a:ext uri="{FF2B5EF4-FFF2-40B4-BE49-F238E27FC236}">
                      <a16:creationId xmlns:a16="http://schemas.microsoft.com/office/drawing/2014/main" id="{3C95D200-B1C9-71F9-D183-AFB8B8098EE3}"/>
                    </a:ext>
                  </a:extLst>
                </p:cNvPr>
                <p:cNvSpPr>
                  <a:spLocks/>
                </p:cNvSpPr>
                <p:nvPr/>
              </p:nvSpPr>
              <p:spPr bwMode="auto">
                <a:xfrm>
                  <a:off x="2889215" y="2882254"/>
                  <a:ext cx="126995" cy="128890"/>
                </a:xfrm>
                <a:custGeom>
                  <a:avLst/>
                  <a:gdLst/>
                  <a:ahLst/>
                  <a:cxnLst>
                    <a:cxn ang="0">
                      <a:pos x="41" y="52"/>
                    </a:cxn>
                    <a:cxn ang="0">
                      <a:pos x="24" y="68"/>
                    </a:cxn>
                    <a:cxn ang="0">
                      <a:pos x="0" y="60"/>
                    </a:cxn>
                    <a:cxn ang="0">
                      <a:pos x="0" y="51"/>
                    </a:cxn>
                    <a:cxn ang="0">
                      <a:pos x="17" y="27"/>
                    </a:cxn>
                    <a:cxn ang="0">
                      <a:pos x="25" y="25"/>
                    </a:cxn>
                    <a:cxn ang="0">
                      <a:pos x="17" y="9"/>
                    </a:cxn>
                    <a:cxn ang="0">
                      <a:pos x="25" y="0"/>
                    </a:cxn>
                    <a:cxn ang="0">
                      <a:pos x="58" y="1"/>
                    </a:cxn>
                    <a:cxn ang="0">
                      <a:pos x="51" y="27"/>
                    </a:cxn>
                    <a:cxn ang="0">
                      <a:pos x="60" y="35"/>
                    </a:cxn>
                    <a:cxn ang="0">
                      <a:pos x="67" y="35"/>
                    </a:cxn>
                    <a:cxn ang="0">
                      <a:pos x="41" y="52"/>
                    </a:cxn>
                  </a:cxnLst>
                  <a:rect l="0" t="0" r="r" b="b"/>
                  <a:pathLst>
                    <a:path w="67" h="68">
                      <a:moveTo>
                        <a:pt x="41" y="52"/>
                      </a:moveTo>
                      <a:lnTo>
                        <a:pt x="24" y="68"/>
                      </a:lnTo>
                      <a:lnTo>
                        <a:pt x="0" y="60"/>
                      </a:lnTo>
                      <a:lnTo>
                        <a:pt x="0" y="51"/>
                      </a:lnTo>
                      <a:lnTo>
                        <a:pt x="17" y="27"/>
                      </a:lnTo>
                      <a:lnTo>
                        <a:pt x="25" y="25"/>
                      </a:lnTo>
                      <a:lnTo>
                        <a:pt x="17" y="9"/>
                      </a:lnTo>
                      <a:lnTo>
                        <a:pt x="25" y="0"/>
                      </a:lnTo>
                      <a:lnTo>
                        <a:pt x="58" y="1"/>
                      </a:lnTo>
                      <a:lnTo>
                        <a:pt x="51" y="27"/>
                      </a:lnTo>
                      <a:lnTo>
                        <a:pt x="60" y="35"/>
                      </a:lnTo>
                      <a:lnTo>
                        <a:pt x="67" y="35"/>
                      </a:lnTo>
                      <a:lnTo>
                        <a:pt x="41" y="52"/>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5" name="Freeform 2947">
                  <a:extLst>
                    <a:ext uri="{FF2B5EF4-FFF2-40B4-BE49-F238E27FC236}">
                      <a16:creationId xmlns:a16="http://schemas.microsoft.com/office/drawing/2014/main" id="{0175FEA5-D8BE-5D45-C181-42C28392E6B7}"/>
                    </a:ext>
                  </a:extLst>
                </p:cNvPr>
                <p:cNvSpPr>
                  <a:spLocks/>
                </p:cNvSpPr>
                <p:nvPr/>
              </p:nvSpPr>
              <p:spPr bwMode="auto">
                <a:xfrm>
                  <a:off x="2936602" y="2980818"/>
                  <a:ext cx="81505" cy="45490"/>
                </a:xfrm>
                <a:custGeom>
                  <a:avLst/>
                  <a:gdLst/>
                  <a:ahLst/>
                  <a:cxnLst>
                    <a:cxn ang="0">
                      <a:pos x="43" y="16"/>
                    </a:cxn>
                    <a:cxn ang="0">
                      <a:pos x="16" y="0"/>
                    </a:cxn>
                    <a:cxn ang="0">
                      <a:pos x="0" y="16"/>
                    </a:cxn>
                    <a:cxn ang="0">
                      <a:pos x="17" y="18"/>
                    </a:cxn>
                    <a:cxn ang="0">
                      <a:pos x="43" y="24"/>
                    </a:cxn>
                    <a:cxn ang="0">
                      <a:pos x="43" y="16"/>
                    </a:cxn>
                  </a:cxnLst>
                  <a:rect l="0" t="0" r="r" b="b"/>
                  <a:pathLst>
                    <a:path w="43" h="24">
                      <a:moveTo>
                        <a:pt x="43" y="16"/>
                      </a:moveTo>
                      <a:lnTo>
                        <a:pt x="16" y="0"/>
                      </a:lnTo>
                      <a:lnTo>
                        <a:pt x="0" y="16"/>
                      </a:lnTo>
                      <a:lnTo>
                        <a:pt x="17" y="18"/>
                      </a:lnTo>
                      <a:lnTo>
                        <a:pt x="43" y="24"/>
                      </a:lnTo>
                      <a:lnTo>
                        <a:pt x="43"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6" name="Freeform 2948">
                  <a:extLst>
                    <a:ext uri="{FF2B5EF4-FFF2-40B4-BE49-F238E27FC236}">
                      <a16:creationId xmlns:a16="http://schemas.microsoft.com/office/drawing/2014/main" id="{940880CA-42E8-17EC-A781-5D8065C9BC00}"/>
                    </a:ext>
                  </a:extLst>
                </p:cNvPr>
                <p:cNvSpPr>
                  <a:spLocks/>
                </p:cNvSpPr>
                <p:nvPr/>
              </p:nvSpPr>
              <p:spPr bwMode="auto">
                <a:xfrm>
                  <a:off x="3226602" y="3158989"/>
                  <a:ext cx="15164" cy="15164"/>
                </a:xfrm>
                <a:custGeom>
                  <a:avLst/>
                  <a:gdLst/>
                  <a:ahLst/>
                  <a:cxnLst>
                    <a:cxn ang="0">
                      <a:pos x="0" y="0"/>
                    </a:cxn>
                    <a:cxn ang="0">
                      <a:pos x="8" y="0"/>
                    </a:cxn>
                    <a:cxn ang="0">
                      <a:pos x="8" y="8"/>
                    </a:cxn>
                    <a:cxn ang="0">
                      <a:pos x="0" y="0"/>
                    </a:cxn>
                  </a:cxnLst>
                  <a:rect l="0" t="0" r="r" b="b"/>
                  <a:pathLst>
                    <a:path w="8" h="8">
                      <a:moveTo>
                        <a:pt x="0" y="0"/>
                      </a:moveTo>
                      <a:lnTo>
                        <a:pt x="8" y="0"/>
                      </a:lnTo>
                      <a:lnTo>
                        <a:pt x="8" y="8"/>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7" name="Freeform 2949">
                  <a:extLst>
                    <a:ext uri="{FF2B5EF4-FFF2-40B4-BE49-F238E27FC236}">
                      <a16:creationId xmlns:a16="http://schemas.microsoft.com/office/drawing/2014/main" id="{96DFEEC2-F196-CA54-5050-8ACC80EF670C}"/>
                    </a:ext>
                  </a:extLst>
                </p:cNvPr>
                <p:cNvSpPr>
                  <a:spLocks/>
                </p:cNvSpPr>
                <p:nvPr/>
              </p:nvSpPr>
              <p:spPr bwMode="auto">
                <a:xfrm>
                  <a:off x="3226602" y="3158989"/>
                  <a:ext cx="15164" cy="15164"/>
                </a:xfrm>
                <a:custGeom>
                  <a:avLst/>
                  <a:gdLst/>
                  <a:ahLst/>
                  <a:cxnLst>
                    <a:cxn ang="0">
                      <a:pos x="0" y="0"/>
                    </a:cxn>
                    <a:cxn ang="0">
                      <a:pos x="8" y="0"/>
                    </a:cxn>
                    <a:cxn ang="0">
                      <a:pos x="8" y="8"/>
                    </a:cxn>
                    <a:cxn ang="0">
                      <a:pos x="0" y="0"/>
                    </a:cxn>
                  </a:cxnLst>
                  <a:rect l="0" t="0" r="r" b="b"/>
                  <a:pathLst>
                    <a:path w="8" h="8">
                      <a:moveTo>
                        <a:pt x="0" y="0"/>
                      </a:moveTo>
                      <a:lnTo>
                        <a:pt x="8" y="0"/>
                      </a:lnTo>
                      <a:lnTo>
                        <a:pt x="8" y="8"/>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8" name="Freeform 2950">
                  <a:extLst>
                    <a:ext uri="{FF2B5EF4-FFF2-40B4-BE49-F238E27FC236}">
                      <a16:creationId xmlns:a16="http://schemas.microsoft.com/office/drawing/2014/main" id="{9132073A-06BB-9EA0-58CF-3ABB7BD2AF07}"/>
                    </a:ext>
                  </a:extLst>
                </p:cNvPr>
                <p:cNvSpPr>
                  <a:spLocks/>
                </p:cNvSpPr>
                <p:nvPr/>
              </p:nvSpPr>
              <p:spPr bwMode="auto">
                <a:xfrm>
                  <a:off x="3241767" y="3158989"/>
                  <a:ext cx="66342" cy="79608"/>
                </a:xfrm>
                <a:custGeom>
                  <a:avLst/>
                  <a:gdLst/>
                  <a:ahLst/>
                  <a:cxnLst>
                    <a:cxn ang="0">
                      <a:pos x="35" y="18"/>
                    </a:cxn>
                    <a:cxn ang="0">
                      <a:pos x="18" y="0"/>
                    </a:cxn>
                    <a:cxn ang="0">
                      <a:pos x="0" y="0"/>
                    </a:cxn>
                    <a:cxn ang="0">
                      <a:pos x="1" y="8"/>
                    </a:cxn>
                    <a:cxn ang="0">
                      <a:pos x="18" y="18"/>
                    </a:cxn>
                    <a:cxn ang="0">
                      <a:pos x="19" y="35"/>
                    </a:cxn>
                    <a:cxn ang="0">
                      <a:pos x="27" y="42"/>
                    </a:cxn>
                    <a:cxn ang="0">
                      <a:pos x="35" y="34"/>
                    </a:cxn>
                    <a:cxn ang="0">
                      <a:pos x="35" y="18"/>
                    </a:cxn>
                  </a:cxnLst>
                  <a:rect l="0" t="0" r="r" b="b"/>
                  <a:pathLst>
                    <a:path w="35" h="42">
                      <a:moveTo>
                        <a:pt x="35" y="18"/>
                      </a:moveTo>
                      <a:lnTo>
                        <a:pt x="18" y="0"/>
                      </a:lnTo>
                      <a:lnTo>
                        <a:pt x="0" y="0"/>
                      </a:lnTo>
                      <a:lnTo>
                        <a:pt x="1" y="8"/>
                      </a:lnTo>
                      <a:lnTo>
                        <a:pt x="18" y="18"/>
                      </a:lnTo>
                      <a:lnTo>
                        <a:pt x="19" y="35"/>
                      </a:lnTo>
                      <a:lnTo>
                        <a:pt x="27" y="42"/>
                      </a:lnTo>
                      <a:lnTo>
                        <a:pt x="35" y="34"/>
                      </a:lnTo>
                      <a:lnTo>
                        <a:pt x="35" y="1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19" name="Freeform 2951">
                  <a:extLst>
                    <a:ext uri="{FF2B5EF4-FFF2-40B4-BE49-F238E27FC236}">
                      <a16:creationId xmlns:a16="http://schemas.microsoft.com/office/drawing/2014/main" id="{3E7E36D2-6F34-5E7D-49B8-2F739D250430}"/>
                    </a:ext>
                  </a:extLst>
                </p:cNvPr>
                <p:cNvSpPr>
                  <a:spLocks/>
                </p:cNvSpPr>
                <p:nvPr/>
              </p:nvSpPr>
              <p:spPr bwMode="auto">
                <a:xfrm>
                  <a:off x="3146994" y="3158989"/>
                  <a:ext cx="94772" cy="81504"/>
                </a:xfrm>
                <a:custGeom>
                  <a:avLst/>
                  <a:gdLst/>
                  <a:ahLst/>
                  <a:cxnLst>
                    <a:cxn ang="0">
                      <a:pos x="8" y="0"/>
                    </a:cxn>
                    <a:cxn ang="0">
                      <a:pos x="18" y="8"/>
                    </a:cxn>
                    <a:cxn ang="0">
                      <a:pos x="26" y="8"/>
                    </a:cxn>
                    <a:cxn ang="0">
                      <a:pos x="42" y="0"/>
                    </a:cxn>
                    <a:cxn ang="0">
                      <a:pos x="50" y="8"/>
                    </a:cxn>
                    <a:cxn ang="0">
                      <a:pos x="34" y="18"/>
                    </a:cxn>
                    <a:cxn ang="0">
                      <a:pos x="42" y="43"/>
                    </a:cxn>
                    <a:cxn ang="0">
                      <a:pos x="33" y="42"/>
                    </a:cxn>
                    <a:cxn ang="0">
                      <a:pos x="23" y="32"/>
                    </a:cxn>
                    <a:cxn ang="0">
                      <a:pos x="0" y="16"/>
                    </a:cxn>
                    <a:cxn ang="0">
                      <a:pos x="8" y="0"/>
                    </a:cxn>
                  </a:cxnLst>
                  <a:rect l="0" t="0" r="r" b="b"/>
                  <a:pathLst>
                    <a:path w="50" h="43">
                      <a:moveTo>
                        <a:pt x="8" y="0"/>
                      </a:moveTo>
                      <a:lnTo>
                        <a:pt x="18" y="8"/>
                      </a:lnTo>
                      <a:lnTo>
                        <a:pt x="26" y="8"/>
                      </a:lnTo>
                      <a:lnTo>
                        <a:pt x="42" y="0"/>
                      </a:lnTo>
                      <a:lnTo>
                        <a:pt x="50" y="8"/>
                      </a:lnTo>
                      <a:lnTo>
                        <a:pt x="34" y="18"/>
                      </a:lnTo>
                      <a:lnTo>
                        <a:pt x="42" y="43"/>
                      </a:lnTo>
                      <a:lnTo>
                        <a:pt x="33" y="42"/>
                      </a:lnTo>
                      <a:lnTo>
                        <a:pt x="23" y="32"/>
                      </a:lnTo>
                      <a:lnTo>
                        <a:pt x="0" y="16"/>
                      </a:lnTo>
                      <a:lnTo>
                        <a:pt x="8"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0" name="Freeform 2952">
                  <a:extLst>
                    <a:ext uri="{FF2B5EF4-FFF2-40B4-BE49-F238E27FC236}">
                      <a16:creationId xmlns:a16="http://schemas.microsoft.com/office/drawing/2014/main" id="{E9F677FB-D796-D37A-816F-2F7E0BE3F100}"/>
                    </a:ext>
                  </a:extLst>
                </p:cNvPr>
                <p:cNvSpPr>
                  <a:spLocks/>
                </p:cNvSpPr>
                <p:nvPr/>
              </p:nvSpPr>
              <p:spPr bwMode="auto">
                <a:xfrm>
                  <a:off x="3065491" y="3111604"/>
                  <a:ext cx="96668" cy="81504"/>
                </a:xfrm>
                <a:custGeom>
                  <a:avLst/>
                  <a:gdLst/>
                  <a:ahLst/>
                  <a:cxnLst>
                    <a:cxn ang="0">
                      <a:pos x="51" y="25"/>
                    </a:cxn>
                    <a:cxn ang="0">
                      <a:pos x="42" y="16"/>
                    </a:cxn>
                    <a:cxn ang="0">
                      <a:pos x="34" y="0"/>
                    </a:cxn>
                    <a:cxn ang="0">
                      <a:pos x="0" y="0"/>
                    </a:cxn>
                    <a:cxn ang="0">
                      <a:pos x="0" y="17"/>
                    </a:cxn>
                    <a:cxn ang="0">
                      <a:pos x="9" y="24"/>
                    </a:cxn>
                    <a:cxn ang="0">
                      <a:pos x="9" y="17"/>
                    </a:cxn>
                    <a:cxn ang="0">
                      <a:pos x="34" y="34"/>
                    </a:cxn>
                    <a:cxn ang="0">
                      <a:pos x="34" y="43"/>
                    </a:cxn>
                    <a:cxn ang="0">
                      <a:pos x="42" y="41"/>
                    </a:cxn>
                    <a:cxn ang="0">
                      <a:pos x="51" y="25"/>
                    </a:cxn>
                  </a:cxnLst>
                  <a:rect l="0" t="0" r="r" b="b"/>
                  <a:pathLst>
                    <a:path w="51" h="43">
                      <a:moveTo>
                        <a:pt x="51" y="25"/>
                      </a:moveTo>
                      <a:lnTo>
                        <a:pt x="42" y="16"/>
                      </a:lnTo>
                      <a:lnTo>
                        <a:pt x="34" y="0"/>
                      </a:lnTo>
                      <a:lnTo>
                        <a:pt x="0" y="0"/>
                      </a:lnTo>
                      <a:lnTo>
                        <a:pt x="0" y="17"/>
                      </a:lnTo>
                      <a:lnTo>
                        <a:pt x="9" y="24"/>
                      </a:lnTo>
                      <a:lnTo>
                        <a:pt x="9" y="17"/>
                      </a:lnTo>
                      <a:lnTo>
                        <a:pt x="34" y="34"/>
                      </a:lnTo>
                      <a:lnTo>
                        <a:pt x="34" y="43"/>
                      </a:lnTo>
                      <a:lnTo>
                        <a:pt x="42" y="41"/>
                      </a:lnTo>
                      <a:lnTo>
                        <a:pt x="51" y="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1" name="Freeform 2953">
                  <a:extLst>
                    <a:ext uri="{FF2B5EF4-FFF2-40B4-BE49-F238E27FC236}">
                      <a16:creationId xmlns:a16="http://schemas.microsoft.com/office/drawing/2014/main" id="{64A1A046-EC64-13AA-85BF-A70A223EABEB}"/>
                    </a:ext>
                  </a:extLst>
                </p:cNvPr>
                <p:cNvSpPr>
                  <a:spLocks/>
                </p:cNvSpPr>
                <p:nvPr/>
              </p:nvSpPr>
              <p:spPr bwMode="auto">
                <a:xfrm>
                  <a:off x="3033268" y="2963759"/>
                  <a:ext cx="128890" cy="147844"/>
                </a:xfrm>
                <a:custGeom>
                  <a:avLst/>
                  <a:gdLst/>
                  <a:ahLst/>
                  <a:cxnLst>
                    <a:cxn ang="0">
                      <a:pos x="51" y="78"/>
                    </a:cxn>
                    <a:cxn ang="0">
                      <a:pos x="68" y="15"/>
                    </a:cxn>
                    <a:cxn ang="0">
                      <a:pos x="67" y="0"/>
                    </a:cxn>
                    <a:cxn ang="0">
                      <a:pos x="32" y="9"/>
                    </a:cxn>
                    <a:cxn ang="0">
                      <a:pos x="0" y="35"/>
                    </a:cxn>
                    <a:cxn ang="0">
                      <a:pos x="0" y="52"/>
                    </a:cxn>
                    <a:cxn ang="0">
                      <a:pos x="17" y="78"/>
                    </a:cxn>
                    <a:cxn ang="0">
                      <a:pos x="51" y="78"/>
                    </a:cxn>
                  </a:cxnLst>
                  <a:rect l="0" t="0" r="r" b="b"/>
                  <a:pathLst>
                    <a:path w="68" h="78">
                      <a:moveTo>
                        <a:pt x="51" y="78"/>
                      </a:moveTo>
                      <a:lnTo>
                        <a:pt x="68" y="15"/>
                      </a:lnTo>
                      <a:lnTo>
                        <a:pt x="67" y="0"/>
                      </a:lnTo>
                      <a:lnTo>
                        <a:pt x="32" y="9"/>
                      </a:lnTo>
                      <a:lnTo>
                        <a:pt x="0" y="35"/>
                      </a:lnTo>
                      <a:lnTo>
                        <a:pt x="0" y="52"/>
                      </a:lnTo>
                      <a:lnTo>
                        <a:pt x="17" y="78"/>
                      </a:lnTo>
                      <a:lnTo>
                        <a:pt x="51" y="7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2" name="Freeform 2954">
                  <a:extLst>
                    <a:ext uri="{FF2B5EF4-FFF2-40B4-BE49-F238E27FC236}">
                      <a16:creationId xmlns:a16="http://schemas.microsoft.com/office/drawing/2014/main" id="{5092B59B-251E-8620-51CF-665599E47949}"/>
                    </a:ext>
                  </a:extLst>
                </p:cNvPr>
                <p:cNvSpPr>
                  <a:spLocks/>
                </p:cNvSpPr>
                <p:nvPr/>
              </p:nvSpPr>
              <p:spPr bwMode="auto">
                <a:xfrm>
                  <a:off x="2968823" y="2948595"/>
                  <a:ext cx="191442" cy="81504"/>
                </a:xfrm>
                <a:custGeom>
                  <a:avLst/>
                  <a:gdLst/>
                  <a:ahLst/>
                  <a:cxnLst>
                    <a:cxn ang="0">
                      <a:pos x="26" y="0"/>
                    </a:cxn>
                    <a:cxn ang="0">
                      <a:pos x="69" y="0"/>
                    </a:cxn>
                    <a:cxn ang="0">
                      <a:pos x="101" y="9"/>
                    </a:cxn>
                    <a:cxn ang="0">
                      <a:pos x="67" y="17"/>
                    </a:cxn>
                    <a:cxn ang="0">
                      <a:pos x="34" y="43"/>
                    </a:cxn>
                    <a:cxn ang="0">
                      <a:pos x="23" y="33"/>
                    </a:cxn>
                    <a:cxn ang="0">
                      <a:pos x="0" y="17"/>
                    </a:cxn>
                    <a:cxn ang="0">
                      <a:pos x="26" y="0"/>
                    </a:cxn>
                  </a:cxnLst>
                  <a:rect l="0" t="0" r="r" b="b"/>
                  <a:pathLst>
                    <a:path w="101" h="43">
                      <a:moveTo>
                        <a:pt x="26" y="0"/>
                      </a:moveTo>
                      <a:lnTo>
                        <a:pt x="69" y="0"/>
                      </a:lnTo>
                      <a:lnTo>
                        <a:pt x="101" y="9"/>
                      </a:lnTo>
                      <a:lnTo>
                        <a:pt x="67" y="17"/>
                      </a:lnTo>
                      <a:lnTo>
                        <a:pt x="34" y="43"/>
                      </a:lnTo>
                      <a:lnTo>
                        <a:pt x="23" y="33"/>
                      </a:lnTo>
                      <a:lnTo>
                        <a:pt x="0" y="17"/>
                      </a:lnTo>
                      <a:lnTo>
                        <a:pt x="26"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3" name="Freeform 2955">
                  <a:extLst>
                    <a:ext uri="{FF2B5EF4-FFF2-40B4-BE49-F238E27FC236}">
                      <a16:creationId xmlns:a16="http://schemas.microsoft.com/office/drawing/2014/main" id="{EF67DD0A-6DB2-55E6-FCEC-709AB1A46EAC}"/>
                    </a:ext>
                  </a:extLst>
                </p:cNvPr>
                <p:cNvSpPr>
                  <a:spLocks/>
                </p:cNvSpPr>
                <p:nvPr/>
              </p:nvSpPr>
              <p:spPr bwMode="auto">
                <a:xfrm>
                  <a:off x="3501444" y="2802645"/>
                  <a:ext cx="96668" cy="94772"/>
                </a:xfrm>
                <a:custGeom>
                  <a:avLst/>
                  <a:gdLst/>
                  <a:ahLst/>
                  <a:cxnLst>
                    <a:cxn ang="0">
                      <a:pos x="9" y="0"/>
                    </a:cxn>
                    <a:cxn ang="0">
                      <a:pos x="36" y="8"/>
                    </a:cxn>
                    <a:cxn ang="0">
                      <a:pos x="41" y="8"/>
                    </a:cxn>
                    <a:cxn ang="0">
                      <a:pos x="35" y="16"/>
                    </a:cxn>
                    <a:cxn ang="0">
                      <a:pos x="51" y="18"/>
                    </a:cxn>
                    <a:cxn ang="0">
                      <a:pos x="51" y="42"/>
                    </a:cxn>
                    <a:cxn ang="0">
                      <a:pos x="41" y="26"/>
                    </a:cxn>
                    <a:cxn ang="0">
                      <a:pos x="9" y="26"/>
                    </a:cxn>
                    <a:cxn ang="0">
                      <a:pos x="8" y="50"/>
                    </a:cxn>
                    <a:cxn ang="0">
                      <a:pos x="0" y="42"/>
                    </a:cxn>
                    <a:cxn ang="0">
                      <a:pos x="9" y="0"/>
                    </a:cxn>
                  </a:cxnLst>
                  <a:rect l="0" t="0" r="r" b="b"/>
                  <a:pathLst>
                    <a:path w="51" h="50">
                      <a:moveTo>
                        <a:pt x="9" y="0"/>
                      </a:moveTo>
                      <a:lnTo>
                        <a:pt x="36" y="8"/>
                      </a:lnTo>
                      <a:lnTo>
                        <a:pt x="41" y="8"/>
                      </a:lnTo>
                      <a:lnTo>
                        <a:pt x="35" y="16"/>
                      </a:lnTo>
                      <a:lnTo>
                        <a:pt x="51" y="18"/>
                      </a:lnTo>
                      <a:lnTo>
                        <a:pt x="51" y="42"/>
                      </a:lnTo>
                      <a:lnTo>
                        <a:pt x="41" y="26"/>
                      </a:lnTo>
                      <a:lnTo>
                        <a:pt x="9" y="26"/>
                      </a:lnTo>
                      <a:lnTo>
                        <a:pt x="8" y="50"/>
                      </a:lnTo>
                      <a:lnTo>
                        <a:pt x="0" y="42"/>
                      </a:lnTo>
                      <a:lnTo>
                        <a:pt x="9"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4" name="Freeform 2957">
                  <a:extLst>
                    <a:ext uri="{FF2B5EF4-FFF2-40B4-BE49-F238E27FC236}">
                      <a16:creationId xmlns:a16="http://schemas.microsoft.com/office/drawing/2014/main" id="{2ED4D8C5-6C91-17FF-1507-6B816E586D07}"/>
                    </a:ext>
                  </a:extLst>
                </p:cNvPr>
                <p:cNvSpPr>
                  <a:spLocks/>
                </p:cNvSpPr>
                <p:nvPr/>
              </p:nvSpPr>
              <p:spPr bwMode="auto">
                <a:xfrm>
                  <a:off x="3969617" y="4504752"/>
                  <a:ext cx="147844" cy="161112"/>
                </a:xfrm>
                <a:custGeom>
                  <a:avLst/>
                  <a:gdLst/>
                  <a:ahLst/>
                  <a:cxnLst>
                    <a:cxn ang="0">
                      <a:pos x="0" y="69"/>
                    </a:cxn>
                    <a:cxn ang="0">
                      <a:pos x="1" y="0"/>
                    </a:cxn>
                    <a:cxn ang="0">
                      <a:pos x="9" y="0"/>
                    </a:cxn>
                    <a:cxn ang="0">
                      <a:pos x="27" y="17"/>
                    </a:cxn>
                    <a:cxn ang="0">
                      <a:pos x="27" y="8"/>
                    </a:cxn>
                    <a:cxn ang="0">
                      <a:pos x="68" y="26"/>
                    </a:cxn>
                    <a:cxn ang="0">
                      <a:pos x="78" y="53"/>
                    </a:cxn>
                    <a:cxn ang="0">
                      <a:pos x="76" y="69"/>
                    </a:cxn>
                    <a:cxn ang="0">
                      <a:pos x="68" y="77"/>
                    </a:cxn>
                    <a:cxn ang="0">
                      <a:pos x="33" y="85"/>
                    </a:cxn>
                    <a:cxn ang="0">
                      <a:pos x="0" y="69"/>
                    </a:cxn>
                  </a:cxnLst>
                  <a:rect l="0" t="0" r="r" b="b"/>
                  <a:pathLst>
                    <a:path w="78" h="85">
                      <a:moveTo>
                        <a:pt x="0" y="69"/>
                      </a:moveTo>
                      <a:lnTo>
                        <a:pt x="1" y="0"/>
                      </a:lnTo>
                      <a:lnTo>
                        <a:pt x="9" y="0"/>
                      </a:lnTo>
                      <a:lnTo>
                        <a:pt x="27" y="17"/>
                      </a:lnTo>
                      <a:lnTo>
                        <a:pt x="27" y="8"/>
                      </a:lnTo>
                      <a:lnTo>
                        <a:pt x="68" y="26"/>
                      </a:lnTo>
                      <a:lnTo>
                        <a:pt x="78" y="53"/>
                      </a:lnTo>
                      <a:lnTo>
                        <a:pt x="76" y="69"/>
                      </a:lnTo>
                      <a:lnTo>
                        <a:pt x="68" y="77"/>
                      </a:lnTo>
                      <a:lnTo>
                        <a:pt x="33" y="85"/>
                      </a:lnTo>
                      <a:lnTo>
                        <a:pt x="0" y="6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5" name="Freeform 2958">
                  <a:extLst>
                    <a:ext uri="{FF2B5EF4-FFF2-40B4-BE49-F238E27FC236}">
                      <a16:creationId xmlns:a16="http://schemas.microsoft.com/office/drawing/2014/main" id="{55D91543-2AF1-D9A7-5B3A-BB9BD5EF0359}"/>
                    </a:ext>
                  </a:extLst>
                </p:cNvPr>
                <p:cNvSpPr>
                  <a:spLocks/>
                </p:cNvSpPr>
                <p:nvPr/>
              </p:nvSpPr>
              <p:spPr bwMode="auto">
                <a:xfrm>
                  <a:off x="3421834" y="3304939"/>
                  <a:ext cx="1129684" cy="1324914"/>
                </a:xfrm>
                <a:custGeom>
                  <a:avLst/>
                  <a:gdLst/>
                  <a:ahLst/>
                  <a:cxnLst>
                    <a:cxn ang="0">
                      <a:pos x="314" y="60"/>
                    </a:cxn>
                    <a:cxn ang="0">
                      <a:pos x="273" y="43"/>
                    </a:cxn>
                    <a:cxn ang="0">
                      <a:pos x="245" y="60"/>
                    </a:cxn>
                    <a:cxn ang="0">
                      <a:pos x="212" y="68"/>
                    </a:cxn>
                    <a:cxn ang="0">
                      <a:pos x="212" y="17"/>
                    </a:cxn>
                    <a:cxn ang="0">
                      <a:pos x="196" y="0"/>
                    </a:cxn>
                    <a:cxn ang="0">
                      <a:pos x="160" y="25"/>
                    </a:cxn>
                    <a:cxn ang="0">
                      <a:pos x="136" y="27"/>
                    </a:cxn>
                    <a:cxn ang="0">
                      <a:pos x="152" y="60"/>
                    </a:cxn>
                    <a:cxn ang="0">
                      <a:pos x="102" y="76"/>
                    </a:cxn>
                    <a:cxn ang="0">
                      <a:pos x="93" y="60"/>
                    </a:cxn>
                    <a:cxn ang="0">
                      <a:pos x="51" y="78"/>
                    </a:cxn>
                    <a:cxn ang="0">
                      <a:pos x="51" y="85"/>
                    </a:cxn>
                    <a:cxn ang="0">
                      <a:pos x="16" y="180"/>
                    </a:cxn>
                    <a:cxn ang="0">
                      <a:pos x="0" y="224"/>
                    </a:cxn>
                    <a:cxn ang="0">
                      <a:pos x="26" y="273"/>
                    </a:cxn>
                    <a:cxn ang="0">
                      <a:pos x="51" y="282"/>
                    </a:cxn>
                    <a:cxn ang="0">
                      <a:pos x="85" y="289"/>
                    </a:cxn>
                    <a:cxn ang="0">
                      <a:pos x="128" y="265"/>
                    </a:cxn>
                    <a:cxn ang="0">
                      <a:pos x="137" y="309"/>
                    </a:cxn>
                    <a:cxn ang="0">
                      <a:pos x="212" y="360"/>
                    </a:cxn>
                    <a:cxn ang="0">
                      <a:pos x="238" y="385"/>
                    </a:cxn>
                    <a:cxn ang="0">
                      <a:pos x="263" y="411"/>
                    </a:cxn>
                    <a:cxn ang="0">
                      <a:pos x="265" y="479"/>
                    </a:cxn>
                    <a:cxn ang="0">
                      <a:pos x="298" y="488"/>
                    </a:cxn>
                    <a:cxn ang="0">
                      <a:pos x="316" y="522"/>
                    </a:cxn>
                    <a:cxn ang="0">
                      <a:pos x="324" y="548"/>
                    </a:cxn>
                    <a:cxn ang="0">
                      <a:pos x="322" y="584"/>
                    </a:cxn>
                    <a:cxn ang="0">
                      <a:pos x="298" y="633"/>
                    </a:cxn>
                    <a:cxn ang="0">
                      <a:pos x="316" y="641"/>
                    </a:cxn>
                    <a:cxn ang="0">
                      <a:pos x="367" y="686"/>
                    </a:cxn>
                    <a:cxn ang="0">
                      <a:pos x="376" y="674"/>
                    </a:cxn>
                    <a:cxn ang="0">
                      <a:pos x="402" y="624"/>
                    </a:cxn>
                    <a:cxn ang="0">
                      <a:pos x="410" y="555"/>
                    </a:cxn>
                    <a:cxn ang="0">
                      <a:pos x="461" y="521"/>
                    </a:cxn>
                    <a:cxn ang="0">
                      <a:pos x="469" y="513"/>
                    </a:cxn>
                    <a:cxn ang="0">
                      <a:pos x="502" y="495"/>
                    </a:cxn>
                    <a:cxn ang="0">
                      <a:pos x="520" y="479"/>
                    </a:cxn>
                    <a:cxn ang="0">
                      <a:pos x="545" y="444"/>
                    </a:cxn>
                    <a:cxn ang="0">
                      <a:pos x="590" y="263"/>
                    </a:cxn>
                    <a:cxn ang="0">
                      <a:pos x="596" y="212"/>
                    </a:cxn>
                    <a:cxn ang="0">
                      <a:pos x="568" y="177"/>
                    </a:cxn>
                    <a:cxn ang="0">
                      <a:pos x="494" y="153"/>
                    </a:cxn>
                    <a:cxn ang="0">
                      <a:pos x="443" y="145"/>
                    </a:cxn>
                    <a:cxn ang="0">
                      <a:pos x="434" y="119"/>
                    </a:cxn>
                    <a:cxn ang="0">
                      <a:pos x="399" y="103"/>
                    </a:cxn>
                    <a:cxn ang="0">
                      <a:pos x="384" y="117"/>
                    </a:cxn>
                    <a:cxn ang="0">
                      <a:pos x="382" y="95"/>
                    </a:cxn>
                    <a:cxn ang="0">
                      <a:pos x="357" y="119"/>
                    </a:cxn>
                    <a:cxn ang="0">
                      <a:pos x="349" y="94"/>
                    </a:cxn>
                    <a:cxn ang="0">
                      <a:pos x="365" y="68"/>
                    </a:cxn>
                    <a:cxn ang="0">
                      <a:pos x="348" y="25"/>
                    </a:cxn>
                  </a:cxnLst>
                  <a:rect l="0" t="0" r="r" b="b"/>
                  <a:pathLst>
                    <a:path w="596" h="699">
                      <a:moveTo>
                        <a:pt x="332" y="17"/>
                      </a:moveTo>
                      <a:lnTo>
                        <a:pt x="314" y="60"/>
                      </a:lnTo>
                      <a:lnTo>
                        <a:pt x="297" y="59"/>
                      </a:lnTo>
                      <a:lnTo>
                        <a:pt x="273" y="43"/>
                      </a:lnTo>
                      <a:lnTo>
                        <a:pt x="271" y="60"/>
                      </a:lnTo>
                      <a:lnTo>
                        <a:pt x="245" y="60"/>
                      </a:lnTo>
                      <a:lnTo>
                        <a:pt x="219" y="68"/>
                      </a:lnTo>
                      <a:lnTo>
                        <a:pt x="212" y="68"/>
                      </a:lnTo>
                      <a:lnTo>
                        <a:pt x="204" y="41"/>
                      </a:lnTo>
                      <a:lnTo>
                        <a:pt x="212" y="17"/>
                      </a:lnTo>
                      <a:lnTo>
                        <a:pt x="203" y="0"/>
                      </a:lnTo>
                      <a:lnTo>
                        <a:pt x="196" y="0"/>
                      </a:lnTo>
                      <a:lnTo>
                        <a:pt x="195" y="9"/>
                      </a:lnTo>
                      <a:lnTo>
                        <a:pt x="160" y="25"/>
                      </a:lnTo>
                      <a:lnTo>
                        <a:pt x="128" y="17"/>
                      </a:lnTo>
                      <a:lnTo>
                        <a:pt x="136" y="27"/>
                      </a:lnTo>
                      <a:lnTo>
                        <a:pt x="137" y="43"/>
                      </a:lnTo>
                      <a:lnTo>
                        <a:pt x="152" y="60"/>
                      </a:lnTo>
                      <a:lnTo>
                        <a:pt x="118" y="76"/>
                      </a:lnTo>
                      <a:lnTo>
                        <a:pt x="102" y="76"/>
                      </a:lnTo>
                      <a:lnTo>
                        <a:pt x="101" y="68"/>
                      </a:lnTo>
                      <a:lnTo>
                        <a:pt x="93" y="60"/>
                      </a:lnTo>
                      <a:lnTo>
                        <a:pt x="51" y="68"/>
                      </a:lnTo>
                      <a:lnTo>
                        <a:pt x="51" y="78"/>
                      </a:lnTo>
                      <a:lnTo>
                        <a:pt x="66" y="85"/>
                      </a:lnTo>
                      <a:lnTo>
                        <a:pt x="51" y="85"/>
                      </a:lnTo>
                      <a:lnTo>
                        <a:pt x="50" y="171"/>
                      </a:lnTo>
                      <a:lnTo>
                        <a:pt x="16" y="180"/>
                      </a:lnTo>
                      <a:lnTo>
                        <a:pt x="7" y="200"/>
                      </a:lnTo>
                      <a:lnTo>
                        <a:pt x="0" y="224"/>
                      </a:lnTo>
                      <a:lnTo>
                        <a:pt x="8" y="258"/>
                      </a:lnTo>
                      <a:lnTo>
                        <a:pt x="26" y="273"/>
                      </a:lnTo>
                      <a:lnTo>
                        <a:pt x="51" y="265"/>
                      </a:lnTo>
                      <a:lnTo>
                        <a:pt x="51" y="282"/>
                      </a:lnTo>
                      <a:lnTo>
                        <a:pt x="69" y="283"/>
                      </a:lnTo>
                      <a:lnTo>
                        <a:pt x="85" y="289"/>
                      </a:lnTo>
                      <a:lnTo>
                        <a:pt x="102" y="265"/>
                      </a:lnTo>
                      <a:lnTo>
                        <a:pt x="128" y="265"/>
                      </a:lnTo>
                      <a:lnTo>
                        <a:pt x="128" y="292"/>
                      </a:lnTo>
                      <a:lnTo>
                        <a:pt x="137" y="309"/>
                      </a:lnTo>
                      <a:lnTo>
                        <a:pt x="204" y="342"/>
                      </a:lnTo>
                      <a:lnTo>
                        <a:pt x="212" y="360"/>
                      </a:lnTo>
                      <a:lnTo>
                        <a:pt x="214" y="377"/>
                      </a:lnTo>
                      <a:lnTo>
                        <a:pt x="238" y="385"/>
                      </a:lnTo>
                      <a:lnTo>
                        <a:pt x="239" y="393"/>
                      </a:lnTo>
                      <a:lnTo>
                        <a:pt x="263" y="411"/>
                      </a:lnTo>
                      <a:lnTo>
                        <a:pt x="247" y="453"/>
                      </a:lnTo>
                      <a:lnTo>
                        <a:pt x="265" y="479"/>
                      </a:lnTo>
                      <a:lnTo>
                        <a:pt x="292" y="487"/>
                      </a:lnTo>
                      <a:lnTo>
                        <a:pt x="298" y="488"/>
                      </a:lnTo>
                      <a:lnTo>
                        <a:pt x="298" y="522"/>
                      </a:lnTo>
                      <a:lnTo>
                        <a:pt x="316" y="522"/>
                      </a:lnTo>
                      <a:lnTo>
                        <a:pt x="316" y="548"/>
                      </a:lnTo>
                      <a:lnTo>
                        <a:pt x="324" y="548"/>
                      </a:lnTo>
                      <a:lnTo>
                        <a:pt x="332" y="573"/>
                      </a:lnTo>
                      <a:lnTo>
                        <a:pt x="322" y="584"/>
                      </a:lnTo>
                      <a:lnTo>
                        <a:pt x="290" y="633"/>
                      </a:lnTo>
                      <a:lnTo>
                        <a:pt x="298" y="633"/>
                      </a:lnTo>
                      <a:lnTo>
                        <a:pt x="316" y="650"/>
                      </a:lnTo>
                      <a:lnTo>
                        <a:pt x="316" y="641"/>
                      </a:lnTo>
                      <a:lnTo>
                        <a:pt x="357" y="659"/>
                      </a:lnTo>
                      <a:lnTo>
                        <a:pt x="367" y="686"/>
                      </a:lnTo>
                      <a:lnTo>
                        <a:pt x="367" y="699"/>
                      </a:lnTo>
                      <a:lnTo>
                        <a:pt x="376" y="674"/>
                      </a:lnTo>
                      <a:lnTo>
                        <a:pt x="392" y="648"/>
                      </a:lnTo>
                      <a:lnTo>
                        <a:pt x="402" y="624"/>
                      </a:lnTo>
                      <a:lnTo>
                        <a:pt x="418" y="606"/>
                      </a:lnTo>
                      <a:lnTo>
                        <a:pt x="410" y="555"/>
                      </a:lnTo>
                      <a:lnTo>
                        <a:pt x="443" y="522"/>
                      </a:lnTo>
                      <a:lnTo>
                        <a:pt x="461" y="521"/>
                      </a:lnTo>
                      <a:lnTo>
                        <a:pt x="461" y="513"/>
                      </a:lnTo>
                      <a:lnTo>
                        <a:pt x="469" y="513"/>
                      </a:lnTo>
                      <a:lnTo>
                        <a:pt x="469" y="497"/>
                      </a:lnTo>
                      <a:lnTo>
                        <a:pt x="502" y="495"/>
                      </a:lnTo>
                      <a:lnTo>
                        <a:pt x="504" y="487"/>
                      </a:lnTo>
                      <a:lnTo>
                        <a:pt x="520" y="479"/>
                      </a:lnTo>
                      <a:lnTo>
                        <a:pt x="520" y="470"/>
                      </a:lnTo>
                      <a:lnTo>
                        <a:pt x="545" y="444"/>
                      </a:lnTo>
                      <a:lnTo>
                        <a:pt x="547" y="333"/>
                      </a:lnTo>
                      <a:lnTo>
                        <a:pt x="590" y="263"/>
                      </a:lnTo>
                      <a:lnTo>
                        <a:pt x="596" y="237"/>
                      </a:lnTo>
                      <a:lnTo>
                        <a:pt x="596" y="212"/>
                      </a:lnTo>
                      <a:lnTo>
                        <a:pt x="587" y="187"/>
                      </a:lnTo>
                      <a:lnTo>
                        <a:pt x="568" y="177"/>
                      </a:lnTo>
                      <a:lnTo>
                        <a:pt x="520" y="146"/>
                      </a:lnTo>
                      <a:lnTo>
                        <a:pt x="494" y="153"/>
                      </a:lnTo>
                      <a:lnTo>
                        <a:pt x="469" y="129"/>
                      </a:lnTo>
                      <a:lnTo>
                        <a:pt x="443" y="145"/>
                      </a:lnTo>
                      <a:lnTo>
                        <a:pt x="443" y="119"/>
                      </a:lnTo>
                      <a:lnTo>
                        <a:pt x="434" y="119"/>
                      </a:lnTo>
                      <a:lnTo>
                        <a:pt x="426" y="111"/>
                      </a:lnTo>
                      <a:lnTo>
                        <a:pt x="399" y="103"/>
                      </a:lnTo>
                      <a:lnTo>
                        <a:pt x="391" y="103"/>
                      </a:lnTo>
                      <a:lnTo>
                        <a:pt x="384" y="117"/>
                      </a:lnTo>
                      <a:lnTo>
                        <a:pt x="391" y="94"/>
                      </a:lnTo>
                      <a:lnTo>
                        <a:pt x="382" y="95"/>
                      </a:lnTo>
                      <a:lnTo>
                        <a:pt x="357" y="103"/>
                      </a:lnTo>
                      <a:lnTo>
                        <a:pt x="357" y="119"/>
                      </a:lnTo>
                      <a:lnTo>
                        <a:pt x="349" y="110"/>
                      </a:lnTo>
                      <a:lnTo>
                        <a:pt x="349" y="94"/>
                      </a:lnTo>
                      <a:lnTo>
                        <a:pt x="367" y="76"/>
                      </a:lnTo>
                      <a:lnTo>
                        <a:pt x="365" y="68"/>
                      </a:lnTo>
                      <a:lnTo>
                        <a:pt x="357" y="59"/>
                      </a:lnTo>
                      <a:lnTo>
                        <a:pt x="348" y="25"/>
                      </a:lnTo>
                      <a:lnTo>
                        <a:pt x="332"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6" name="Freeform 2961">
                  <a:extLst>
                    <a:ext uri="{FF2B5EF4-FFF2-40B4-BE49-F238E27FC236}">
                      <a16:creationId xmlns:a16="http://schemas.microsoft.com/office/drawing/2014/main" id="{103B8ED5-8846-0A02-E012-33C89DD83EEE}"/>
                    </a:ext>
                  </a:extLst>
                </p:cNvPr>
                <p:cNvSpPr>
                  <a:spLocks/>
                </p:cNvSpPr>
                <p:nvPr/>
              </p:nvSpPr>
              <p:spPr bwMode="auto">
                <a:xfrm>
                  <a:off x="3196276" y="3483110"/>
                  <a:ext cx="386671" cy="600854"/>
                </a:xfrm>
                <a:custGeom>
                  <a:avLst/>
                  <a:gdLst/>
                  <a:ahLst/>
                  <a:cxnLst>
                    <a:cxn ang="0">
                      <a:pos x="8" y="60"/>
                    </a:cxn>
                    <a:cxn ang="0">
                      <a:pos x="0" y="77"/>
                    </a:cxn>
                    <a:cxn ang="0">
                      <a:pos x="7" y="103"/>
                    </a:cxn>
                    <a:cxn ang="0">
                      <a:pos x="0" y="103"/>
                    </a:cxn>
                    <a:cxn ang="0">
                      <a:pos x="17" y="120"/>
                    </a:cxn>
                    <a:cxn ang="0">
                      <a:pos x="42" y="169"/>
                    </a:cxn>
                    <a:cxn ang="0">
                      <a:pos x="94" y="266"/>
                    </a:cxn>
                    <a:cxn ang="0">
                      <a:pos x="170" y="317"/>
                    </a:cxn>
                    <a:cxn ang="0">
                      <a:pos x="196" y="307"/>
                    </a:cxn>
                    <a:cxn ang="0">
                      <a:pos x="204" y="290"/>
                    </a:cxn>
                    <a:cxn ang="0">
                      <a:pos x="196" y="281"/>
                    </a:cxn>
                    <a:cxn ang="0">
                      <a:pos x="195" y="212"/>
                    </a:cxn>
                    <a:cxn ang="0">
                      <a:pos x="186" y="188"/>
                    </a:cxn>
                    <a:cxn ang="0">
                      <a:pos x="170" y="188"/>
                    </a:cxn>
                    <a:cxn ang="0">
                      <a:pos x="169" y="171"/>
                    </a:cxn>
                    <a:cxn ang="0">
                      <a:pos x="144" y="179"/>
                    </a:cxn>
                    <a:cxn ang="0">
                      <a:pos x="127" y="161"/>
                    </a:cxn>
                    <a:cxn ang="0">
                      <a:pos x="119" y="127"/>
                    </a:cxn>
                    <a:cxn ang="0">
                      <a:pos x="129" y="99"/>
                    </a:cxn>
                    <a:cxn ang="0">
                      <a:pos x="137" y="86"/>
                    </a:cxn>
                    <a:cxn ang="0">
                      <a:pos x="170" y="76"/>
                    </a:cxn>
                    <a:cxn ang="0">
                      <a:pos x="169" y="51"/>
                    </a:cxn>
                    <a:cxn ang="0">
                      <a:pos x="161" y="35"/>
                    </a:cxn>
                    <a:cxn ang="0">
                      <a:pos x="118" y="51"/>
                    </a:cxn>
                    <a:cxn ang="0">
                      <a:pos x="110" y="16"/>
                    </a:cxn>
                    <a:cxn ang="0">
                      <a:pos x="93" y="0"/>
                    </a:cxn>
                    <a:cxn ang="0">
                      <a:pos x="84" y="1"/>
                    </a:cxn>
                    <a:cxn ang="0">
                      <a:pos x="93" y="17"/>
                    </a:cxn>
                    <a:cxn ang="0">
                      <a:pos x="84" y="26"/>
                    </a:cxn>
                    <a:cxn ang="0">
                      <a:pos x="75" y="52"/>
                    </a:cxn>
                    <a:cxn ang="0">
                      <a:pos x="42" y="60"/>
                    </a:cxn>
                    <a:cxn ang="0">
                      <a:pos x="24" y="86"/>
                    </a:cxn>
                    <a:cxn ang="0">
                      <a:pos x="8" y="76"/>
                    </a:cxn>
                    <a:cxn ang="0">
                      <a:pos x="8" y="60"/>
                    </a:cxn>
                  </a:cxnLst>
                  <a:rect l="0" t="0" r="r" b="b"/>
                  <a:pathLst>
                    <a:path w="204" h="317">
                      <a:moveTo>
                        <a:pt x="8" y="60"/>
                      </a:moveTo>
                      <a:lnTo>
                        <a:pt x="0" y="77"/>
                      </a:lnTo>
                      <a:lnTo>
                        <a:pt x="7" y="103"/>
                      </a:lnTo>
                      <a:lnTo>
                        <a:pt x="0" y="103"/>
                      </a:lnTo>
                      <a:lnTo>
                        <a:pt x="17" y="120"/>
                      </a:lnTo>
                      <a:lnTo>
                        <a:pt x="42" y="169"/>
                      </a:lnTo>
                      <a:lnTo>
                        <a:pt x="94" y="266"/>
                      </a:lnTo>
                      <a:lnTo>
                        <a:pt x="170" y="317"/>
                      </a:lnTo>
                      <a:lnTo>
                        <a:pt x="196" y="307"/>
                      </a:lnTo>
                      <a:lnTo>
                        <a:pt x="204" y="290"/>
                      </a:lnTo>
                      <a:lnTo>
                        <a:pt x="196" y="281"/>
                      </a:lnTo>
                      <a:lnTo>
                        <a:pt x="195" y="212"/>
                      </a:lnTo>
                      <a:lnTo>
                        <a:pt x="186" y="188"/>
                      </a:lnTo>
                      <a:lnTo>
                        <a:pt x="170" y="188"/>
                      </a:lnTo>
                      <a:lnTo>
                        <a:pt x="169" y="171"/>
                      </a:lnTo>
                      <a:lnTo>
                        <a:pt x="144" y="179"/>
                      </a:lnTo>
                      <a:lnTo>
                        <a:pt x="127" y="161"/>
                      </a:lnTo>
                      <a:lnTo>
                        <a:pt x="119" y="127"/>
                      </a:lnTo>
                      <a:lnTo>
                        <a:pt x="129" y="99"/>
                      </a:lnTo>
                      <a:lnTo>
                        <a:pt x="137" y="86"/>
                      </a:lnTo>
                      <a:lnTo>
                        <a:pt x="170" y="76"/>
                      </a:lnTo>
                      <a:lnTo>
                        <a:pt x="169" y="51"/>
                      </a:lnTo>
                      <a:lnTo>
                        <a:pt x="161" y="35"/>
                      </a:lnTo>
                      <a:lnTo>
                        <a:pt x="118" y="51"/>
                      </a:lnTo>
                      <a:lnTo>
                        <a:pt x="110" y="16"/>
                      </a:lnTo>
                      <a:lnTo>
                        <a:pt x="93" y="0"/>
                      </a:lnTo>
                      <a:lnTo>
                        <a:pt x="84" y="1"/>
                      </a:lnTo>
                      <a:lnTo>
                        <a:pt x="93" y="17"/>
                      </a:lnTo>
                      <a:lnTo>
                        <a:pt x="84" y="26"/>
                      </a:lnTo>
                      <a:lnTo>
                        <a:pt x="75" y="52"/>
                      </a:lnTo>
                      <a:lnTo>
                        <a:pt x="42" y="60"/>
                      </a:lnTo>
                      <a:lnTo>
                        <a:pt x="24" y="86"/>
                      </a:lnTo>
                      <a:lnTo>
                        <a:pt x="8" y="76"/>
                      </a:lnTo>
                      <a:lnTo>
                        <a:pt x="8" y="6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7" name="Freeform 2962">
                  <a:extLst>
                    <a:ext uri="{FF2B5EF4-FFF2-40B4-BE49-F238E27FC236}">
                      <a16:creationId xmlns:a16="http://schemas.microsoft.com/office/drawing/2014/main" id="{C6858BF6-DE9D-3F4E-CD0D-ED6771A75D6D}"/>
                    </a:ext>
                  </a:extLst>
                </p:cNvPr>
                <p:cNvSpPr>
                  <a:spLocks/>
                </p:cNvSpPr>
                <p:nvPr/>
              </p:nvSpPr>
              <p:spPr bwMode="auto">
                <a:xfrm>
                  <a:off x="3192485" y="3433827"/>
                  <a:ext cx="180067" cy="212290"/>
                </a:xfrm>
                <a:custGeom>
                  <a:avLst/>
                  <a:gdLst/>
                  <a:ahLst/>
                  <a:cxnLst>
                    <a:cxn ang="0">
                      <a:pos x="10" y="86"/>
                    </a:cxn>
                    <a:cxn ang="0">
                      <a:pos x="10" y="103"/>
                    </a:cxn>
                    <a:cxn ang="0">
                      <a:pos x="27" y="112"/>
                    </a:cxn>
                    <a:cxn ang="0">
                      <a:pos x="45" y="86"/>
                    </a:cxn>
                    <a:cxn ang="0">
                      <a:pos x="78" y="77"/>
                    </a:cxn>
                    <a:cxn ang="0">
                      <a:pos x="86" y="51"/>
                    </a:cxn>
                    <a:cxn ang="0">
                      <a:pos x="95" y="43"/>
                    </a:cxn>
                    <a:cxn ang="0">
                      <a:pos x="86" y="26"/>
                    </a:cxn>
                    <a:cxn ang="0">
                      <a:pos x="95" y="26"/>
                    </a:cxn>
                    <a:cxn ang="0">
                      <a:pos x="85" y="17"/>
                    </a:cxn>
                    <a:cxn ang="0">
                      <a:pos x="51" y="26"/>
                    </a:cxn>
                    <a:cxn ang="0">
                      <a:pos x="35" y="0"/>
                    </a:cxn>
                    <a:cxn ang="0">
                      <a:pos x="18" y="17"/>
                    </a:cxn>
                    <a:cxn ang="0">
                      <a:pos x="18" y="26"/>
                    </a:cxn>
                    <a:cxn ang="0">
                      <a:pos x="10" y="27"/>
                    </a:cxn>
                    <a:cxn ang="0">
                      <a:pos x="9" y="35"/>
                    </a:cxn>
                    <a:cxn ang="0">
                      <a:pos x="0" y="44"/>
                    </a:cxn>
                    <a:cxn ang="0">
                      <a:pos x="2" y="61"/>
                    </a:cxn>
                    <a:cxn ang="0">
                      <a:pos x="18" y="86"/>
                    </a:cxn>
                    <a:cxn ang="0">
                      <a:pos x="10" y="86"/>
                    </a:cxn>
                  </a:cxnLst>
                  <a:rect l="0" t="0" r="r" b="b"/>
                  <a:pathLst>
                    <a:path w="95" h="112">
                      <a:moveTo>
                        <a:pt x="10" y="86"/>
                      </a:moveTo>
                      <a:lnTo>
                        <a:pt x="10" y="103"/>
                      </a:lnTo>
                      <a:lnTo>
                        <a:pt x="27" y="112"/>
                      </a:lnTo>
                      <a:lnTo>
                        <a:pt x="45" y="86"/>
                      </a:lnTo>
                      <a:lnTo>
                        <a:pt x="78" y="77"/>
                      </a:lnTo>
                      <a:lnTo>
                        <a:pt x="86" y="51"/>
                      </a:lnTo>
                      <a:lnTo>
                        <a:pt x="95" y="43"/>
                      </a:lnTo>
                      <a:lnTo>
                        <a:pt x="86" y="26"/>
                      </a:lnTo>
                      <a:lnTo>
                        <a:pt x="95" y="26"/>
                      </a:lnTo>
                      <a:lnTo>
                        <a:pt x="85" y="17"/>
                      </a:lnTo>
                      <a:lnTo>
                        <a:pt x="51" y="26"/>
                      </a:lnTo>
                      <a:lnTo>
                        <a:pt x="35" y="0"/>
                      </a:lnTo>
                      <a:lnTo>
                        <a:pt x="18" y="17"/>
                      </a:lnTo>
                      <a:lnTo>
                        <a:pt x="18" y="26"/>
                      </a:lnTo>
                      <a:lnTo>
                        <a:pt x="10" y="27"/>
                      </a:lnTo>
                      <a:lnTo>
                        <a:pt x="9" y="35"/>
                      </a:lnTo>
                      <a:lnTo>
                        <a:pt x="0" y="44"/>
                      </a:lnTo>
                      <a:lnTo>
                        <a:pt x="2" y="61"/>
                      </a:lnTo>
                      <a:lnTo>
                        <a:pt x="18" y="86"/>
                      </a:lnTo>
                      <a:lnTo>
                        <a:pt x="10" y="8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8" name="Freeform 2963">
                  <a:extLst>
                    <a:ext uri="{FF2B5EF4-FFF2-40B4-BE49-F238E27FC236}">
                      <a16:creationId xmlns:a16="http://schemas.microsoft.com/office/drawing/2014/main" id="{4D201597-C68F-532D-8D7A-42AD5B8C5D15}"/>
                    </a:ext>
                  </a:extLst>
                </p:cNvPr>
                <p:cNvSpPr>
                  <a:spLocks/>
                </p:cNvSpPr>
                <p:nvPr/>
              </p:nvSpPr>
              <p:spPr bwMode="auto">
                <a:xfrm>
                  <a:off x="3258826" y="3062321"/>
                  <a:ext cx="354448" cy="517454"/>
                </a:xfrm>
                <a:custGeom>
                  <a:avLst/>
                  <a:gdLst/>
                  <a:ahLst/>
                  <a:cxnLst>
                    <a:cxn ang="0">
                      <a:pos x="0" y="196"/>
                    </a:cxn>
                    <a:cxn ang="0">
                      <a:pos x="10" y="171"/>
                    </a:cxn>
                    <a:cxn ang="0">
                      <a:pos x="18" y="171"/>
                    </a:cxn>
                    <a:cxn ang="0">
                      <a:pos x="26" y="153"/>
                    </a:cxn>
                    <a:cxn ang="0">
                      <a:pos x="18" y="144"/>
                    </a:cxn>
                    <a:cxn ang="0">
                      <a:pos x="18" y="93"/>
                    </a:cxn>
                    <a:cxn ang="0">
                      <a:pos x="26" y="85"/>
                    </a:cxn>
                    <a:cxn ang="0">
                      <a:pos x="26" y="69"/>
                    </a:cxn>
                    <a:cxn ang="0">
                      <a:pos x="43" y="85"/>
                    </a:cxn>
                    <a:cxn ang="0">
                      <a:pos x="43" y="67"/>
                    </a:cxn>
                    <a:cxn ang="0">
                      <a:pos x="60" y="50"/>
                    </a:cxn>
                    <a:cxn ang="0">
                      <a:pos x="61" y="26"/>
                    </a:cxn>
                    <a:cxn ang="0">
                      <a:pos x="86" y="24"/>
                    </a:cxn>
                    <a:cxn ang="0">
                      <a:pos x="128" y="0"/>
                    </a:cxn>
                    <a:cxn ang="0">
                      <a:pos x="128" y="8"/>
                    </a:cxn>
                    <a:cxn ang="0">
                      <a:pos x="109" y="18"/>
                    </a:cxn>
                    <a:cxn ang="0">
                      <a:pos x="102" y="27"/>
                    </a:cxn>
                    <a:cxn ang="0">
                      <a:pos x="94" y="51"/>
                    </a:cxn>
                    <a:cxn ang="0">
                      <a:pos x="102" y="86"/>
                    </a:cxn>
                    <a:cxn ang="0">
                      <a:pos x="102" y="94"/>
                    </a:cxn>
                    <a:cxn ang="0">
                      <a:pos x="113" y="94"/>
                    </a:cxn>
                    <a:cxn ang="0">
                      <a:pos x="140" y="104"/>
                    </a:cxn>
                    <a:cxn ang="0">
                      <a:pos x="155" y="110"/>
                    </a:cxn>
                    <a:cxn ang="0">
                      <a:pos x="179" y="111"/>
                    </a:cxn>
                    <a:cxn ang="0">
                      <a:pos x="171" y="137"/>
                    </a:cxn>
                    <a:cxn ang="0">
                      <a:pos x="179" y="162"/>
                    </a:cxn>
                    <a:cxn ang="0">
                      <a:pos x="171" y="162"/>
                    </a:cxn>
                    <a:cxn ang="0">
                      <a:pos x="187" y="195"/>
                    </a:cxn>
                    <a:cxn ang="0">
                      <a:pos x="179" y="188"/>
                    </a:cxn>
                    <a:cxn ang="0">
                      <a:pos x="137" y="196"/>
                    </a:cxn>
                    <a:cxn ang="0">
                      <a:pos x="137" y="206"/>
                    </a:cxn>
                    <a:cxn ang="0">
                      <a:pos x="152" y="213"/>
                    </a:cxn>
                    <a:cxn ang="0">
                      <a:pos x="137" y="213"/>
                    </a:cxn>
                    <a:cxn ang="0">
                      <a:pos x="136" y="273"/>
                    </a:cxn>
                    <a:cxn ang="0">
                      <a:pos x="128" y="257"/>
                    </a:cxn>
                    <a:cxn ang="0">
                      <a:pos x="85" y="273"/>
                    </a:cxn>
                    <a:cxn ang="0">
                      <a:pos x="76" y="238"/>
                    </a:cxn>
                    <a:cxn ang="0">
                      <a:pos x="51" y="213"/>
                    </a:cxn>
                    <a:cxn ang="0">
                      <a:pos x="16" y="222"/>
                    </a:cxn>
                    <a:cxn ang="0">
                      <a:pos x="0" y="196"/>
                    </a:cxn>
                  </a:cxnLst>
                  <a:rect l="0" t="0" r="r" b="b"/>
                  <a:pathLst>
                    <a:path w="187" h="273">
                      <a:moveTo>
                        <a:pt x="0" y="196"/>
                      </a:moveTo>
                      <a:lnTo>
                        <a:pt x="10" y="171"/>
                      </a:lnTo>
                      <a:lnTo>
                        <a:pt x="18" y="171"/>
                      </a:lnTo>
                      <a:lnTo>
                        <a:pt x="26" y="153"/>
                      </a:lnTo>
                      <a:lnTo>
                        <a:pt x="18" y="144"/>
                      </a:lnTo>
                      <a:lnTo>
                        <a:pt x="18" y="93"/>
                      </a:lnTo>
                      <a:lnTo>
                        <a:pt x="26" y="85"/>
                      </a:lnTo>
                      <a:lnTo>
                        <a:pt x="26" y="69"/>
                      </a:lnTo>
                      <a:lnTo>
                        <a:pt x="43" y="85"/>
                      </a:lnTo>
                      <a:lnTo>
                        <a:pt x="43" y="67"/>
                      </a:lnTo>
                      <a:lnTo>
                        <a:pt x="60" y="50"/>
                      </a:lnTo>
                      <a:lnTo>
                        <a:pt x="61" y="26"/>
                      </a:lnTo>
                      <a:lnTo>
                        <a:pt x="86" y="24"/>
                      </a:lnTo>
                      <a:lnTo>
                        <a:pt x="128" y="0"/>
                      </a:lnTo>
                      <a:lnTo>
                        <a:pt x="128" y="8"/>
                      </a:lnTo>
                      <a:lnTo>
                        <a:pt x="109" y="18"/>
                      </a:lnTo>
                      <a:lnTo>
                        <a:pt x="102" y="27"/>
                      </a:lnTo>
                      <a:lnTo>
                        <a:pt x="94" y="51"/>
                      </a:lnTo>
                      <a:lnTo>
                        <a:pt x="102" y="86"/>
                      </a:lnTo>
                      <a:lnTo>
                        <a:pt x="102" y="94"/>
                      </a:lnTo>
                      <a:lnTo>
                        <a:pt x="113" y="94"/>
                      </a:lnTo>
                      <a:lnTo>
                        <a:pt x="140" y="104"/>
                      </a:lnTo>
                      <a:lnTo>
                        <a:pt x="155" y="110"/>
                      </a:lnTo>
                      <a:lnTo>
                        <a:pt x="179" y="111"/>
                      </a:lnTo>
                      <a:lnTo>
                        <a:pt x="171" y="137"/>
                      </a:lnTo>
                      <a:lnTo>
                        <a:pt x="179" y="162"/>
                      </a:lnTo>
                      <a:lnTo>
                        <a:pt x="171" y="162"/>
                      </a:lnTo>
                      <a:lnTo>
                        <a:pt x="187" y="195"/>
                      </a:lnTo>
                      <a:lnTo>
                        <a:pt x="179" y="188"/>
                      </a:lnTo>
                      <a:lnTo>
                        <a:pt x="137" y="196"/>
                      </a:lnTo>
                      <a:lnTo>
                        <a:pt x="137" y="206"/>
                      </a:lnTo>
                      <a:lnTo>
                        <a:pt x="152" y="213"/>
                      </a:lnTo>
                      <a:lnTo>
                        <a:pt x="137" y="213"/>
                      </a:lnTo>
                      <a:lnTo>
                        <a:pt x="136" y="273"/>
                      </a:lnTo>
                      <a:lnTo>
                        <a:pt x="128" y="257"/>
                      </a:lnTo>
                      <a:lnTo>
                        <a:pt x="85" y="273"/>
                      </a:lnTo>
                      <a:lnTo>
                        <a:pt x="76" y="238"/>
                      </a:lnTo>
                      <a:lnTo>
                        <a:pt x="51" y="213"/>
                      </a:lnTo>
                      <a:lnTo>
                        <a:pt x="16" y="222"/>
                      </a:lnTo>
                      <a:lnTo>
                        <a:pt x="0" y="19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29" name="Freeform 2964">
                  <a:extLst>
                    <a:ext uri="{FF2B5EF4-FFF2-40B4-BE49-F238E27FC236}">
                      <a16:creationId xmlns:a16="http://schemas.microsoft.com/office/drawing/2014/main" id="{09AA04A9-098B-828A-8269-0570F58F2D4D}"/>
                    </a:ext>
                  </a:extLst>
                </p:cNvPr>
                <p:cNvSpPr>
                  <a:spLocks/>
                </p:cNvSpPr>
                <p:nvPr/>
              </p:nvSpPr>
              <p:spPr bwMode="auto">
                <a:xfrm>
                  <a:off x="3436998" y="3077485"/>
                  <a:ext cx="386671" cy="371506"/>
                </a:xfrm>
                <a:custGeom>
                  <a:avLst/>
                  <a:gdLst/>
                  <a:ahLst/>
                  <a:cxnLst>
                    <a:cxn ang="0">
                      <a:pos x="204" y="61"/>
                    </a:cxn>
                    <a:cxn ang="0">
                      <a:pos x="188" y="78"/>
                    </a:cxn>
                    <a:cxn ang="0">
                      <a:pos x="188" y="86"/>
                    </a:cxn>
                    <a:cxn ang="0">
                      <a:pos x="195" y="94"/>
                    </a:cxn>
                    <a:cxn ang="0">
                      <a:pos x="187" y="94"/>
                    </a:cxn>
                    <a:cxn ang="0">
                      <a:pos x="180" y="112"/>
                    </a:cxn>
                    <a:cxn ang="0">
                      <a:pos x="188" y="121"/>
                    </a:cxn>
                    <a:cxn ang="0">
                      <a:pos x="187" y="129"/>
                    </a:cxn>
                    <a:cxn ang="0">
                      <a:pos x="152" y="145"/>
                    </a:cxn>
                    <a:cxn ang="0">
                      <a:pos x="120" y="137"/>
                    </a:cxn>
                    <a:cxn ang="0">
                      <a:pos x="128" y="147"/>
                    </a:cxn>
                    <a:cxn ang="0">
                      <a:pos x="128" y="163"/>
                    </a:cxn>
                    <a:cxn ang="0">
                      <a:pos x="144" y="180"/>
                    </a:cxn>
                    <a:cxn ang="0">
                      <a:pos x="109" y="196"/>
                    </a:cxn>
                    <a:cxn ang="0">
                      <a:pos x="94" y="196"/>
                    </a:cxn>
                    <a:cxn ang="0">
                      <a:pos x="93" y="187"/>
                    </a:cxn>
                    <a:cxn ang="0">
                      <a:pos x="77" y="154"/>
                    </a:cxn>
                    <a:cxn ang="0">
                      <a:pos x="85" y="153"/>
                    </a:cxn>
                    <a:cxn ang="0">
                      <a:pos x="77" y="128"/>
                    </a:cxn>
                    <a:cxn ang="0">
                      <a:pos x="85" y="102"/>
                    </a:cxn>
                    <a:cxn ang="0">
                      <a:pos x="59" y="102"/>
                    </a:cxn>
                    <a:cxn ang="0">
                      <a:pos x="39" y="93"/>
                    </a:cxn>
                    <a:cxn ang="0">
                      <a:pos x="15" y="86"/>
                    </a:cxn>
                    <a:cxn ang="0">
                      <a:pos x="8" y="85"/>
                    </a:cxn>
                    <a:cxn ang="0">
                      <a:pos x="8" y="75"/>
                    </a:cxn>
                    <a:cxn ang="0">
                      <a:pos x="0" y="42"/>
                    </a:cxn>
                    <a:cxn ang="0">
                      <a:pos x="10" y="16"/>
                    </a:cxn>
                    <a:cxn ang="0">
                      <a:pos x="18" y="8"/>
                    </a:cxn>
                    <a:cxn ang="0">
                      <a:pos x="34" y="26"/>
                    </a:cxn>
                    <a:cxn ang="0">
                      <a:pos x="17" y="35"/>
                    </a:cxn>
                    <a:cxn ang="0">
                      <a:pos x="18" y="51"/>
                    </a:cxn>
                    <a:cxn ang="0">
                      <a:pos x="34" y="42"/>
                    </a:cxn>
                    <a:cxn ang="0">
                      <a:pos x="35" y="16"/>
                    </a:cxn>
                    <a:cxn ang="0">
                      <a:pos x="43" y="8"/>
                    </a:cxn>
                    <a:cxn ang="0">
                      <a:pos x="43" y="0"/>
                    </a:cxn>
                    <a:cxn ang="0">
                      <a:pos x="77" y="18"/>
                    </a:cxn>
                    <a:cxn ang="0">
                      <a:pos x="77" y="26"/>
                    </a:cxn>
                    <a:cxn ang="0">
                      <a:pos x="104" y="26"/>
                    </a:cxn>
                    <a:cxn ang="0">
                      <a:pos x="120" y="34"/>
                    </a:cxn>
                    <a:cxn ang="0">
                      <a:pos x="147" y="26"/>
                    </a:cxn>
                    <a:cxn ang="0">
                      <a:pos x="163" y="26"/>
                    </a:cxn>
                    <a:cxn ang="0">
                      <a:pos x="172" y="35"/>
                    </a:cxn>
                    <a:cxn ang="0">
                      <a:pos x="188" y="43"/>
                    </a:cxn>
                    <a:cxn ang="0">
                      <a:pos x="188" y="61"/>
                    </a:cxn>
                    <a:cxn ang="0">
                      <a:pos x="204" y="61"/>
                    </a:cxn>
                  </a:cxnLst>
                  <a:rect l="0" t="0" r="r" b="b"/>
                  <a:pathLst>
                    <a:path w="204" h="196">
                      <a:moveTo>
                        <a:pt x="204" y="61"/>
                      </a:moveTo>
                      <a:lnTo>
                        <a:pt x="188" y="78"/>
                      </a:lnTo>
                      <a:lnTo>
                        <a:pt x="188" y="86"/>
                      </a:lnTo>
                      <a:lnTo>
                        <a:pt x="195" y="94"/>
                      </a:lnTo>
                      <a:lnTo>
                        <a:pt x="187" y="94"/>
                      </a:lnTo>
                      <a:lnTo>
                        <a:pt x="180" y="112"/>
                      </a:lnTo>
                      <a:lnTo>
                        <a:pt x="188" y="121"/>
                      </a:lnTo>
                      <a:lnTo>
                        <a:pt x="187" y="129"/>
                      </a:lnTo>
                      <a:lnTo>
                        <a:pt x="152" y="145"/>
                      </a:lnTo>
                      <a:lnTo>
                        <a:pt x="120" y="137"/>
                      </a:lnTo>
                      <a:lnTo>
                        <a:pt x="128" y="147"/>
                      </a:lnTo>
                      <a:lnTo>
                        <a:pt x="128" y="163"/>
                      </a:lnTo>
                      <a:lnTo>
                        <a:pt x="144" y="180"/>
                      </a:lnTo>
                      <a:lnTo>
                        <a:pt x="109" y="196"/>
                      </a:lnTo>
                      <a:lnTo>
                        <a:pt x="94" y="196"/>
                      </a:lnTo>
                      <a:lnTo>
                        <a:pt x="93" y="187"/>
                      </a:lnTo>
                      <a:lnTo>
                        <a:pt x="77" y="154"/>
                      </a:lnTo>
                      <a:lnTo>
                        <a:pt x="85" y="153"/>
                      </a:lnTo>
                      <a:lnTo>
                        <a:pt x="77" y="128"/>
                      </a:lnTo>
                      <a:lnTo>
                        <a:pt x="85" y="102"/>
                      </a:lnTo>
                      <a:lnTo>
                        <a:pt x="59" y="102"/>
                      </a:lnTo>
                      <a:lnTo>
                        <a:pt x="39" y="93"/>
                      </a:lnTo>
                      <a:lnTo>
                        <a:pt x="15" y="86"/>
                      </a:lnTo>
                      <a:lnTo>
                        <a:pt x="8" y="85"/>
                      </a:lnTo>
                      <a:lnTo>
                        <a:pt x="8" y="75"/>
                      </a:lnTo>
                      <a:lnTo>
                        <a:pt x="0" y="42"/>
                      </a:lnTo>
                      <a:lnTo>
                        <a:pt x="10" y="16"/>
                      </a:lnTo>
                      <a:lnTo>
                        <a:pt x="18" y="8"/>
                      </a:lnTo>
                      <a:lnTo>
                        <a:pt x="34" y="26"/>
                      </a:lnTo>
                      <a:lnTo>
                        <a:pt x="17" y="35"/>
                      </a:lnTo>
                      <a:lnTo>
                        <a:pt x="18" y="51"/>
                      </a:lnTo>
                      <a:lnTo>
                        <a:pt x="34" y="42"/>
                      </a:lnTo>
                      <a:lnTo>
                        <a:pt x="35" y="16"/>
                      </a:lnTo>
                      <a:lnTo>
                        <a:pt x="43" y="8"/>
                      </a:lnTo>
                      <a:lnTo>
                        <a:pt x="43" y="0"/>
                      </a:lnTo>
                      <a:lnTo>
                        <a:pt x="77" y="18"/>
                      </a:lnTo>
                      <a:lnTo>
                        <a:pt x="77" y="26"/>
                      </a:lnTo>
                      <a:lnTo>
                        <a:pt x="104" y="26"/>
                      </a:lnTo>
                      <a:lnTo>
                        <a:pt x="120" y="34"/>
                      </a:lnTo>
                      <a:lnTo>
                        <a:pt x="147" y="26"/>
                      </a:lnTo>
                      <a:lnTo>
                        <a:pt x="163" y="26"/>
                      </a:lnTo>
                      <a:lnTo>
                        <a:pt x="172" y="35"/>
                      </a:lnTo>
                      <a:lnTo>
                        <a:pt x="188" y="43"/>
                      </a:lnTo>
                      <a:lnTo>
                        <a:pt x="188" y="61"/>
                      </a:lnTo>
                      <a:lnTo>
                        <a:pt x="204" y="61"/>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0" name="Freeform 2965">
                  <a:extLst>
                    <a:ext uri="{FF2B5EF4-FFF2-40B4-BE49-F238E27FC236}">
                      <a16:creationId xmlns:a16="http://schemas.microsoft.com/office/drawing/2014/main" id="{6EE558FD-F6FE-A77E-919E-6BF930D643AA}"/>
                    </a:ext>
                  </a:extLst>
                </p:cNvPr>
                <p:cNvSpPr>
                  <a:spLocks/>
                </p:cNvSpPr>
                <p:nvPr/>
              </p:nvSpPr>
              <p:spPr bwMode="auto">
                <a:xfrm>
                  <a:off x="3986676" y="3289774"/>
                  <a:ext cx="64446" cy="128890"/>
                </a:xfrm>
                <a:custGeom>
                  <a:avLst/>
                  <a:gdLst/>
                  <a:ahLst/>
                  <a:cxnLst>
                    <a:cxn ang="0">
                      <a:pos x="34" y="25"/>
                    </a:cxn>
                    <a:cxn ang="0">
                      <a:pos x="16" y="68"/>
                    </a:cxn>
                    <a:cxn ang="0">
                      <a:pos x="0" y="67"/>
                    </a:cxn>
                    <a:cxn ang="0">
                      <a:pos x="0" y="0"/>
                    </a:cxn>
                    <a:cxn ang="0">
                      <a:pos x="34" y="25"/>
                    </a:cxn>
                  </a:cxnLst>
                  <a:rect l="0" t="0" r="r" b="b"/>
                  <a:pathLst>
                    <a:path w="34" h="68">
                      <a:moveTo>
                        <a:pt x="34" y="25"/>
                      </a:moveTo>
                      <a:lnTo>
                        <a:pt x="16" y="68"/>
                      </a:lnTo>
                      <a:lnTo>
                        <a:pt x="0" y="67"/>
                      </a:lnTo>
                      <a:lnTo>
                        <a:pt x="0" y="0"/>
                      </a:lnTo>
                      <a:lnTo>
                        <a:pt x="34" y="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1" name="Freeform 2966">
                  <a:extLst>
                    <a:ext uri="{FF2B5EF4-FFF2-40B4-BE49-F238E27FC236}">
                      <a16:creationId xmlns:a16="http://schemas.microsoft.com/office/drawing/2014/main" id="{A4CE852E-F407-224C-5727-BF42231026B2}"/>
                    </a:ext>
                  </a:extLst>
                </p:cNvPr>
                <p:cNvSpPr>
                  <a:spLocks/>
                </p:cNvSpPr>
                <p:nvPr/>
              </p:nvSpPr>
              <p:spPr bwMode="auto">
                <a:xfrm>
                  <a:off x="3874846" y="3289774"/>
                  <a:ext cx="111832" cy="128890"/>
                </a:xfrm>
                <a:custGeom>
                  <a:avLst/>
                  <a:gdLst/>
                  <a:ahLst/>
                  <a:cxnLst>
                    <a:cxn ang="0">
                      <a:pos x="59" y="0"/>
                    </a:cxn>
                    <a:cxn ang="0">
                      <a:pos x="8" y="0"/>
                    </a:cxn>
                    <a:cxn ang="0">
                      <a:pos x="0" y="25"/>
                    </a:cxn>
                    <a:cxn ang="0">
                      <a:pos x="26" y="68"/>
                    </a:cxn>
                    <a:cxn ang="0">
                      <a:pos x="34" y="67"/>
                    </a:cxn>
                    <a:cxn ang="0">
                      <a:pos x="34" y="51"/>
                    </a:cxn>
                    <a:cxn ang="0">
                      <a:pos x="59" y="67"/>
                    </a:cxn>
                    <a:cxn ang="0">
                      <a:pos x="59" y="0"/>
                    </a:cxn>
                  </a:cxnLst>
                  <a:rect l="0" t="0" r="r" b="b"/>
                  <a:pathLst>
                    <a:path w="59" h="68">
                      <a:moveTo>
                        <a:pt x="59" y="0"/>
                      </a:moveTo>
                      <a:lnTo>
                        <a:pt x="8" y="0"/>
                      </a:lnTo>
                      <a:lnTo>
                        <a:pt x="0" y="25"/>
                      </a:lnTo>
                      <a:lnTo>
                        <a:pt x="26" y="68"/>
                      </a:lnTo>
                      <a:lnTo>
                        <a:pt x="34" y="67"/>
                      </a:lnTo>
                      <a:lnTo>
                        <a:pt x="34" y="51"/>
                      </a:lnTo>
                      <a:lnTo>
                        <a:pt x="59" y="67"/>
                      </a:lnTo>
                      <a:lnTo>
                        <a:pt x="59"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2" name="Freeform 2967">
                  <a:extLst>
                    <a:ext uri="{FF2B5EF4-FFF2-40B4-BE49-F238E27FC236}">
                      <a16:creationId xmlns:a16="http://schemas.microsoft.com/office/drawing/2014/main" id="{4B21D430-7254-F5FA-C74F-95D52E679F3D}"/>
                    </a:ext>
                  </a:extLst>
                </p:cNvPr>
                <p:cNvSpPr>
                  <a:spLocks/>
                </p:cNvSpPr>
                <p:nvPr/>
              </p:nvSpPr>
              <p:spPr bwMode="auto">
                <a:xfrm>
                  <a:off x="3518500" y="4066905"/>
                  <a:ext cx="354448" cy="1230142"/>
                </a:xfrm>
                <a:custGeom>
                  <a:avLst/>
                  <a:gdLst/>
                  <a:ahLst/>
                  <a:cxnLst>
                    <a:cxn ang="0">
                      <a:pos x="26" y="0"/>
                    </a:cxn>
                    <a:cxn ang="0">
                      <a:pos x="43" y="53"/>
                    </a:cxn>
                    <a:cxn ang="0">
                      <a:pos x="67" y="95"/>
                    </a:cxn>
                    <a:cxn ang="0">
                      <a:pos x="51" y="128"/>
                    </a:cxn>
                    <a:cxn ang="0">
                      <a:pos x="51" y="190"/>
                    </a:cxn>
                    <a:cxn ang="0">
                      <a:pos x="67" y="300"/>
                    </a:cxn>
                    <a:cxn ang="0">
                      <a:pos x="67" y="333"/>
                    </a:cxn>
                    <a:cxn ang="0">
                      <a:pos x="77" y="378"/>
                    </a:cxn>
                    <a:cxn ang="0">
                      <a:pos x="85" y="437"/>
                    </a:cxn>
                    <a:cxn ang="0">
                      <a:pos x="104" y="489"/>
                    </a:cxn>
                    <a:cxn ang="0">
                      <a:pos x="110" y="489"/>
                    </a:cxn>
                    <a:cxn ang="0">
                      <a:pos x="120" y="582"/>
                    </a:cxn>
                    <a:cxn ang="0">
                      <a:pos x="136" y="591"/>
                    </a:cxn>
                    <a:cxn ang="0">
                      <a:pos x="187" y="617"/>
                    </a:cxn>
                    <a:cxn ang="0">
                      <a:pos x="179" y="624"/>
                    </a:cxn>
                    <a:cxn ang="0">
                      <a:pos x="128" y="617"/>
                    </a:cxn>
                    <a:cxn ang="0">
                      <a:pos x="118" y="615"/>
                    </a:cxn>
                    <a:cxn ang="0">
                      <a:pos x="127" y="606"/>
                    </a:cxn>
                    <a:cxn ang="0">
                      <a:pos x="118" y="607"/>
                    </a:cxn>
                    <a:cxn ang="0">
                      <a:pos x="110" y="582"/>
                    </a:cxn>
                    <a:cxn ang="0">
                      <a:pos x="101" y="582"/>
                    </a:cxn>
                    <a:cxn ang="0">
                      <a:pos x="77" y="555"/>
                    </a:cxn>
                    <a:cxn ang="0">
                      <a:pos x="85" y="555"/>
                    </a:cxn>
                    <a:cxn ang="0">
                      <a:pos x="59" y="521"/>
                    </a:cxn>
                    <a:cxn ang="0">
                      <a:pos x="67" y="503"/>
                    </a:cxn>
                    <a:cxn ang="0">
                      <a:pos x="77" y="478"/>
                    </a:cxn>
                    <a:cxn ang="0">
                      <a:pos x="59" y="427"/>
                    </a:cxn>
                    <a:cxn ang="0">
                      <a:pos x="51" y="418"/>
                    </a:cxn>
                    <a:cxn ang="0">
                      <a:pos x="34" y="357"/>
                    </a:cxn>
                    <a:cxn ang="0">
                      <a:pos x="42" y="350"/>
                    </a:cxn>
                    <a:cxn ang="0">
                      <a:pos x="26" y="239"/>
                    </a:cxn>
                    <a:cxn ang="0">
                      <a:pos x="26" y="213"/>
                    </a:cxn>
                    <a:cxn ang="0">
                      <a:pos x="26" y="89"/>
                    </a:cxn>
                    <a:cxn ang="0">
                      <a:pos x="0" y="9"/>
                    </a:cxn>
                  </a:cxnLst>
                  <a:rect l="0" t="0" r="r" b="b"/>
                  <a:pathLst>
                    <a:path w="187" h="649">
                      <a:moveTo>
                        <a:pt x="0" y="9"/>
                      </a:moveTo>
                      <a:lnTo>
                        <a:pt x="26" y="0"/>
                      </a:lnTo>
                      <a:lnTo>
                        <a:pt x="42" y="35"/>
                      </a:lnTo>
                      <a:lnTo>
                        <a:pt x="43" y="53"/>
                      </a:lnTo>
                      <a:lnTo>
                        <a:pt x="59" y="95"/>
                      </a:lnTo>
                      <a:lnTo>
                        <a:pt x="67" y="95"/>
                      </a:lnTo>
                      <a:lnTo>
                        <a:pt x="67" y="120"/>
                      </a:lnTo>
                      <a:lnTo>
                        <a:pt x="51" y="128"/>
                      </a:lnTo>
                      <a:lnTo>
                        <a:pt x="59" y="163"/>
                      </a:lnTo>
                      <a:lnTo>
                        <a:pt x="51" y="190"/>
                      </a:lnTo>
                      <a:lnTo>
                        <a:pt x="51" y="250"/>
                      </a:lnTo>
                      <a:lnTo>
                        <a:pt x="67" y="300"/>
                      </a:lnTo>
                      <a:lnTo>
                        <a:pt x="59" y="325"/>
                      </a:lnTo>
                      <a:lnTo>
                        <a:pt x="67" y="333"/>
                      </a:lnTo>
                      <a:lnTo>
                        <a:pt x="59" y="351"/>
                      </a:lnTo>
                      <a:lnTo>
                        <a:pt x="77" y="378"/>
                      </a:lnTo>
                      <a:lnTo>
                        <a:pt x="77" y="427"/>
                      </a:lnTo>
                      <a:lnTo>
                        <a:pt x="85" y="437"/>
                      </a:lnTo>
                      <a:lnTo>
                        <a:pt x="85" y="462"/>
                      </a:lnTo>
                      <a:lnTo>
                        <a:pt x="104" y="489"/>
                      </a:lnTo>
                      <a:lnTo>
                        <a:pt x="110" y="496"/>
                      </a:lnTo>
                      <a:lnTo>
                        <a:pt x="110" y="489"/>
                      </a:lnTo>
                      <a:lnTo>
                        <a:pt x="118" y="524"/>
                      </a:lnTo>
                      <a:lnTo>
                        <a:pt x="120" y="582"/>
                      </a:lnTo>
                      <a:lnTo>
                        <a:pt x="128" y="590"/>
                      </a:lnTo>
                      <a:lnTo>
                        <a:pt x="136" y="591"/>
                      </a:lnTo>
                      <a:lnTo>
                        <a:pt x="153" y="615"/>
                      </a:lnTo>
                      <a:lnTo>
                        <a:pt x="187" y="617"/>
                      </a:lnTo>
                      <a:lnTo>
                        <a:pt x="187" y="624"/>
                      </a:lnTo>
                      <a:lnTo>
                        <a:pt x="179" y="624"/>
                      </a:lnTo>
                      <a:lnTo>
                        <a:pt x="179" y="649"/>
                      </a:lnTo>
                      <a:lnTo>
                        <a:pt x="128" y="617"/>
                      </a:lnTo>
                      <a:lnTo>
                        <a:pt x="127" y="623"/>
                      </a:lnTo>
                      <a:lnTo>
                        <a:pt x="118" y="615"/>
                      </a:lnTo>
                      <a:lnTo>
                        <a:pt x="120" y="607"/>
                      </a:lnTo>
                      <a:lnTo>
                        <a:pt x="127" y="606"/>
                      </a:lnTo>
                      <a:lnTo>
                        <a:pt x="118" y="599"/>
                      </a:lnTo>
                      <a:lnTo>
                        <a:pt x="118" y="607"/>
                      </a:lnTo>
                      <a:lnTo>
                        <a:pt x="110" y="606"/>
                      </a:lnTo>
                      <a:lnTo>
                        <a:pt x="110" y="582"/>
                      </a:lnTo>
                      <a:lnTo>
                        <a:pt x="102" y="590"/>
                      </a:lnTo>
                      <a:lnTo>
                        <a:pt x="101" y="582"/>
                      </a:lnTo>
                      <a:lnTo>
                        <a:pt x="85" y="580"/>
                      </a:lnTo>
                      <a:lnTo>
                        <a:pt x="77" y="555"/>
                      </a:lnTo>
                      <a:lnTo>
                        <a:pt x="77" y="539"/>
                      </a:lnTo>
                      <a:lnTo>
                        <a:pt x="85" y="555"/>
                      </a:lnTo>
                      <a:lnTo>
                        <a:pt x="85" y="521"/>
                      </a:lnTo>
                      <a:lnTo>
                        <a:pt x="59" y="521"/>
                      </a:lnTo>
                      <a:lnTo>
                        <a:pt x="67" y="512"/>
                      </a:lnTo>
                      <a:lnTo>
                        <a:pt x="67" y="503"/>
                      </a:lnTo>
                      <a:lnTo>
                        <a:pt x="59" y="478"/>
                      </a:lnTo>
                      <a:lnTo>
                        <a:pt x="77" y="478"/>
                      </a:lnTo>
                      <a:lnTo>
                        <a:pt x="67" y="435"/>
                      </a:lnTo>
                      <a:lnTo>
                        <a:pt x="59" y="427"/>
                      </a:lnTo>
                      <a:lnTo>
                        <a:pt x="59" y="435"/>
                      </a:lnTo>
                      <a:lnTo>
                        <a:pt x="51" y="418"/>
                      </a:lnTo>
                      <a:lnTo>
                        <a:pt x="50" y="401"/>
                      </a:lnTo>
                      <a:lnTo>
                        <a:pt x="34" y="357"/>
                      </a:lnTo>
                      <a:lnTo>
                        <a:pt x="34" y="351"/>
                      </a:lnTo>
                      <a:lnTo>
                        <a:pt x="42" y="350"/>
                      </a:lnTo>
                      <a:lnTo>
                        <a:pt x="42" y="273"/>
                      </a:lnTo>
                      <a:lnTo>
                        <a:pt x="26" y="239"/>
                      </a:lnTo>
                      <a:lnTo>
                        <a:pt x="34" y="230"/>
                      </a:lnTo>
                      <a:lnTo>
                        <a:pt x="26" y="213"/>
                      </a:lnTo>
                      <a:lnTo>
                        <a:pt x="34" y="160"/>
                      </a:lnTo>
                      <a:lnTo>
                        <a:pt x="26" y="89"/>
                      </a:lnTo>
                      <a:lnTo>
                        <a:pt x="25" y="76"/>
                      </a:lnTo>
                      <a:lnTo>
                        <a:pt x="0"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3" name="Freeform 2968">
                  <a:extLst>
                    <a:ext uri="{FF2B5EF4-FFF2-40B4-BE49-F238E27FC236}">
                      <a16:creationId xmlns:a16="http://schemas.microsoft.com/office/drawing/2014/main" id="{9FF25C44-BDE8-93D5-733C-C71C8797B42A}"/>
                    </a:ext>
                  </a:extLst>
                </p:cNvPr>
                <p:cNvSpPr>
                  <a:spLocks/>
                </p:cNvSpPr>
                <p:nvPr/>
              </p:nvSpPr>
              <p:spPr bwMode="auto">
                <a:xfrm>
                  <a:off x="3548829" y="3807229"/>
                  <a:ext cx="371507" cy="439743"/>
                </a:xfrm>
                <a:custGeom>
                  <a:avLst/>
                  <a:gdLst/>
                  <a:ahLst/>
                  <a:cxnLst>
                    <a:cxn ang="0">
                      <a:pos x="0" y="17"/>
                    </a:cxn>
                    <a:cxn ang="0">
                      <a:pos x="18" y="24"/>
                    </a:cxn>
                    <a:cxn ang="0">
                      <a:pos x="35" y="0"/>
                    </a:cxn>
                    <a:cxn ang="0">
                      <a:pos x="61" y="0"/>
                    </a:cxn>
                    <a:cxn ang="0">
                      <a:pos x="61" y="27"/>
                    </a:cxn>
                    <a:cxn ang="0">
                      <a:pos x="70" y="44"/>
                    </a:cxn>
                    <a:cxn ang="0">
                      <a:pos x="137" y="78"/>
                    </a:cxn>
                    <a:cxn ang="0">
                      <a:pos x="145" y="95"/>
                    </a:cxn>
                    <a:cxn ang="0">
                      <a:pos x="147" y="112"/>
                    </a:cxn>
                    <a:cxn ang="0">
                      <a:pos x="171" y="120"/>
                    </a:cxn>
                    <a:cxn ang="0">
                      <a:pos x="172" y="128"/>
                    </a:cxn>
                    <a:cxn ang="0">
                      <a:pos x="196" y="146"/>
                    </a:cxn>
                    <a:cxn ang="0">
                      <a:pos x="180" y="187"/>
                    </a:cxn>
                    <a:cxn ang="0">
                      <a:pos x="171" y="171"/>
                    </a:cxn>
                    <a:cxn ang="0">
                      <a:pos x="128" y="180"/>
                    </a:cxn>
                    <a:cxn ang="0">
                      <a:pos x="120" y="222"/>
                    </a:cxn>
                    <a:cxn ang="0">
                      <a:pos x="101" y="222"/>
                    </a:cxn>
                    <a:cxn ang="0">
                      <a:pos x="69" y="214"/>
                    </a:cxn>
                    <a:cxn ang="0">
                      <a:pos x="51" y="232"/>
                    </a:cxn>
                    <a:cxn ang="0">
                      <a:pos x="43" y="230"/>
                    </a:cxn>
                    <a:cxn ang="0">
                      <a:pos x="26" y="187"/>
                    </a:cxn>
                    <a:cxn ang="0">
                      <a:pos x="26" y="170"/>
                    </a:cxn>
                    <a:cxn ang="0">
                      <a:pos x="10" y="136"/>
                    </a:cxn>
                    <a:cxn ang="0">
                      <a:pos x="18" y="120"/>
                    </a:cxn>
                    <a:cxn ang="0">
                      <a:pos x="10" y="110"/>
                    </a:cxn>
                    <a:cxn ang="0">
                      <a:pos x="9" y="41"/>
                    </a:cxn>
                    <a:cxn ang="0">
                      <a:pos x="0" y="17"/>
                    </a:cxn>
                  </a:cxnLst>
                  <a:rect l="0" t="0" r="r" b="b"/>
                  <a:pathLst>
                    <a:path w="196" h="232">
                      <a:moveTo>
                        <a:pt x="0" y="17"/>
                      </a:moveTo>
                      <a:lnTo>
                        <a:pt x="18" y="24"/>
                      </a:lnTo>
                      <a:lnTo>
                        <a:pt x="35" y="0"/>
                      </a:lnTo>
                      <a:lnTo>
                        <a:pt x="61" y="0"/>
                      </a:lnTo>
                      <a:lnTo>
                        <a:pt x="61" y="27"/>
                      </a:lnTo>
                      <a:lnTo>
                        <a:pt x="70" y="44"/>
                      </a:lnTo>
                      <a:lnTo>
                        <a:pt x="137" y="78"/>
                      </a:lnTo>
                      <a:lnTo>
                        <a:pt x="145" y="95"/>
                      </a:lnTo>
                      <a:lnTo>
                        <a:pt x="147" y="112"/>
                      </a:lnTo>
                      <a:lnTo>
                        <a:pt x="171" y="120"/>
                      </a:lnTo>
                      <a:lnTo>
                        <a:pt x="172" y="128"/>
                      </a:lnTo>
                      <a:lnTo>
                        <a:pt x="196" y="146"/>
                      </a:lnTo>
                      <a:lnTo>
                        <a:pt x="180" y="187"/>
                      </a:lnTo>
                      <a:lnTo>
                        <a:pt x="171" y="171"/>
                      </a:lnTo>
                      <a:lnTo>
                        <a:pt x="128" y="180"/>
                      </a:lnTo>
                      <a:lnTo>
                        <a:pt x="120" y="222"/>
                      </a:lnTo>
                      <a:lnTo>
                        <a:pt x="101" y="222"/>
                      </a:lnTo>
                      <a:lnTo>
                        <a:pt x="69" y="214"/>
                      </a:lnTo>
                      <a:lnTo>
                        <a:pt x="51" y="232"/>
                      </a:lnTo>
                      <a:lnTo>
                        <a:pt x="43" y="230"/>
                      </a:lnTo>
                      <a:lnTo>
                        <a:pt x="26" y="187"/>
                      </a:lnTo>
                      <a:lnTo>
                        <a:pt x="26" y="170"/>
                      </a:lnTo>
                      <a:lnTo>
                        <a:pt x="10" y="136"/>
                      </a:lnTo>
                      <a:lnTo>
                        <a:pt x="18" y="120"/>
                      </a:lnTo>
                      <a:lnTo>
                        <a:pt x="10" y="110"/>
                      </a:lnTo>
                      <a:lnTo>
                        <a:pt x="9" y="41"/>
                      </a:lnTo>
                      <a:lnTo>
                        <a:pt x="0"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4" name="Freeform 2969">
                  <a:extLst>
                    <a:ext uri="{FF2B5EF4-FFF2-40B4-BE49-F238E27FC236}">
                      <a16:creationId xmlns:a16="http://schemas.microsoft.com/office/drawing/2014/main" id="{397453A9-E906-DB96-EE72-6DB010BF20B0}"/>
                    </a:ext>
                  </a:extLst>
                </p:cNvPr>
                <p:cNvSpPr>
                  <a:spLocks/>
                </p:cNvSpPr>
                <p:nvPr/>
              </p:nvSpPr>
              <p:spPr bwMode="auto">
                <a:xfrm>
                  <a:off x="3778177" y="4131350"/>
                  <a:ext cx="242617" cy="274838"/>
                </a:xfrm>
                <a:custGeom>
                  <a:avLst/>
                  <a:gdLst/>
                  <a:ahLst/>
                  <a:cxnLst>
                    <a:cxn ang="0">
                      <a:pos x="128" y="112"/>
                    </a:cxn>
                    <a:cxn ang="0">
                      <a:pos x="126" y="86"/>
                    </a:cxn>
                    <a:cxn ang="0">
                      <a:pos x="110" y="85"/>
                    </a:cxn>
                    <a:cxn ang="0">
                      <a:pos x="109" y="51"/>
                    </a:cxn>
                    <a:cxn ang="0">
                      <a:pos x="101" y="51"/>
                    </a:cxn>
                    <a:cxn ang="0">
                      <a:pos x="75" y="42"/>
                    </a:cxn>
                    <a:cxn ang="0">
                      <a:pos x="57" y="13"/>
                    </a:cxn>
                    <a:cxn ang="0">
                      <a:pos x="50" y="0"/>
                    </a:cxn>
                    <a:cxn ang="0">
                      <a:pos x="7" y="9"/>
                    </a:cxn>
                    <a:cxn ang="0">
                      <a:pos x="0" y="52"/>
                    </a:cxn>
                    <a:cxn ang="0">
                      <a:pos x="35" y="86"/>
                    </a:cxn>
                    <a:cxn ang="0">
                      <a:pos x="53" y="95"/>
                    </a:cxn>
                    <a:cxn ang="0">
                      <a:pos x="85" y="103"/>
                    </a:cxn>
                    <a:cxn ang="0">
                      <a:pos x="83" y="121"/>
                    </a:cxn>
                    <a:cxn ang="0">
                      <a:pos x="77" y="137"/>
                    </a:cxn>
                    <a:cxn ang="0">
                      <a:pos x="112" y="145"/>
                    </a:cxn>
                    <a:cxn ang="0">
                      <a:pos x="118" y="145"/>
                    </a:cxn>
                    <a:cxn ang="0">
                      <a:pos x="128" y="128"/>
                    </a:cxn>
                    <a:cxn ang="0">
                      <a:pos x="128" y="112"/>
                    </a:cxn>
                  </a:cxnLst>
                  <a:rect l="0" t="0" r="r" b="b"/>
                  <a:pathLst>
                    <a:path w="128" h="145">
                      <a:moveTo>
                        <a:pt x="128" y="112"/>
                      </a:moveTo>
                      <a:lnTo>
                        <a:pt x="126" y="86"/>
                      </a:lnTo>
                      <a:lnTo>
                        <a:pt x="110" y="85"/>
                      </a:lnTo>
                      <a:lnTo>
                        <a:pt x="109" y="51"/>
                      </a:lnTo>
                      <a:lnTo>
                        <a:pt x="101" y="51"/>
                      </a:lnTo>
                      <a:lnTo>
                        <a:pt x="75" y="42"/>
                      </a:lnTo>
                      <a:lnTo>
                        <a:pt x="57" y="13"/>
                      </a:lnTo>
                      <a:lnTo>
                        <a:pt x="50" y="0"/>
                      </a:lnTo>
                      <a:lnTo>
                        <a:pt x="7" y="9"/>
                      </a:lnTo>
                      <a:lnTo>
                        <a:pt x="0" y="52"/>
                      </a:lnTo>
                      <a:lnTo>
                        <a:pt x="35" y="86"/>
                      </a:lnTo>
                      <a:lnTo>
                        <a:pt x="53" y="95"/>
                      </a:lnTo>
                      <a:lnTo>
                        <a:pt x="85" y="103"/>
                      </a:lnTo>
                      <a:lnTo>
                        <a:pt x="83" y="121"/>
                      </a:lnTo>
                      <a:lnTo>
                        <a:pt x="77" y="137"/>
                      </a:lnTo>
                      <a:lnTo>
                        <a:pt x="112" y="145"/>
                      </a:lnTo>
                      <a:lnTo>
                        <a:pt x="118" y="145"/>
                      </a:lnTo>
                      <a:lnTo>
                        <a:pt x="128" y="128"/>
                      </a:lnTo>
                      <a:lnTo>
                        <a:pt x="128" y="112"/>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5" name="Freeform 2970">
                  <a:extLst>
                    <a:ext uri="{FF2B5EF4-FFF2-40B4-BE49-F238E27FC236}">
                      <a16:creationId xmlns:a16="http://schemas.microsoft.com/office/drawing/2014/main" id="{132C9508-7F65-E104-14E0-BA5D8190E96D}"/>
                    </a:ext>
                  </a:extLst>
                </p:cNvPr>
                <p:cNvSpPr>
                  <a:spLocks/>
                </p:cNvSpPr>
                <p:nvPr/>
              </p:nvSpPr>
              <p:spPr bwMode="auto">
                <a:xfrm>
                  <a:off x="3615169" y="4212853"/>
                  <a:ext cx="435953" cy="1019747"/>
                </a:xfrm>
                <a:custGeom>
                  <a:avLst/>
                  <a:gdLst/>
                  <a:ahLst/>
                  <a:cxnLst>
                    <a:cxn ang="0">
                      <a:pos x="188" y="231"/>
                    </a:cxn>
                    <a:cxn ang="0">
                      <a:pos x="204" y="256"/>
                    </a:cxn>
                    <a:cxn ang="0">
                      <a:pos x="220" y="275"/>
                    </a:cxn>
                    <a:cxn ang="0">
                      <a:pos x="179" y="299"/>
                    </a:cxn>
                    <a:cxn ang="0">
                      <a:pos x="161" y="342"/>
                    </a:cxn>
                    <a:cxn ang="0">
                      <a:pos x="120" y="342"/>
                    </a:cxn>
                    <a:cxn ang="0">
                      <a:pos x="137" y="366"/>
                    </a:cxn>
                    <a:cxn ang="0">
                      <a:pos x="161" y="368"/>
                    </a:cxn>
                    <a:cxn ang="0">
                      <a:pos x="144" y="384"/>
                    </a:cxn>
                    <a:cxn ang="0">
                      <a:pos x="137" y="385"/>
                    </a:cxn>
                    <a:cxn ang="0">
                      <a:pos x="136" y="393"/>
                    </a:cxn>
                    <a:cxn ang="0">
                      <a:pos x="120" y="419"/>
                    </a:cxn>
                    <a:cxn ang="0">
                      <a:pos x="137" y="454"/>
                    </a:cxn>
                    <a:cxn ang="0">
                      <a:pos x="161" y="462"/>
                    </a:cxn>
                    <a:cxn ang="0">
                      <a:pos x="136" y="505"/>
                    </a:cxn>
                    <a:cxn ang="0">
                      <a:pos x="128" y="522"/>
                    </a:cxn>
                    <a:cxn ang="0">
                      <a:pos x="102" y="538"/>
                    </a:cxn>
                    <a:cxn ang="0">
                      <a:pos x="76" y="513"/>
                    </a:cxn>
                    <a:cxn ang="0">
                      <a:pos x="67" y="443"/>
                    </a:cxn>
                    <a:cxn ang="0">
                      <a:pos x="59" y="419"/>
                    </a:cxn>
                    <a:cxn ang="0">
                      <a:pos x="34" y="384"/>
                    </a:cxn>
                    <a:cxn ang="0">
                      <a:pos x="26" y="350"/>
                    </a:cxn>
                    <a:cxn ang="0">
                      <a:pos x="8" y="273"/>
                    </a:cxn>
                    <a:cxn ang="0">
                      <a:pos x="8" y="247"/>
                    </a:cxn>
                    <a:cxn ang="0">
                      <a:pos x="0" y="169"/>
                    </a:cxn>
                    <a:cxn ang="0">
                      <a:pos x="8" y="85"/>
                    </a:cxn>
                    <a:cxn ang="0">
                      <a:pos x="16" y="42"/>
                    </a:cxn>
                    <a:cxn ang="0">
                      <a:pos x="34" y="0"/>
                    </a:cxn>
                    <a:cxn ang="0">
                      <a:pos x="85" y="9"/>
                    </a:cxn>
                    <a:cxn ang="0">
                      <a:pos x="139" y="52"/>
                    </a:cxn>
                    <a:cxn ang="0">
                      <a:pos x="169" y="78"/>
                    </a:cxn>
                    <a:cxn ang="0">
                      <a:pos x="198" y="102"/>
                    </a:cxn>
                    <a:cxn ang="0">
                      <a:pos x="214" y="85"/>
                    </a:cxn>
                    <a:cxn ang="0">
                      <a:pos x="222" y="69"/>
                    </a:cxn>
                    <a:cxn ang="0">
                      <a:pos x="220" y="105"/>
                    </a:cxn>
                  </a:cxnLst>
                  <a:rect l="0" t="0" r="r" b="b"/>
                  <a:pathLst>
                    <a:path w="230" h="538">
                      <a:moveTo>
                        <a:pt x="187" y="154"/>
                      </a:moveTo>
                      <a:lnTo>
                        <a:pt x="188" y="231"/>
                      </a:lnTo>
                      <a:lnTo>
                        <a:pt x="212" y="248"/>
                      </a:lnTo>
                      <a:lnTo>
                        <a:pt x="204" y="256"/>
                      </a:lnTo>
                      <a:lnTo>
                        <a:pt x="222" y="266"/>
                      </a:lnTo>
                      <a:lnTo>
                        <a:pt x="220" y="275"/>
                      </a:lnTo>
                      <a:lnTo>
                        <a:pt x="212" y="299"/>
                      </a:lnTo>
                      <a:lnTo>
                        <a:pt x="179" y="299"/>
                      </a:lnTo>
                      <a:lnTo>
                        <a:pt x="161" y="317"/>
                      </a:lnTo>
                      <a:lnTo>
                        <a:pt x="161" y="342"/>
                      </a:lnTo>
                      <a:lnTo>
                        <a:pt x="136" y="350"/>
                      </a:lnTo>
                      <a:lnTo>
                        <a:pt x="120" y="342"/>
                      </a:lnTo>
                      <a:lnTo>
                        <a:pt x="129" y="360"/>
                      </a:lnTo>
                      <a:lnTo>
                        <a:pt x="137" y="366"/>
                      </a:lnTo>
                      <a:lnTo>
                        <a:pt x="145" y="360"/>
                      </a:lnTo>
                      <a:lnTo>
                        <a:pt x="161" y="368"/>
                      </a:lnTo>
                      <a:lnTo>
                        <a:pt x="161" y="385"/>
                      </a:lnTo>
                      <a:lnTo>
                        <a:pt x="144" y="384"/>
                      </a:lnTo>
                      <a:lnTo>
                        <a:pt x="136" y="369"/>
                      </a:lnTo>
                      <a:lnTo>
                        <a:pt x="137" y="385"/>
                      </a:lnTo>
                      <a:lnTo>
                        <a:pt x="144" y="385"/>
                      </a:lnTo>
                      <a:lnTo>
                        <a:pt x="136" y="393"/>
                      </a:lnTo>
                      <a:lnTo>
                        <a:pt x="136" y="419"/>
                      </a:lnTo>
                      <a:lnTo>
                        <a:pt x="120" y="419"/>
                      </a:lnTo>
                      <a:lnTo>
                        <a:pt x="120" y="444"/>
                      </a:lnTo>
                      <a:lnTo>
                        <a:pt x="137" y="454"/>
                      </a:lnTo>
                      <a:lnTo>
                        <a:pt x="145" y="454"/>
                      </a:lnTo>
                      <a:lnTo>
                        <a:pt x="161" y="462"/>
                      </a:lnTo>
                      <a:lnTo>
                        <a:pt x="136" y="489"/>
                      </a:lnTo>
                      <a:lnTo>
                        <a:pt x="136" y="505"/>
                      </a:lnTo>
                      <a:lnTo>
                        <a:pt x="128" y="514"/>
                      </a:lnTo>
                      <a:lnTo>
                        <a:pt x="128" y="522"/>
                      </a:lnTo>
                      <a:lnTo>
                        <a:pt x="161" y="538"/>
                      </a:lnTo>
                      <a:lnTo>
                        <a:pt x="102" y="538"/>
                      </a:lnTo>
                      <a:lnTo>
                        <a:pt x="85" y="513"/>
                      </a:lnTo>
                      <a:lnTo>
                        <a:pt x="76" y="513"/>
                      </a:lnTo>
                      <a:lnTo>
                        <a:pt x="67" y="503"/>
                      </a:lnTo>
                      <a:lnTo>
                        <a:pt x="67" y="443"/>
                      </a:lnTo>
                      <a:lnTo>
                        <a:pt x="59" y="412"/>
                      </a:lnTo>
                      <a:lnTo>
                        <a:pt x="59" y="419"/>
                      </a:lnTo>
                      <a:lnTo>
                        <a:pt x="50" y="408"/>
                      </a:lnTo>
                      <a:lnTo>
                        <a:pt x="34" y="384"/>
                      </a:lnTo>
                      <a:lnTo>
                        <a:pt x="34" y="358"/>
                      </a:lnTo>
                      <a:lnTo>
                        <a:pt x="26" y="350"/>
                      </a:lnTo>
                      <a:lnTo>
                        <a:pt x="25" y="298"/>
                      </a:lnTo>
                      <a:lnTo>
                        <a:pt x="8" y="273"/>
                      </a:lnTo>
                      <a:lnTo>
                        <a:pt x="16" y="256"/>
                      </a:lnTo>
                      <a:lnTo>
                        <a:pt x="8" y="247"/>
                      </a:lnTo>
                      <a:lnTo>
                        <a:pt x="16" y="222"/>
                      </a:lnTo>
                      <a:lnTo>
                        <a:pt x="0" y="169"/>
                      </a:lnTo>
                      <a:lnTo>
                        <a:pt x="0" y="110"/>
                      </a:lnTo>
                      <a:lnTo>
                        <a:pt x="8" y="85"/>
                      </a:lnTo>
                      <a:lnTo>
                        <a:pt x="0" y="51"/>
                      </a:lnTo>
                      <a:lnTo>
                        <a:pt x="16" y="42"/>
                      </a:lnTo>
                      <a:lnTo>
                        <a:pt x="18" y="16"/>
                      </a:lnTo>
                      <a:lnTo>
                        <a:pt x="34" y="0"/>
                      </a:lnTo>
                      <a:lnTo>
                        <a:pt x="70" y="8"/>
                      </a:lnTo>
                      <a:lnTo>
                        <a:pt x="85" y="9"/>
                      </a:lnTo>
                      <a:lnTo>
                        <a:pt x="120" y="43"/>
                      </a:lnTo>
                      <a:lnTo>
                        <a:pt x="139" y="52"/>
                      </a:lnTo>
                      <a:lnTo>
                        <a:pt x="171" y="60"/>
                      </a:lnTo>
                      <a:lnTo>
                        <a:pt x="169" y="78"/>
                      </a:lnTo>
                      <a:lnTo>
                        <a:pt x="163" y="94"/>
                      </a:lnTo>
                      <a:lnTo>
                        <a:pt x="198" y="102"/>
                      </a:lnTo>
                      <a:lnTo>
                        <a:pt x="204" y="102"/>
                      </a:lnTo>
                      <a:lnTo>
                        <a:pt x="214" y="85"/>
                      </a:lnTo>
                      <a:lnTo>
                        <a:pt x="214" y="69"/>
                      </a:lnTo>
                      <a:lnTo>
                        <a:pt x="222" y="69"/>
                      </a:lnTo>
                      <a:lnTo>
                        <a:pt x="230" y="94"/>
                      </a:lnTo>
                      <a:lnTo>
                        <a:pt x="220" y="105"/>
                      </a:lnTo>
                      <a:lnTo>
                        <a:pt x="187" y="15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6" name="Freeform 2971">
                  <a:extLst>
                    <a:ext uri="{FF2B5EF4-FFF2-40B4-BE49-F238E27FC236}">
                      <a16:creationId xmlns:a16="http://schemas.microsoft.com/office/drawing/2014/main" id="{4D2B365D-A39E-747D-3847-84C986A525E6}"/>
                    </a:ext>
                  </a:extLst>
                </p:cNvPr>
                <p:cNvSpPr>
                  <a:spLocks/>
                </p:cNvSpPr>
                <p:nvPr/>
              </p:nvSpPr>
              <p:spPr bwMode="auto">
                <a:xfrm>
                  <a:off x="3776282" y="3193106"/>
                  <a:ext cx="144054" cy="240721"/>
                </a:xfrm>
                <a:custGeom>
                  <a:avLst/>
                  <a:gdLst/>
                  <a:ahLst/>
                  <a:cxnLst>
                    <a:cxn ang="0">
                      <a:pos x="25" y="0"/>
                    </a:cxn>
                    <a:cxn ang="0">
                      <a:pos x="9" y="17"/>
                    </a:cxn>
                    <a:cxn ang="0">
                      <a:pos x="9" y="25"/>
                    </a:cxn>
                    <a:cxn ang="0">
                      <a:pos x="16" y="33"/>
                    </a:cxn>
                    <a:cxn ang="0">
                      <a:pos x="8" y="33"/>
                    </a:cxn>
                    <a:cxn ang="0">
                      <a:pos x="0" y="51"/>
                    </a:cxn>
                    <a:cxn ang="0">
                      <a:pos x="9" y="59"/>
                    </a:cxn>
                    <a:cxn ang="0">
                      <a:pos x="17" y="60"/>
                    </a:cxn>
                    <a:cxn ang="0">
                      <a:pos x="25" y="76"/>
                    </a:cxn>
                    <a:cxn ang="0">
                      <a:pos x="17" y="103"/>
                    </a:cxn>
                    <a:cxn ang="0">
                      <a:pos x="27" y="127"/>
                    </a:cxn>
                    <a:cxn ang="0">
                      <a:pos x="36" y="127"/>
                    </a:cxn>
                    <a:cxn ang="0">
                      <a:pos x="60" y="119"/>
                    </a:cxn>
                    <a:cxn ang="0">
                      <a:pos x="76" y="118"/>
                    </a:cxn>
                    <a:cxn ang="0">
                      <a:pos x="51" y="75"/>
                    </a:cxn>
                    <a:cxn ang="0">
                      <a:pos x="59" y="49"/>
                    </a:cxn>
                    <a:cxn ang="0">
                      <a:pos x="43" y="32"/>
                    </a:cxn>
                    <a:cxn ang="0">
                      <a:pos x="43" y="16"/>
                    </a:cxn>
                    <a:cxn ang="0">
                      <a:pos x="25" y="0"/>
                    </a:cxn>
                  </a:cxnLst>
                  <a:rect l="0" t="0" r="r" b="b"/>
                  <a:pathLst>
                    <a:path w="76" h="127">
                      <a:moveTo>
                        <a:pt x="25" y="0"/>
                      </a:moveTo>
                      <a:lnTo>
                        <a:pt x="9" y="17"/>
                      </a:lnTo>
                      <a:lnTo>
                        <a:pt x="9" y="25"/>
                      </a:lnTo>
                      <a:lnTo>
                        <a:pt x="16" y="33"/>
                      </a:lnTo>
                      <a:lnTo>
                        <a:pt x="8" y="33"/>
                      </a:lnTo>
                      <a:lnTo>
                        <a:pt x="0" y="51"/>
                      </a:lnTo>
                      <a:lnTo>
                        <a:pt x="9" y="59"/>
                      </a:lnTo>
                      <a:lnTo>
                        <a:pt x="17" y="60"/>
                      </a:lnTo>
                      <a:lnTo>
                        <a:pt x="25" y="76"/>
                      </a:lnTo>
                      <a:lnTo>
                        <a:pt x="17" y="103"/>
                      </a:lnTo>
                      <a:lnTo>
                        <a:pt x="27" y="127"/>
                      </a:lnTo>
                      <a:lnTo>
                        <a:pt x="36" y="127"/>
                      </a:lnTo>
                      <a:lnTo>
                        <a:pt x="60" y="119"/>
                      </a:lnTo>
                      <a:lnTo>
                        <a:pt x="76" y="118"/>
                      </a:lnTo>
                      <a:lnTo>
                        <a:pt x="51" y="75"/>
                      </a:lnTo>
                      <a:lnTo>
                        <a:pt x="59" y="49"/>
                      </a:lnTo>
                      <a:lnTo>
                        <a:pt x="43" y="32"/>
                      </a:lnTo>
                      <a:lnTo>
                        <a:pt x="43" y="16"/>
                      </a:lnTo>
                      <a:lnTo>
                        <a:pt x="25"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7" name="Freeform 2972">
                  <a:extLst>
                    <a:ext uri="{FF2B5EF4-FFF2-40B4-BE49-F238E27FC236}">
                      <a16:creationId xmlns:a16="http://schemas.microsoft.com/office/drawing/2014/main" id="{BDE58CCF-B5D5-1C3C-B3CC-EE4750B4CE68}"/>
                    </a:ext>
                  </a:extLst>
                </p:cNvPr>
                <p:cNvSpPr>
                  <a:spLocks/>
                </p:cNvSpPr>
                <p:nvPr/>
              </p:nvSpPr>
              <p:spPr bwMode="auto">
                <a:xfrm>
                  <a:off x="5442375" y="1619890"/>
                  <a:ext cx="47387" cy="30327"/>
                </a:xfrm>
                <a:custGeom>
                  <a:avLst/>
                  <a:gdLst/>
                  <a:ahLst/>
                  <a:cxnLst>
                    <a:cxn ang="0">
                      <a:pos x="8" y="0"/>
                    </a:cxn>
                    <a:cxn ang="0">
                      <a:pos x="0" y="8"/>
                    </a:cxn>
                    <a:cxn ang="0">
                      <a:pos x="9" y="16"/>
                    </a:cxn>
                    <a:cxn ang="0">
                      <a:pos x="25" y="16"/>
                    </a:cxn>
                    <a:cxn ang="0">
                      <a:pos x="24" y="0"/>
                    </a:cxn>
                    <a:cxn ang="0">
                      <a:pos x="8" y="0"/>
                    </a:cxn>
                  </a:cxnLst>
                  <a:rect l="0" t="0" r="r" b="b"/>
                  <a:pathLst>
                    <a:path w="25" h="16">
                      <a:moveTo>
                        <a:pt x="8" y="0"/>
                      </a:moveTo>
                      <a:lnTo>
                        <a:pt x="0" y="8"/>
                      </a:lnTo>
                      <a:lnTo>
                        <a:pt x="9" y="16"/>
                      </a:lnTo>
                      <a:lnTo>
                        <a:pt x="25" y="16"/>
                      </a:lnTo>
                      <a:lnTo>
                        <a:pt x="24" y="0"/>
                      </a:lnTo>
                      <a:lnTo>
                        <a:pt x="8"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8" name="Freeform 2973">
                  <a:extLst>
                    <a:ext uri="{FF2B5EF4-FFF2-40B4-BE49-F238E27FC236}">
                      <a16:creationId xmlns:a16="http://schemas.microsoft.com/office/drawing/2014/main" id="{D4FF328A-CED3-8D3E-372A-2F50568328F2}"/>
                    </a:ext>
                  </a:extLst>
                </p:cNvPr>
                <p:cNvSpPr>
                  <a:spLocks/>
                </p:cNvSpPr>
                <p:nvPr/>
              </p:nvSpPr>
              <p:spPr bwMode="auto">
                <a:xfrm>
                  <a:off x="5848000" y="1553550"/>
                  <a:ext cx="62550" cy="81504"/>
                </a:xfrm>
                <a:custGeom>
                  <a:avLst/>
                  <a:gdLst/>
                  <a:ahLst/>
                  <a:cxnLst>
                    <a:cxn ang="0">
                      <a:pos x="8" y="43"/>
                    </a:cxn>
                    <a:cxn ang="0">
                      <a:pos x="17" y="42"/>
                    </a:cxn>
                    <a:cxn ang="0">
                      <a:pos x="26" y="24"/>
                    </a:cxn>
                    <a:cxn ang="0">
                      <a:pos x="33" y="17"/>
                    </a:cxn>
                    <a:cxn ang="0">
                      <a:pos x="25" y="17"/>
                    </a:cxn>
                    <a:cxn ang="0">
                      <a:pos x="24" y="0"/>
                    </a:cxn>
                    <a:cxn ang="0">
                      <a:pos x="6" y="10"/>
                    </a:cxn>
                    <a:cxn ang="0">
                      <a:pos x="0" y="17"/>
                    </a:cxn>
                    <a:cxn ang="0">
                      <a:pos x="0" y="27"/>
                    </a:cxn>
                    <a:cxn ang="0">
                      <a:pos x="8" y="35"/>
                    </a:cxn>
                    <a:cxn ang="0">
                      <a:pos x="8" y="43"/>
                    </a:cxn>
                  </a:cxnLst>
                  <a:rect l="0" t="0" r="r" b="b"/>
                  <a:pathLst>
                    <a:path w="33" h="43">
                      <a:moveTo>
                        <a:pt x="8" y="43"/>
                      </a:moveTo>
                      <a:lnTo>
                        <a:pt x="17" y="42"/>
                      </a:lnTo>
                      <a:lnTo>
                        <a:pt x="26" y="24"/>
                      </a:lnTo>
                      <a:lnTo>
                        <a:pt x="33" y="17"/>
                      </a:lnTo>
                      <a:lnTo>
                        <a:pt x="25" y="17"/>
                      </a:lnTo>
                      <a:lnTo>
                        <a:pt x="24" y="0"/>
                      </a:lnTo>
                      <a:lnTo>
                        <a:pt x="6" y="10"/>
                      </a:lnTo>
                      <a:lnTo>
                        <a:pt x="0" y="17"/>
                      </a:lnTo>
                      <a:lnTo>
                        <a:pt x="0" y="27"/>
                      </a:lnTo>
                      <a:lnTo>
                        <a:pt x="8" y="35"/>
                      </a:lnTo>
                      <a:lnTo>
                        <a:pt x="8" y="4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39" name="Freeform 2974">
                  <a:extLst>
                    <a:ext uri="{FF2B5EF4-FFF2-40B4-BE49-F238E27FC236}">
                      <a16:creationId xmlns:a16="http://schemas.microsoft.com/office/drawing/2014/main" id="{F9A29650-34C0-81AB-1EE0-1117B1D79433}"/>
                    </a:ext>
                  </a:extLst>
                </p:cNvPr>
                <p:cNvSpPr>
                  <a:spLocks/>
                </p:cNvSpPr>
                <p:nvPr/>
              </p:nvSpPr>
              <p:spPr bwMode="auto">
                <a:xfrm>
                  <a:off x="5878327" y="1813224"/>
                  <a:ext cx="193336" cy="96667"/>
                </a:xfrm>
                <a:custGeom>
                  <a:avLst/>
                  <a:gdLst/>
                  <a:ahLst/>
                  <a:cxnLst>
                    <a:cxn ang="0">
                      <a:pos x="0" y="33"/>
                    </a:cxn>
                    <a:cxn ang="0">
                      <a:pos x="1" y="43"/>
                    </a:cxn>
                    <a:cxn ang="0">
                      <a:pos x="36" y="43"/>
                    </a:cxn>
                    <a:cxn ang="0">
                      <a:pos x="60" y="51"/>
                    </a:cxn>
                    <a:cxn ang="0">
                      <a:pos x="86" y="42"/>
                    </a:cxn>
                    <a:cxn ang="0">
                      <a:pos x="102" y="16"/>
                    </a:cxn>
                    <a:cxn ang="0">
                      <a:pos x="92" y="8"/>
                    </a:cxn>
                    <a:cxn ang="0">
                      <a:pos x="76" y="0"/>
                    </a:cxn>
                    <a:cxn ang="0">
                      <a:pos x="67" y="8"/>
                    </a:cxn>
                    <a:cxn ang="0">
                      <a:pos x="59" y="9"/>
                    </a:cxn>
                    <a:cxn ang="0">
                      <a:pos x="35" y="17"/>
                    </a:cxn>
                    <a:cxn ang="0">
                      <a:pos x="43" y="33"/>
                    </a:cxn>
                    <a:cxn ang="0">
                      <a:pos x="0" y="33"/>
                    </a:cxn>
                  </a:cxnLst>
                  <a:rect l="0" t="0" r="r" b="b"/>
                  <a:pathLst>
                    <a:path w="102" h="51">
                      <a:moveTo>
                        <a:pt x="0" y="33"/>
                      </a:moveTo>
                      <a:lnTo>
                        <a:pt x="1" y="43"/>
                      </a:lnTo>
                      <a:lnTo>
                        <a:pt x="36" y="43"/>
                      </a:lnTo>
                      <a:lnTo>
                        <a:pt x="60" y="51"/>
                      </a:lnTo>
                      <a:lnTo>
                        <a:pt x="86" y="42"/>
                      </a:lnTo>
                      <a:lnTo>
                        <a:pt x="102" y="16"/>
                      </a:lnTo>
                      <a:lnTo>
                        <a:pt x="92" y="8"/>
                      </a:lnTo>
                      <a:lnTo>
                        <a:pt x="76" y="0"/>
                      </a:lnTo>
                      <a:lnTo>
                        <a:pt x="67" y="8"/>
                      </a:lnTo>
                      <a:lnTo>
                        <a:pt x="59" y="9"/>
                      </a:lnTo>
                      <a:lnTo>
                        <a:pt x="35" y="17"/>
                      </a:lnTo>
                      <a:lnTo>
                        <a:pt x="43" y="33"/>
                      </a:lnTo>
                      <a:lnTo>
                        <a:pt x="0" y="3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0" name="Freeform 2975">
                  <a:extLst>
                    <a:ext uri="{FF2B5EF4-FFF2-40B4-BE49-F238E27FC236}">
                      <a16:creationId xmlns:a16="http://schemas.microsoft.com/office/drawing/2014/main" id="{5F76CE0A-27C1-6DCA-A3A5-C1734CB27640}"/>
                    </a:ext>
                  </a:extLst>
                </p:cNvPr>
                <p:cNvSpPr>
                  <a:spLocks/>
                </p:cNvSpPr>
                <p:nvPr/>
              </p:nvSpPr>
              <p:spPr bwMode="auto">
                <a:xfrm>
                  <a:off x="5779764" y="1875776"/>
                  <a:ext cx="113727" cy="51176"/>
                </a:xfrm>
                <a:custGeom>
                  <a:avLst/>
                  <a:gdLst/>
                  <a:ahLst/>
                  <a:cxnLst>
                    <a:cxn ang="0">
                      <a:pos x="18" y="27"/>
                    </a:cxn>
                    <a:cxn ang="0">
                      <a:pos x="0" y="19"/>
                    </a:cxn>
                    <a:cxn ang="0">
                      <a:pos x="0" y="18"/>
                    </a:cxn>
                    <a:cxn ang="0">
                      <a:pos x="18" y="0"/>
                    </a:cxn>
                    <a:cxn ang="0">
                      <a:pos x="52" y="2"/>
                    </a:cxn>
                    <a:cxn ang="0">
                      <a:pos x="53" y="10"/>
                    </a:cxn>
                    <a:cxn ang="0">
                      <a:pos x="60" y="10"/>
                    </a:cxn>
                    <a:cxn ang="0">
                      <a:pos x="52" y="18"/>
                    </a:cxn>
                    <a:cxn ang="0">
                      <a:pos x="44" y="19"/>
                    </a:cxn>
                    <a:cxn ang="0">
                      <a:pos x="42" y="26"/>
                    </a:cxn>
                    <a:cxn ang="0">
                      <a:pos x="34" y="18"/>
                    </a:cxn>
                    <a:cxn ang="0">
                      <a:pos x="18" y="27"/>
                    </a:cxn>
                  </a:cxnLst>
                  <a:rect l="0" t="0" r="r" b="b"/>
                  <a:pathLst>
                    <a:path w="60" h="27">
                      <a:moveTo>
                        <a:pt x="18" y="27"/>
                      </a:moveTo>
                      <a:lnTo>
                        <a:pt x="0" y="19"/>
                      </a:lnTo>
                      <a:lnTo>
                        <a:pt x="0" y="18"/>
                      </a:lnTo>
                      <a:lnTo>
                        <a:pt x="18" y="0"/>
                      </a:lnTo>
                      <a:lnTo>
                        <a:pt x="52" y="2"/>
                      </a:lnTo>
                      <a:lnTo>
                        <a:pt x="53" y="10"/>
                      </a:lnTo>
                      <a:lnTo>
                        <a:pt x="60" y="10"/>
                      </a:lnTo>
                      <a:lnTo>
                        <a:pt x="52" y="18"/>
                      </a:lnTo>
                      <a:lnTo>
                        <a:pt x="44" y="19"/>
                      </a:lnTo>
                      <a:lnTo>
                        <a:pt x="42" y="26"/>
                      </a:lnTo>
                      <a:lnTo>
                        <a:pt x="34" y="18"/>
                      </a:lnTo>
                      <a:lnTo>
                        <a:pt x="18" y="2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1" name="Freeform 2977">
                  <a:extLst>
                    <a:ext uri="{FF2B5EF4-FFF2-40B4-BE49-F238E27FC236}">
                      <a16:creationId xmlns:a16="http://schemas.microsoft.com/office/drawing/2014/main" id="{E530CE4A-2D66-EF09-DFF5-D1F00FEAB993}"/>
                    </a:ext>
                  </a:extLst>
                </p:cNvPr>
                <p:cNvSpPr>
                  <a:spLocks/>
                </p:cNvSpPr>
                <p:nvPr/>
              </p:nvSpPr>
              <p:spPr bwMode="auto">
                <a:xfrm>
                  <a:off x="6041335" y="1828388"/>
                  <a:ext cx="174381" cy="98562"/>
                </a:xfrm>
                <a:custGeom>
                  <a:avLst/>
                  <a:gdLst/>
                  <a:ahLst/>
                  <a:cxnLst>
                    <a:cxn ang="0">
                      <a:pos x="8" y="43"/>
                    </a:cxn>
                    <a:cxn ang="0">
                      <a:pos x="26" y="52"/>
                    </a:cxn>
                    <a:cxn ang="0">
                      <a:pos x="60" y="51"/>
                    </a:cxn>
                    <a:cxn ang="0">
                      <a:pos x="76" y="43"/>
                    </a:cxn>
                    <a:cxn ang="0">
                      <a:pos x="92" y="9"/>
                    </a:cxn>
                    <a:cxn ang="0">
                      <a:pos x="84" y="8"/>
                    </a:cxn>
                    <a:cxn ang="0">
                      <a:pos x="84" y="0"/>
                    </a:cxn>
                    <a:cxn ang="0">
                      <a:pos x="59" y="1"/>
                    </a:cxn>
                    <a:cxn ang="0">
                      <a:pos x="33" y="25"/>
                    </a:cxn>
                    <a:cxn ang="0">
                      <a:pos x="16" y="9"/>
                    </a:cxn>
                    <a:cxn ang="0">
                      <a:pos x="0" y="35"/>
                    </a:cxn>
                    <a:cxn ang="0">
                      <a:pos x="8" y="43"/>
                    </a:cxn>
                  </a:cxnLst>
                  <a:rect l="0" t="0" r="r" b="b"/>
                  <a:pathLst>
                    <a:path w="92" h="52">
                      <a:moveTo>
                        <a:pt x="8" y="43"/>
                      </a:moveTo>
                      <a:lnTo>
                        <a:pt x="26" y="52"/>
                      </a:lnTo>
                      <a:lnTo>
                        <a:pt x="60" y="51"/>
                      </a:lnTo>
                      <a:lnTo>
                        <a:pt x="76" y="43"/>
                      </a:lnTo>
                      <a:lnTo>
                        <a:pt x="92" y="9"/>
                      </a:lnTo>
                      <a:lnTo>
                        <a:pt x="84" y="8"/>
                      </a:lnTo>
                      <a:lnTo>
                        <a:pt x="84" y="0"/>
                      </a:lnTo>
                      <a:lnTo>
                        <a:pt x="59" y="1"/>
                      </a:lnTo>
                      <a:lnTo>
                        <a:pt x="33" y="25"/>
                      </a:lnTo>
                      <a:lnTo>
                        <a:pt x="16" y="9"/>
                      </a:lnTo>
                      <a:lnTo>
                        <a:pt x="0" y="35"/>
                      </a:lnTo>
                      <a:lnTo>
                        <a:pt x="8" y="4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2" name="Freeform 2980">
                  <a:extLst>
                    <a:ext uri="{FF2B5EF4-FFF2-40B4-BE49-F238E27FC236}">
                      <a16:creationId xmlns:a16="http://schemas.microsoft.com/office/drawing/2014/main" id="{A3EE2769-B979-C43B-E7F7-D2849D2AC65D}"/>
                    </a:ext>
                  </a:extLst>
                </p:cNvPr>
                <p:cNvSpPr>
                  <a:spLocks/>
                </p:cNvSpPr>
                <p:nvPr/>
              </p:nvSpPr>
              <p:spPr bwMode="auto">
                <a:xfrm>
                  <a:off x="5233877" y="2266236"/>
                  <a:ext cx="320331" cy="276735"/>
                </a:xfrm>
                <a:custGeom>
                  <a:avLst/>
                  <a:gdLst/>
                  <a:ahLst/>
                  <a:cxnLst>
                    <a:cxn ang="0">
                      <a:pos x="169" y="17"/>
                    </a:cxn>
                    <a:cxn ang="0">
                      <a:pos x="169" y="68"/>
                    </a:cxn>
                    <a:cxn ang="0">
                      <a:pos x="135" y="78"/>
                    </a:cxn>
                    <a:cxn ang="0">
                      <a:pos x="134" y="87"/>
                    </a:cxn>
                    <a:cxn ang="0">
                      <a:pos x="117" y="103"/>
                    </a:cxn>
                    <a:cxn ang="0">
                      <a:pos x="67" y="113"/>
                    </a:cxn>
                    <a:cxn ang="0">
                      <a:pos x="59" y="121"/>
                    </a:cxn>
                    <a:cxn ang="0">
                      <a:pos x="58" y="146"/>
                    </a:cxn>
                    <a:cxn ang="0">
                      <a:pos x="0" y="145"/>
                    </a:cxn>
                    <a:cxn ang="0">
                      <a:pos x="27" y="128"/>
                    </a:cxn>
                    <a:cxn ang="0">
                      <a:pos x="43" y="110"/>
                    </a:cxn>
                    <a:cxn ang="0">
                      <a:pos x="50" y="94"/>
                    </a:cxn>
                    <a:cxn ang="0">
                      <a:pos x="51" y="76"/>
                    </a:cxn>
                    <a:cxn ang="0">
                      <a:pos x="59" y="51"/>
                    </a:cxn>
                    <a:cxn ang="0">
                      <a:pos x="68" y="43"/>
                    </a:cxn>
                    <a:cxn ang="0">
                      <a:pos x="102" y="25"/>
                    </a:cxn>
                    <a:cxn ang="0">
                      <a:pos x="110" y="0"/>
                    </a:cxn>
                    <a:cxn ang="0">
                      <a:pos x="118" y="1"/>
                    </a:cxn>
                    <a:cxn ang="0">
                      <a:pos x="128" y="9"/>
                    </a:cxn>
                    <a:cxn ang="0">
                      <a:pos x="161" y="9"/>
                    </a:cxn>
                    <a:cxn ang="0">
                      <a:pos x="169" y="17"/>
                    </a:cxn>
                  </a:cxnLst>
                  <a:rect l="0" t="0" r="r" b="b"/>
                  <a:pathLst>
                    <a:path w="169" h="146">
                      <a:moveTo>
                        <a:pt x="169" y="17"/>
                      </a:moveTo>
                      <a:lnTo>
                        <a:pt x="169" y="68"/>
                      </a:lnTo>
                      <a:lnTo>
                        <a:pt x="135" y="78"/>
                      </a:lnTo>
                      <a:lnTo>
                        <a:pt x="134" y="87"/>
                      </a:lnTo>
                      <a:lnTo>
                        <a:pt x="117" y="103"/>
                      </a:lnTo>
                      <a:lnTo>
                        <a:pt x="67" y="113"/>
                      </a:lnTo>
                      <a:lnTo>
                        <a:pt x="59" y="121"/>
                      </a:lnTo>
                      <a:lnTo>
                        <a:pt x="58" y="146"/>
                      </a:lnTo>
                      <a:lnTo>
                        <a:pt x="0" y="145"/>
                      </a:lnTo>
                      <a:lnTo>
                        <a:pt x="27" y="128"/>
                      </a:lnTo>
                      <a:lnTo>
                        <a:pt x="43" y="110"/>
                      </a:lnTo>
                      <a:lnTo>
                        <a:pt x="50" y="94"/>
                      </a:lnTo>
                      <a:lnTo>
                        <a:pt x="51" y="76"/>
                      </a:lnTo>
                      <a:lnTo>
                        <a:pt x="59" y="51"/>
                      </a:lnTo>
                      <a:lnTo>
                        <a:pt x="68" y="43"/>
                      </a:lnTo>
                      <a:lnTo>
                        <a:pt x="102" y="25"/>
                      </a:lnTo>
                      <a:lnTo>
                        <a:pt x="110" y="0"/>
                      </a:lnTo>
                      <a:lnTo>
                        <a:pt x="118" y="1"/>
                      </a:lnTo>
                      <a:lnTo>
                        <a:pt x="128" y="9"/>
                      </a:lnTo>
                      <a:lnTo>
                        <a:pt x="161" y="9"/>
                      </a:lnTo>
                      <a:lnTo>
                        <a:pt x="169"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3" name="Freeform 2982">
                  <a:extLst>
                    <a:ext uri="{FF2B5EF4-FFF2-40B4-BE49-F238E27FC236}">
                      <a16:creationId xmlns:a16="http://schemas.microsoft.com/office/drawing/2014/main" id="{A49713F7-26BF-7F2C-30B8-28107924CEE4}"/>
                    </a:ext>
                  </a:extLst>
                </p:cNvPr>
                <p:cNvSpPr>
                  <a:spLocks/>
                </p:cNvSpPr>
                <p:nvPr/>
              </p:nvSpPr>
              <p:spPr bwMode="auto">
                <a:xfrm>
                  <a:off x="6801407" y="3077485"/>
                  <a:ext cx="290003" cy="453009"/>
                </a:xfrm>
                <a:custGeom>
                  <a:avLst/>
                  <a:gdLst/>
                  <a:ahLst/>
                  <a:cxnLst>
                    <a:cxn ang="0">
                      <a:pos x="8" y="137"/>
                    </a:cxn>
                    <a:cxn ang="0">
                      <a:pos x="0" y="165"/>
                    </a:cxn>
                    <a:cxn ang="0">
                      <a:pos x="0" y="223"/>
                    </a:cxn>
                    <a:cxn ang="0">
                      <a:pos x="8" y="239"/>
                    </a:cxn>
                    <a:cxn ang="0">
                      <a:pos x="35" y="204"/>
                    </a:cxn>
                    <a:cxn ang="0">
                      <a:pos x="86" y="161"/>
                    </a:cxn>
                    <a:cxn ang="0">
                      <a:pos x="119" y="110"/>
                    </a:cxn>
                    <a:cxn ang="0">
                      <a:pos x="145" y="23"/>
                    </a:cxn>
                    <a:cxn ang="0">
                      <a:pos x="153" y="8"/>
                    </a:cxn>
                    <a:cxn ang="0">
                      <a:pos x="144" y="0"/>
                    </a:cxn>
                    <a:cxn ang="0">
                      <a:pos x="134" y="10"/>
                    </a:cxn>
                    <a:cxn ang="0">
                      <a:pos x="118" y="18"/>
                    </a:cxn>
                    <a:cxn ang="0">
                      <a:pos x="90" y="18"/>
                    </a:cxn>
                    <a:cxn ang="0">
                      <a:pos x="48" y="26"/>
                    </a:cxn>
                    <a:cxn ang="0">
                      <a:pos x="42" y="26"/>
                    </a:cxn>
                    <a:cxn ang="0">
                      <a:pos x="25" y="10"/>
                    </a:cxn>
                    <a:cxn ang="0">
                      <a:pos x="25" y="27"/>
                    </a:cxn>
                    <a:cxn ang="0">
                      <a:pos x="43" y="52"/>
                    </a:cxn>
                    <a:cxn ang="0">
                      <a:pos x="94" y="77"/>
                    </a:cxn>
                    <a:cxn ang="0">
                      <a:pos x="100" y="78"/>
                    </a:cxn>
                    <a:cxn ang="0">
                      <a:pos x="67" y="120"/>
                    </a:cxn>
                    <a:cxn ang="0">
                      <a:pos x="25" y="130"/>
                    </a:cxn>
                    <a:cxn ang="0">
                      <a:pos x="8" y="137"/>
                    </a:cxn>
                  </a:cxnLst>
                  <a:rect l="0" t="0" r="r" b="b"/>
                  <a:pathLst>
                    <a:path w="153" h="239">
                      <a:moveTo>
                        <a:pt x="8" y="137"/>
                      </a:moveTo>
                      <a:lnTo>
                        <a:pt x="0" y="165"/>
                      </a:lnTo>
                      <a:lnTo>
                        <a:pt x="0" y="223"/>
                      </a:lnTo>
                      <a:lnTo>
                        <a:pt x="8" y="239"/>
                      </a:lnTo>
                      <a:lnTo>
                        <a:pt x="35" y="204"/>
                      </a:lnTo>
                      <a:lnTo>
                        <a:pt x="86" y="161"/>
                      </a:lnTo>
                      <a:lnTo>
                        <a:pt x="119" y="110"/>
                      </a:lnTo>
                      <a:lnTo>
                        <a:pt x="145" y="23"/>
                      </a:lnTo>
                      <a:lnTo>
                        <a:pt x="153" y="8"/>
                      </a:lnTo>
                      <a:lnTo>
                        <a:pt x="144" y="0"/>
                      </a:lnTo>
                      <a:lnTo>
                        <a:pt x="134" y="10"/>
                      </a:lnTo>
                      <a:lnTo>
                        <a:pt x="118" y="18"/>
                      </a:lnTo>
                      <a:lnTo>
                        <a:pt x="90" y="18"/>
                      </a:lnTo>
                      <a:lnTo>
                        <a:pt x="48" y="26"/>
                      </a:lnTo>
                      <a:lnTo>
                        <a:pt x="42" y="26"/>
                      </a:lnTo>
                      <a:lnTo>
                        <a:pt x="25" y="10"/>
                      </a:lnTo>
                      <a:lnTo>
                        <a:pt x="25" y="27"/>
                      </a:lnTo>
                      <a:lnTo>
                        <a:pt x="43" y="52"/>
                      </a:lnTo>
                      <a:lnTo>
                        <a:pt x="94" y="77"/>
                      </a:lnTo>
                      <a:lnTo>
                        <a:pt x="100" y="78"/>
                      </a:lnTo>
                      <a:lnTo>
                        <a:pt x="67" y="120"/>
                      </a:lnTo>
                      <a:lnTo>
                        <a:pt x="25" y="130"/>
                      </a:lnTo>
                      <a:lnTo>
                        <a:pt x="8" y="13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4" name="Freeform 2985">
                  <a:extLst>
                    <a:ext uri="{FF2B5EF4-FFF2-40B4-BE49-F238E27FC236}">
                      <a16:creationId xmlns:a16="http://schemas.microsoft.com/office/drawing/2014/main" id="{2FF75B36-2FC2-908E-26B9-7493E679B329}"/>
                    </a:ext>
                  </a:extLst>
                </p:cNvPr>
                <p:cNvSpPr>
                  <a:spLocks/>
                </p:cNvSpPr>
                <p:nvPr/>
              </p:nvSpPr>
              <p:spPr bwMode="auto">
                <a:xfrm>
                  <a:off x="5182699" y="3141928"/>
                  <a:ext cx="96668" cy="113727"/>
                </a:xfrm>
                <a:custGeom>
                  <a:avLst/>
                  <a:gdLst/>
                  <a:ahLst/>
                  <a:cxnLst>
                    <a:cxn ang="0">
                      <a:pos x="0" y="9"/>
                    </a:cxn>
                    <a:cxn ang="0">
                      <a:pos x="9" y="44"/>
                    </a:cxn>
                    <a:cxn ang="0">
                      <a:pos x="35" y="60"/>
                    </a:cxn>
                    <a:cxn ang="0">
                      <a:pos x="51" y="25"/>
                    </a:cxn>
                    <a:cxn ang="0">
                      <a:pos x="51" y="16"/>
                    </a:cxn>
                    <a:cxn ang="0">
                      <a:pos x="42" y="0"/>
                    </a:cxn>
                    <a:cxn ang="0">
                      <a:pos x="24" y="1"/>
                    </a:cxn>
                    <a:cxn ang="0">
                      <a:pos x="0" y="9"/>
                    </a:cxn>
                  </a:cxnLst>
                  <a:rect l="0" t="0" r="r" b="b"/>
                  <a:pathLst>
                    <a:path w="51" h="60">
                      <a:moveTo>
                        <a:pt x="0" y="9"/>
                      </a:moveTo>
                      <a:lnTo>
                        <a:pt x="9" y="44"/>
                      </a:lnTo>
                      <a:lnTo>
                        <a:pt x="35" y="60"/>
                      </a:lnTo>
                      <a:lnTo>
                        <a:pt x="51" y="25"/>
                      </a:lnTo>
                      <a:lnTo>
                        <a:pt x="51" y="16"/>
                      </a:lnTo>
                      <a:lnTo>
                        <a:pt x="42" y="0"/>
                      </a:lnTo>
                      <a:lnTo>
                        <a:pt x="24" y="1"/>
                      </a:lnTo>
                      <a:lnTo>
                        <a:pt x="0"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5" name="Freeform 2987">
                  <a:extLst>
                    <a:ext uri="{FF2B5EF4-FFF2-40B4-BE49-F238E27FC236}">
                      <a16:creationId xmlns:a16="http://schemas.microsoft.com/office/drawing/2014/main" id="{3CC7BD30-F518-E47A-C7B6-3BDC074E09F9}"/>
                    </a:ext>
                  </a:extLst>
                </p:cNvPr>
                <p:cNvSpPr>
                  <a:spLocks/>
                </p:cNvSpPr>
                <p:nvPr/>
              </p:nvSpPr>
              <p:spPr bwMode="auto">
                <a:xfrm>
                  <a:off x="6445064" y="3515331"/>
                  <a:ext cx="49282" cy="64446"/>
                </a:xfrm>
                <a:custGeom>
                  <a:avLst/>
                  <a:gdLst/>
                  <a:ahLst/>
                  <a:cxnLst>
                    <a:cxn ang="0">
                      <a:pos x="26" y="18"/>
                    </a:cxn>
                    <a:cxn ang="0">
                      <a:pos x="0" y="34"/>
                    </a:cxn>
                    <a:cxn ang="0">
                      <a:pos x="0" y="16"/>
                    </a:cxn>
                    <a:cxn ang="0">
                      <a:pos x="8" y="0"/>
                    </a:cxn>
                    <a:cxn ang="0">
                      <a:pos x="17" y="0"/>
                    </a:cxn>
                    <a:cxn ang="0">
                      <a:pos x="26" y="9"/>
                    </a:cxn>
                    <a:cxn ang="0">
                      <a:pos x="26" y="18"/>
                    </a:cxn>
                  </a:cxnLst>
                  <a:rect l="0" t="0" r="r" b="b"/>
                  <a:pathLst>
                    <a:path w="26" h="34">
                      <a:moveTo>
                        <a:pt x="26" y="18"/>
                      </a:moveTo>
                      <a:lnTo>
                        <a:pt x="0" y="34"/>
                      </a:lnTo>
                      <a:lnTo>
                        <a:pt x="0" y="16"/>
                      </a:lnTo>
                      <a:lnTo>
                        <a:pt x="8" y="0"/>
                      </a:lnTo>
                      <a:lnTo>
                        <a:pt x="17" y="0"/>
                      </a:lnTo>
                      <a:lnTo>
                        <a:pt x="26" y="9"/>
                      </a:lnTo>
                      <a:lnTo>
                        <a:pt x="26" y="1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6" name="Freeform 2989">
                  <a:extLst>
                    <a:ext uri="{FF2B5EF4-FFF2-40B4-BE49-F238E27FC236}">
                      <a16:creationId xmlns:a16="http://schemas.microsoft.com/office/drawing/2014/main" id="{4B3EB0CD-0770-5C0B-3948-C5621FA7036F}"/>
                    </a:ext>
                  </a:extLst>
                </p:cNvPr>
                <p:cNvSpPr>
                  <a:spLocks/>
                </p:cNvSpPr>
                <p:nvPr/>
              </p:nvSpPr>
              <p:spPr bwMode="auto">
                <a:xfrm>
                  <a:off x="6153166" y="4083961"/>
                  <a:ext cx="290003" cy="307061"/>
                </a:xfrm>
                <a:custGeom>
                  <a:avLst/>
                  <a:gdLst/>
                  <a:ahLst/>
                  <a:cxnLst>
                    <a:cxn ang="0">
                      <a:pos x="85" y="0"/>
                    </a:cxn>
                    <a:cxn ang="0">
                      <a:pos x="114" y="37"/>
                    </a:cxn>
                    <a:cxn ang="0">
                      <a:pos x="129" y="52"/>
                    </a:cxn>
                    <a:cxn ang="0">
                      <a:pos x="138" y="68"/>
                    </a:cxn>
                    <a:cxn ang="0">
                      <a:pos x="153" y="77"/>
                    </a:cxn>
                    <a:cxn ang="0">
                      <a:pos x="124" y="105"/>
                    </a:cxn>
                    <a:cxn ang="0">
                      <a:pos x="84" y="137"/>
                    </a:cxn>
                    <a:cxn ang="0">
                      <a:pos x="59" y="137"/>
                    </a:cxn>
                    <a:cxn ang="0">
                      <a:pos x="41" y="154"/>
                    </a:cxn>
                    <a:cxn ang="0">
                      <a:pos x="25" y="162"/>
                    </a:cxn>
                    <a:cxn ang="0">
                      <a:pos x="17" y="153"/>
                    </a:cxn>
                    <a:cxn ang="0">
                      <a:pos x="25" y="137"/>
                    </a:cxn>
                    <a:cxn ang="0">
                      <a:pos x="0" y="127"/>
                    </a:cxn>
                    <a:cxn ang="0">
                      <a:pos x="1" y="76"/>
                    </a:cxn>
                    <a:cxn ang="0">
                      <a:pos x="25" y="67"/>
                    </a:cxn>
                    <a:cxn ang="0">
                      <a:pos x="27" y="16"/>
                    </a:cxn>
                    <a:cxn ang="0">
                      <a:pos x="60" y="0"/>
                    </a:cxn>
                    <a:cxn ang="0">
                      <a:pos x="60" y="16"/>
                    </a:cxn>
                    <a:cxn ang="0">
                      <a:pos x="69" y="0"/>
                    </a:cxn>
                    <a:cxn ang="0">
                      <a:pos x="85" y="0"/>
                    </a:cxn>
                  </a:cxnLst>
                  <a:rect l="0" t="0" r="r" b="b"/>
                  <a:pathLst>
                    <a:path w="153" h="162">
                      <a:moveTo>
                        <a:pt x="85" y="0"/>
                      </a:moveTo>
                      <a:lnTo>
                        <a:pt x="114" y="37"/>
                      </a:lnTo>
                      <a:lnTo>
                        <a:pt x="129" y="52"/>
                      </a:lnTo>
                      <a:lnTo>
                        <a:pt x="138" y="68"/>
                      </a:lnTo>
                      <a:lnTo>
                        <a:pt x="153" y="77"/>
                      </a:lnTo>
                      <a:lnTo>
                        <a:pt x="124" y="105"/>
                      </a:lnTo>
                      <a:lnTo>
                        <a:pt x="84" y="137"/>
                      </a:lnTo>
                      <a:lnTo>
                        <a:pt x="59" y="137"/>
                      </a:lnTo>
                      <a:lnTo>
                        <a:pt x="41" y="154"/>
                      </a:lnTo>
                      <a:lnTo>
                        <a:pt x="25" y="162"/>
                      </a:lnTo>
                      <a:lnTo>
                        <a:pt x="17" y="153"/>
                      </a:lnTo>
                      <a:lnTo>
                        <a:pt x="25" y="137"/>
                      </a:lnTo>
                      <a:lnTo>
                        <a:pt x="0" y="127"/>
                      </a:lnTo>
                      <a:lnTo>
                        <a:pt x="1" y="76"/>
                      </a:lnTo>
                      <a:lnTo>
                        <a:pt x="25" y="67"/>
                      </a:lnTo>
                      <a:lnTo>
                        <a:pt x="27" y="16"/>
                      </a:lnTo>
                      <a:lnTo>
                        <a:pt x="60" y="0"/>
                      </a:lnTo>
                      <a:lnTo>
                        <a:pt x="60" y="16"/>
                      </a:lnTo>
                      <a:lnTo>
                        <a:pt x="69" y="0"/>
                      </a:lnTo>
                      <a:lnTo>
                        <a:pt x="85"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7" name="Freeform 2992">
                  <a:extLst>
                    <a:ext uri="{FF2B5EF4-FFF2-40B4-BE49-F238E27FC236}">
                      <a16:creationId xmlns:a16="http://schemas.microsoft.com/office/drawing/2014/main" id="{B80243B2-1924-F7E3-A078-0DAEF5E1E272}"/>
                    </a:ext>
                  </a:extLst>
                </p:cNvPr>
                <p:cNvSpPr>
                  <a:spLocks/>
                </p:cNvSpPr>
                <p:nvPr/>
              </p:nvSpPr>
              <p:spPr bwMode="auto">
                <a:xfrm>
                  <a:off x="2872156" y="3483110"/>
                  <a:ext cx="30327" cy="32222"/>
                </a:xfrm>
                <a:custGeom>
                  <a:avLst/>
                  <a:gdLst/>
                  <a:ahLst/>
                  <a:cxnLst>
                    <a:cxn ang="0">
                      <a:pos x="9" y="0"/>
                    </a:cxn>
                    <a:cxn ang="0">
                      <a:pos x="0" y="9"/>
                    </a:cxn>
                    <a:cxn ang="0">
                      <a:pos x="9" y="9"/>
                    </a:cxn>
                    <a:cxn ang="0">
                      <a:pos x="9" y="17"/>
                    </a:cxn>
                    <a:cxn ang="0">
                      <a:pos x="16" y="8"/>
                    </a:cxn>
                    <a:cxn ang="0">
                      <a:pos x="9" y="0"/>
                    </a:cxn>
                  </a:cxnLst>
                  <a:rect l="0" t="0" r="r" b="b"/>
                  <a:pathLst>
                    <a:path w="16" h="17">
                      <a:moveTo>
                        <a:pt x="9" y="0"/>
                      </a:moveTo>
                      <a:lnTo>
                        <a:pt x="0" y="9"/>
                      </a:lnTo>
                      <a:lnTo>
                        <a:pt x="9" y="9"/>
                      </a:lnTo>
                      <a:lnTo>
                        <a:pt x="9" y="17"/>
                      </a:lnTo>
                      <a:lnTo>
                        <a:pt x="16" y="8"/>
                      </a:lnTo>
                      <a:lnTo>
                        <a:pt x="9"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8" name="Freeform 2998">
                  <a:extLst>
                    <a:ext uri="{FF2B5EF4-FFF2-40B4-BE49-F238E27FC236}">
                      <a16:creationId xmlns:a16="http://schemas.microsoft.com/office/drawing/2014/main" id="{EBCBAF7B-2F14-9373-3C81-68F9238C9B74}"/>
                    </a:ext>
                  </a:extLst>
                </p:cNvPr>
                <p:cNvSpPr>
                  <a:spLocks/>
                </p:cNvSpPr>
                <p:nvPr/>
              </p:nvSpPr>
              <p:spPr bwMode="auto">
                <a:xfrm>
                  <a:off x="3630333" y="2851926"/>
                  <a:ext cx="49282" cy="30327"/>
                </a:xfrm>
                <a:custGeom>
                  <a:avLst/>
                  <a:gdLst/>
                  <a:ahLst/>
                  <a:cxnLst>
                    <a:cxn ang="0">
                      <a:pos x="0" y="16"/>
                    </a:cxn>
                    <a:cxn ang="0">
                      <a:pos x="18" y="16"/>
                    </a:cxn>
                    <a:cxn ang="0">
                      <a:pos x="26" y="0"/>
                    </a:cxn>
                    <a:cxn ang="0">
                      <a:pos x="0" y="0"/>
                    </a:cxn>
                    <a:cxn ang="0">
                      <a:pos x="0" y="16"/>
                    </a:cxn>
                  </a:cxnLst>
                  <a:rect l="0" t="0" r="r" b="b"/>
                  <a:pathLst>
                    <a:path w="26" h="16">
                      <a:moveTo>
                        <a:pt x="0" y="16"/>
                      </a:moveTo>
                      <a:lnTo>
                        <a:pt x="18" y="16"/>
                      </a:lnTo>
                      <a:lnTo>
                        <a:pt x="26" y="0"/>
                      </a:lnTo>
                      <a:lnTo>
                        <a:pt x="0" y="0"/>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49" name="Freeform 3001">
                  <a:extLst>
                    <a:ext uri="{FF2B5EF4-FFF2-40B4-BE49-F238E27FC236}">
                      <a16:creationId xmlns:a16="http://schemas.microsoft.com/office/drawing/2014/main" id="{C1A1B229-723A-345C-B60A-EA8F0555032F}"/>
                    </a:ext>
                  </a:extLst>
                </p:cNvPr>
                <p:cNvSpPr>
                  <a:spLocks/>
                </p:cNvSpPr>
                <p:nvPr/>
              </p:nvSpPr>
              <p:spPr bwMode="auto">
                <a:xfrm>
                  <a:off x="4083343" y="1748781"/>
                  <a:ext cx="161114" cy="161112"/>
                </a:xfrm>
                <a:custGeom>
                  <a:avLst/>
                  <a:gdLst/>
                  <a:ahLst/>
                  <a:cxnLst>
                    <a:cxn ang="0">
                      <a:pos x="0" y="51"/>
                    </a:cxn>
                    <a:cxn ang="0">
                      <a:pos x="0" y="67"/>
                    </a:cxn>
                    <a:cxn ang="0">
                      <a:pos x="51" y="69"/>
                    </a:cxn>
                    <a:cxn ang="0">
                      <a:pos x="43" y="77"/>
                    </a:cxn>
                    <a:cxn ang="0">
                      <a:pos x="51" y="76"/>
                    </a:cxn>
                    <a:cxn ang="0">
                      <a:pos x="61" y="67"/>
                    </a:cxn>
                    <a:cxn ang="0">
                      <a:pos x="67" y="69"/>
                    </a:cxn>
                    <a:cxn ang="0">
                      <a:pos x="61" y="77"/>
                    </a:cxn>
                    <a:cxn ang="0">
                      <a:pos x="69" y="77"/>
                    </a:cxn>
                    <a:cxn ang="0">
                      <a:pos x="69" y="85"/>
                    </a:cxn>
                    <a:cxn ang="0">
                      <a:pos x="77" y="85"/>
                    </a:cxn>
                    <a:cxn ang="0">
                      <a:pos x="85" y="67"/>
                    </a:cxn>
                    <a:cxn ang="0">
                      <a:pos x="77" y="67"/>
                    </a:cxn>
                    <a:cxn ang="0">
                      <a:pos x="85" y="51"/>
                    </a:cxn>
                    <a:cxn ang="0">
                      <a:pos x="70" y="66"/>
                    </a:cxn>
                    <a:cxn ang="0">
                      <a:pos x="85" y="42"/>
                    </a:cxn>
                    <a:cxn ang="0">
                      <a:pos x="77" y="42"/>
                    </a:cxn>
                    <a:cxn ang="0">
                      <a:pos x="85" y="34"/>
                    </a:cxn>
                    <a:cxn ang="0">
                      <a:pos x="59" y="34"/>
                    </a:cxn>
                    <a:cxn ang="0">
                      <a:pos x="59" y="16"/>
                    </a:cxn>
                    <a:cxn ang="0">
                      <a:pos x="45" y="25"/>
                    </a:cxn>
                    <a:cxn ang="0">
                      <a:pos x="67" y="0"/>
                    </a:cxn>
                    <a:cxn ang="0">
                      <a:pos x="59" y="0"/>
                    </a:cxn>
                    <a:cxn ang="0">
                      <a:pos x="16" y="43"/>
                    </a:cxn>
                    <a:cxn ang="0">
                      <a:pos x="0" y="51"/>
                    </a:cxn>
                  </a:cxnLst>
                  <a:rect l="0" t="0" r="r" b="b"/>
                  <a:pathLst>
                    <a:path w="85" h="85">
                      <a:moveTo>
                        <a:pt x="0" y="51"/>
                      </a:moveTo>
                      <a:lnTo>
                        <a:pt x="0" y="67"/>
                      </a:lnTo>
                      <a:lnTo>
                        <a:pt x="51" y="69"/>
                      </a:lnTo>
                      <a:lnTo>
                        <a:pt x="43" y="77"/>
                      </a:lnTo>
                      <a:lnTo>
                        <a:pt x="51" y="76"/>
                      </a:lnTo>
                      <a:lnTo>
                        <a:pt x="61" y="67"/>
                      </a:lnTo>
                      <a:lnTo>
                        <a:pt x="67" y="69"/>
                      </a:lnTo>
                      <a:lnTo>
                        <a:pt x="61" y="77"/>
                      </a:lnTo>
                      <a:lnTo>
                        <a:pt x="69" y="77"/>
                      </a:lnTo>
                      <a:lnTo>
                        <a:pt x="69" y="85"/>
                      </a:lnTo>
                      <a:lnTo>
                        <a:pt x="77" y="85"/>
                      </a:lnTo>
                      <a:lnTo>
                        <a:pt x="85" y="67"/>
                      </a:lnTo>
                      <a:lnTo>
                        <a:pt x="77" y="67"/>
                      </a:lnTo>
                      <a:lnTo>
                        <a:pt x="85" y="51"/>
                      </a:lnTo>
                      <a:lnTo>
                        <a:pt x="70" y="66"/>
                      </a:lnTo>
                      <a:lnTo>
                        <a:pt x="85" y="42"/>
                      </a:lnTo>
                      <a:lnTo>
                        <a:pt x="77" y="42"/>
                      </a:lnTo>
                      <a:lnTo>
                        <a:pt x="85" y="34"/>
                      </a:lnTo>
                      <a:lnTo>
                        <a:pt x="59" y="34"/>
                      </a:lnTo>
                      <a:lnTo>
                        <a:pt x="59" y="16"/>
                      </a:lnTo>
                      <a:lnTo>
                        <a:pt x="45" y="25"/>
                      </a:lnTo>
                      <a:lnTo>
                        <a:pt x="67" y="0"/>
                      </a:lnTo>
                      <a:lnTo>
                        <a:pt x="59" y="0"/>
                      </a:lnTo>
                      <a:lnTo>
                        <a:pt x="16" y="43"/>
                      </a:lnTo>
                      <a:lnTo>
                        <a:pt x="0" y="51"/>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0" name="Freeform 3002">
                  <a:extLst>
                    <a:ext uri="{FF2B5EF4-FFF2-40B4-BE49-F238E27FC236}">
                      <a16:creationId xmlns:a16="http://schemas.microsoft.com/office/drawing/2014/main" id="{31D25490-2BBA-DD4E-153C-9F39B1D3C2F1}"/>
                    </a:ext>
                  </a:extLst>
                </p:cNvPr>
                <p:cNvSpPr>
                  <a:spLocks/>
                </p:cNvSpPr>
                <p:nvPr/>
              </p:nvSpPr>
              <p:spPr bwMode="auto">
                <a:xfrm>
                  <a:off x="3664451" y="1278709"/>
                  <a:ext cx="174381" cy="96667"/>
                </a:xfrm>
                <a:custGeom>
                  <a:avLst/>
                  <a:gdLst/>
                  <a:ahLst/>
                  <a:cxnLst>
                    <a:cxn ang="0">
                      <a:pos x="0" y="43"/>
                    </a:cxn>
                    <a:cxn ang="0">
                      <a:pos x="25" y="43"/>
                    </a:cxn>
                    <a:cxn ang="0">
                      <a:pos x="25" y="51"/>
                    </a:cxn>
                    <a:cxn ang="0">
                      <a:pos x="52" y="43"/>
                    </a:cxn>
                    <a:cxn ang="0">
                      <a:pos x="60" y="43"/>
                    </a:cxn>
                    <a:cxn ang="0">
                      <a:pos x="76" y="51"/>
                    </a:cxn>
                    <a:cxn ang="0">
                      <a:pos x="92" y="42"/>
                    </a:cxn>
                    <a:cxn ang="0">
                      <a:pos x="59" y="8"/>
                    </a:cxn>
                    <a:cxn ang="0">
                      <a:pos x="59" y="0"/>
                    </a:cxn>
                    <a:cxn ang="0">
                      <a:pos x="40" y="19"/>
                    </a:cxn>
                    <a:cxn ang="0">
                      <a:pos x="24" y="43"/>
                    </a:cxn>
                    <a:cxn ang="0">
                      <a:pos x="0" y="43"/>
                    </a:cxn>
                  </a:cxnLst>
                  <a:rect l="0" t="0" r="r" b="b"/>
                  <a:pathLst>
                    <a:path w="92" h="51">
                      <a:moveTo>
                        <a:pt x="0" y="43"/>
                      </a:moveTo>
                      <a:lnTo>
                        <a:pt x="25" y="43"/>
                      </a:lnTo>
                      <a:lnTo>
                        <a:pt x="25" y="51"/>
                      </a:lnTo>
                      <a:lnTo>
                        <a:pt x="52" y="43"/>
                      </a:lnTo>
                      <a:lnTo>
                        <a:pt x="60" y="43"/>
                      </a:lnTo>
                      <a:lnTo>
                        <a:pt x="76" y="51"/>
                      </a:lnTo>
                      <a:lnTo>
                        <a:pt x="92" y="42"/>
                      </a:lnTo>
                      <a:lnTo>
                        <a:pt x="59" y="8"/>
                      </a:lnTo>
                      <a:lnTo>
                        <a:pt x="59" y="0"/>
                      </a:lnTo>
                      <a:lnTo>
                        <a:pt x="40" y="19"/>
                      </a:lnTo>
                      <a:lnTo>
                        <a:pt x="24" y="43"/>
                      </a:lnTo>
                      <a:lnTo>
                        <a:pt x="0" y="4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1" name="Freeform 3004">
                  <a:extLst>
                    <a:ext uri="{FF2B5EF4-FFF2-40B4-BE49-F238E27FC236}">
                      <a16:creationId xmlns:a16="http://schemas.microsoft.com/office/drawing/2014/main" id="{EA6684BE-C8C0-45FB-874C-9EF3ADA8CCE5}"/>
                    </a:ext>
                  </a:extLst>
                </p:cNvPr>
                <p:cNvSpPr>
                  <a:spLocks/>
                </p:cNvSpPr>
                <p:nvPr/>
              </p:nvSpPr>
              <p:spPr bwMode="auto">
                <a:xfrm>
                  <a:off x="3808505" y="1068317"/>
                  <a:ext cx="502292" cy="341180"/>
                </a:xfrm>
                <a:custGeom>
                  <a:avLst/>
                  <a:gdLst/>
                  <a:ahLst/>
                  <a:cxnLst>
                    <a:cxn ang="0">
                      <a:pos x="0" y="25"/>
                    </a:cxn>
                    <a:cxn ang="0">
                      <a:pos x="10" y="51"/>
                    </a:cxn>
                    <a:cxn ang="0">
                      <a:pos x="27" y="60"/>
                    </a:cxn>
                    <a:cxn ang="0">
                      <a:pos x="78" y="60"/>
                    </a:cxn>
                    <a:cxn ang="0">
                      <a:pos x="86" y="68"/>
                    </a:cxn>
                    <a:cxn ang="0">
                      <a:pos x="112" y="60"/>
                    </a:cxn>
                    <a:cxn ang="0">
                      <a:pos x="128" y="68"/>
                    </a:cxn>
                    <a:cxn ang="0">
                      <a:pos x="112" y="76"/>
                    </a:cxn>
                    <a:cxn ang="0">
                      <a:pos x="145" y="78"/>
                    </a:cxn>
                    <a:cxn ang="0">
                      <a:pos x="153" y="86"/>
                    </a:cxn>
                    <a:cxn ang="0">
                      <a:pos x="153" y="102"/>
                    </a:cxn>
                    <a:cxn ang="0">
                      <a:pos x="102" y="111"/>
                    </a:cxn>
                    <a:cxn ang="0">
                      <a:pos x="110" y="119"/>
                    </a:cxn>
                    <a:cxn ang="0">
                      <a:pos x="93" y="127"/>
                    </a:cxn>
                    <a:cxn ang="0">
                      <a:pos x="67" y="119"/>
                    </a:cxn>
                    <a:cxn ang="0">
                      <a:pos x="43" y="145"/>
                    </a:cxn>
                    <a:cxn ang="0">
                      <a:pos x="78" y="146"/>
                    </a:cxn>
                    <a:cxn ang="0">
                      <a:pos x="104" y="154"/>
                    </a:cxn>
                    <a:cxn ang="0">
                      <a:pos x="112" y="154"/>
                    </a:cxn>
                    <a:cxn ang="0">
                      <a:pos x="112" y="170"/>
                    </a:cxn>
                    <a:cxn ang="0">
                      <a:pos x="147" y="180"/>
                    </a:cxn>
                    <a:cxn ang="0">
                      <a:pos x="171" y="178"/>
                    </a:cxn>
                    <a:cxn ang="0">
                      <a:pos x="153" y="161"/>
                    </a:cxn>
                    <a:cxn ang="0">
                      <a:pos x="155" y="154"/>
                    </a:cxn>
                    <a:cxn ang="0">
                      <a:pos x="180" y="170"/>
                    </a:cxn>
                    <a:cxn ang="0">
                      <a:pos x="196" y="170"/>
                    </a:cxn>
                    <a:cxn ang="0">
                      <a:pos x="204" y="162"/>
                    </a:cxn>
                    <a:cxn ang="0">
                      <a:pos x="196" y="153"/>
                    </a:cxn>
                    <a:cxn ang="0">
                      <a:pos x="204" y="145"/>
                    </a:cxn>
                    <a:cxn ang="0">
                      <a:pos x="188" y="119"/>
                    </a:cxn>
                    <a:cxn ang="0">
                      <a:pos x="196" y="111"/>
                    </a:cxn>
                    <a:cxn ang="0">
                      <a:pos x="214" y="119"/>
                    </a:cxn>
                    <a:cxn ang="0">
                      <a:pos x="214" y="129"/>
                    </a:cxn>
                    <a:cxn ang="0">
                      <a:pos x="223" y="127"/>
                    </a:cxn>
                    <a:cxn ang="0">
                      <a:pos x="265" y="102"/>
                    </a:cxn>
                    <a:cxn ang="0">
                      <a:pos x="229" y="86"/>
                    </a:cxn>
                    <a:cxn ang="0">
                      <a:pos x="212" y="84"/>
                    </a:cxn>
                    <a:cxn ang="0">
                      <a:pos x="206" y="76"/>
                    </a:cxn>
                    <a:cxn ang="0">
                      <a:pos x="214" y="76"/>
                    </a:cxn>
                    <a:cxn ang="0">
                      <a:pos x="230" y="67"/>
                    </a:cxn>
                    <a:cxn ang="0">
                      <a:pos x="230" y="59"/>
                    </a:cxn>
                    <a:cxn ang="0">
                      <a:pos x="204" y="33"/>
                    </a:cxn>
                    <a:cxn ang="0">
                      <a:pos x="180" y="25"/>
                    </a:cxn>
                    <a:cxn ang="0">
                      <a:pos x="187" y="17"/>
                    </a:cxn>
                    <a:cxn ang="0">
                      <a:pos x="151" y="17"/>
                    </a:cxn>
                    <a:cxn ang="0">
                      <a:pos x="104" y="24"/>
                    </a:cxn>
                    <a:cxn ang="0">
                      <a:pos x="120" y="8"/>
                    </a:cxn>
                    <a:cxn ang="0">
                      <a:pos x="101" y="0"/>
                    </a:cxn>
                    <a:cxn ang="0">
                      <a:pos x="66" y="0"/>
                    </a:cxn>
                    <a:cxn ang="0">
                      <a:pos x="25" y="9"/>
                    </a:cxn>
                    <a:cxn ang="0">
                      <a:pos x="0" y="25"/>
                    </a:cxn>
                  </a:cxnLst>
                  <a:rect l="0" t="0" r="r" b="b"/>
                  <a:pathLst>
                    <a:path w="265" h="180">
                      <a:moveTo>
                        <a:pt x="0" y="25"/>
                      </a:moveTo>
                      <a:lnTo>
                        <a:pt x="10" y="51"/>
                      </a:lnTo>
                      <a:lnTo>
                        <a:pt x="27" y="60"/>
                      </a:lnTo>
                      <a:lnTo>
                        <a:pt x="78" y="60"/>
                      </a:lnTo>
                      <a:lnTo>
                        <a:pt x="86" y="68"/>
                      </a:lnTo>
                      <a:lnTo>
                        <a:pt x="112" y="60"/>
                      </a:lnTo>
                      <a:lnTo>
                        <a:pt x="128" y="68"/>
                      </a:lnTo>
                      <a:lnTo>
                        <a:pt x="112" y="76"/>
                      </a:lnTo>
                      <a:lnTo>
                        <a:pt x="145" y="78"/>
                      </a:lnTo>
                      <a:lnTo>
                        <a:pt x="153" y="86"/>
                      </a:lnTo>
                      <a:lnTo>
                        <a:pt x="153" y="102"/>
                      </a:lnTo>
                      <a:lnTo>
                        <a:pt x="102" y="111"/>
                      </a:lnTo>
                      <a:lnTo>
                        <a:pt x="110" y="119"/>
                      </a:lnTo>
                      <a:lnTo>
                        <a:pt x="93" y="127"/>
                      </a:lnTo>
                      <a:lnTo>
                        <a:pt x="67" y="119"/>
                      </a:lnTo>
                      <a:lnTo>
                        <a:pt x="43" y="145"/>
                      </a:lnTo>
                      <a:lnTo>
                        <a:pt x="78" y="146"/>
                      </a:lnTo>
                      <a:lnTo>
                        <a:pt x="104" y="154"/>
                      </a:lnTo>
                      <a:lnTo>
                        <a:pt x="112" y="154"/>
                      </a:lnTo>
                      <a:lnTo>
                        <a:pt x="112" y="170"/>
                      </a:lnTo>
                      <a:lnTo>
                        <a:pt x="147" y="180"/>
                      </a:lnTo>
                      <a:lnTo>
                        <a:pt x="171" y="178"/>
                      </a:lnTo>
                      <a:lnTo>
                        <a:pt x="153" y="161"/>
                      </a:lnTo>
                      <a:lnTo>
                        <a:pt x="155" y="154"/>
                      </a:lnTo>
                      <a:lnTo>
                        <a:pt x="180" y="170"/>
                      </a:lnTo>
                      <a:lnTo>
                        <a:pt x="196" y="170"/>
                      </a:lnTo>
                      <a:lnTo>
                        <a:pt x="204" y="162"/>
                      </a:lnTo>
                      <a:lnTo>
                        <a:pt x="196" y="153"/>
                      </a:lnTo>
                      <a:lnTo>
                        <a:pt x="204" y="145"/>
                      </a:lnTo>
                      <a:lnTo>
                        <a:pt x="188" y="119"/>
                      </a:lnTo>
                      <a:lnTo>
                        <a:pt x="196" y="111"/>
                      </a:lnTo>
                      <a:lnTo>
                        <a:pt x="214" y="119"/>
                      </a:lnTo>
                      <a:lnTo>
                        <a:pt x="214" y="129"/>
                      </a:lnTo>
                      <a:lnTo>
                        <a:pt x="223" y="127"/>
                      </a:lnTo>
                      <a:lnTo>
                        <a:pt x="265" y="102"/>
                      </a:lnTo>
                      <a:lnTo>
                        <a:pt x="229" y="86"/>
                      </a:lnTo>
                      <a:lnTo>
                        <a:pt x="212" y="84"/>
                      </a:lnTo>
                      <a:lnTo>
                        <a:pt x="206" y="76"/>
                      </a:lnTo>
                      <a:lnTo>
                        <a:pt x="214" y="76"/>
                      </a:lnTo>
                      <a:lnTo>
                        <a:pt x="230" y="67"/>
                      </a:lnTo>
                      <a:lnTo>
                        <a:pt x="230" y="59"/>
                      </a:lnTo>
                      <a:lnTo>
                        <a:pt x="204" y="33"/>
                      </a:lnTo>
                      <a:lnTo>
                        <a:pt x="180" y="25"/>
                      </a:lnTo>
                      <a:lnTo>
                        <a:pt x="187" y="17"/>
                      </a:lnTo>
                      <a:lnTo>
                        <a:pt x="151" y="17"/>
                      </a:lnTo>
                      <a:lnTo>
                        <a:pt x="104" y="24"/>
                      </a:lnTo>
                      <a:lnTo>
                        <a:pt x="120" y="8"/>
                      </a:lnTo>
                      <a:lnTo>
                        <a:pt x="101" y="0"/>
                      </a:lnTo>
                      <a:lnTo>
                        <a:pt x="66" y="0"/>
                      </a:lnTo>
                      <a:lnTo>
                        <a:pt x="25" y="9"/>
                      </a:lnTo>
                      <a:lnTo>
                        <a:pt x="0" y="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2" name="Freeform 3005">
                  <a:extLst>
                    <a:ext uri="{FF2B5EF4-FFF2-40B4-BE49-F238E27FC236}">
                      <a16:creationId xmlns:a16="http://schemas.microsoft.com/office/drawing/2014/main" id="{D6C518E7-D093-4EDE-590A-76CCE5B9255D}"/>
                    </a:ext>
                  </a:extLst>
                </p:cNvPr>
                <p:cNvSpPr>
                  <a:spLocks/>
                </p:cNvSpPr>
                <p:nvPr/>
              </p:nvSpPr>
              <p:spPr bwMode="auto">
                <a:xfrm>
                  <a:off x="4035957" y="1068317"/>
                  <a:ext cx="96668" cy="32222"/>
                </a:xfrm>
                <a:custGeom>
                  <a:avLst/>
                  <a:gdLst/>
                  <a:ahLst/>
                  <a:cxnLst>
                    <a:cxn ang="0">
                      <a:pos x="8" y="0"/>
                    </a:cxn>
                    <a:cxn ang="0">
                      <a:pos x="0" y="9"/>
                    </a:cxn>
                    <a:cxn ang="0">
                      <a:pos x="9" y="17"/>
                    </a:cxn>
                    <a:cxn ang="0">
                      <a:pos x="43" y="16"/>
                    </a:cxn>
                    <a:cxn ang="0">
                      <a:pos x="51" y="8"/>
                    </a:cxn>
                    <a:cxn ang="0">
                      <a:pos x="8" y="0"/>
                    </a:cxn>
                  </a:cxnLst>
                  <a:rect l="0" t="0" r="r" b="b"/>
                  <a:pathLst>
                    <a:path w="51" h="17">
                      <a:moveTo>
                        <a:pt x="8" y="0"/>
                      </a:moveTo>
                      <a:lnTo>
                        <a:pt x="0" y="9"/>
                      </a:lnTo>
                      <a:lnTo>
                        <a:pt x="9" y="17"/>
                      </a:lnTo>
                      <a:lnTo>
                        <a:pt x="43" y="16"/>
                      </a:lnTo>
                      <a:lnTo>
                        <a:pt x="51" y="8"/>
                      </a:lnTo>
                      <a:lnTo>
                        <a:pt x="8"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3" name="Freeform 3006">
                  <a:extLst>
                    <a:ext uri="{FF2B5EF4-FFF2-40B4-BE49-F238E27FC236}">
                      <a16:creationId xmlns:a16="http://schemas.microsoft.com/office/drawing/2014/main" id="{38CBBCB5-EC44-71E4-60CA-3E0CC7422A10}"/>
                    </a:ext>
                  </a:extLst>
                </p:cNvPr>
                <p:cNvSpPr>
                  <a:spLocks/>
                </p:cNvSpPr>
                <p:nvPr/>
              </p:nvSpPr>
              <p:spPr bwMode="auto">
                <a:xfrm>
                  <a:off x="3827459" y="1001976"/>
                  <a:ext cx="286213" cy="51176"/>
                </a:xfrm>
                <a:custGeom>
                  <a:avLst/>
                  <a:gdLst/>
                  <a:ahLst/>
                  <a:cxnLst>
                    <a:cxn ang="0">
                      <a:pos x="8" y="0"/>
                    </a:cxn>
                    <a:cxn ang="0">
                      <a:pos x="0" y="1"/>
                    </a:cxn>
                    <a:cxn ang="0">
                      <a:pos x="8" y="9"/>
                    </a:cxn>
                    <a:cxn ang="0">
                      <a:pos x="32" y="9"/>
                    </a:cxn>
                    <a:cxn ang="0">
                      <a:pos x="17" y="27"/>
                    </a:cxn>
                    <a:cxn ang="0">
                      <a:pos x="137" y="25"/>
                    </a:cxn>
                    <a:cxn ang="0">
                      <a:pos x="151" y="17"/>
                    </a:cxn>
                    <a:cxn ang="0">
                      <a:pos x="59" y="9"/>
                    </a:cxn>
                    <a:cxn ang="0">
                      <a:pos x="57" y="0"/>
                    </a:cxn>
                    <a:cxn ang="0">
                      <a:pos x="8" y="0"/>
                    </a:cxn>
                  </a:cxnLst>
                  <a:rect l="0" t="0" r="r" b="b"/>
                  <a:pathLst>
                    <a:path w="151" h="27">
                      <a:moveTo>
                        <a:pt x="8" y="0"/>
                      </a:moveTo>
                      <a:lnTo>
                        <a:pt x="0" y="1"/>
                      </a:lnTo>
                      <a:lnTo>
                        <a:pt x="8" y="9"/>
                      </a:lnTo>
                      <a:lnTo>
                        <a:pt x="32" y="9"/>
                      </a:lnTo>
                      <a:lnTo>
                        <a:pt x="17" y="27"/>
                      </a:lnTo>
                      <a:lnTo>
                        <a:pt x="137" y="25"/>
                      </a:lnTo>
                      <a:lnTo>
                        <a:pt x="151" y="17"/>
                      </a:lnTo>
                      <a:lnTo>
                        <a:pt x="59" y="9"/>
                      </a:lnTo>
                      <a:lnTo>
                        <a:pt x="57" y="0"/>
                      </a:lnTo>
                      <a:lnTo>
                        <a:pt x="8"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4" name="Freeform 3007">
                  <a:extLst>
                    <a:ext uri="{FF2B5EF4-FFF2-40B4-BE49-F238E27FC236}">
                      <a16:creationId xmlns:a16="http://schemas.microsoft.com/office/drawing/2014/main" id="{9BCDFDAD-ECB4-226D-CDAF-F95D305FEB62}"/>
                    </a:ext>
                  </a:extLst>
                </p:cNvPr>
                <p:cNvSpPr>
                  <a:spLocks/>
                </p:cNvSpPr>
                <p:nvPr/>
              </p:nvSpPr>
              <p:spPr bwMode="auto">
                <a:xfrm>
                  <a:off x="3954453" y="890146"/>
                  <a:ext cx="159217" cy="62548"/>
                </a:xfrm>
                <a:custGeom>
                  <a:avLst/>
                  <a:gdLst/>
                  <a:ahLst/>
                  <a:cxnLst>
                    <a:cxn ang="0">
                      <a:pos x="8" y="8"/>
                    </a:cxn>
                    <a:cxn ang="0">
                      <a:pos x="8" y="17"/>
                    </a:cxn>
                    <a:cxn ang="0">
                      <a:pos x="0" y="25"/>
                    </a:cxn>
                    <a:cxn ang="0">
                      <a:pos x="1" y="33"/>
                    </a:cxn>
                    <a:cxn ang="0">
                      <a:pos x="28" y="33"/>
                    </a:cxn>
                    <a:cxn ang="0">
                      <a:pos x="78" y="16"/>
                    </a:cxn>
                    <a:cxn ang="0">
                      <a:pos x="84" y="8"/>
                    </a:cxn>
                    <a:cxn ang="0">
                      <a:pos x="67" y="8"/>
                    </a:cxn>
                    <a:cxn ang="0">
                      <a:pos x="50" y="0"/>
                    </a:cxn>
                    <a:cxn ang="0">
                      <a:pos x="33" y="0"/>
                    </a:cxn>
                    <a:cxn ang="0">
                      <a:pos x="8" y="8"/>
                    </a:cxn>
                  </a:cxnLst>
                  <a:rect l="0" t="0" r="r" b="b"/>
                  <a:pathLst>
                    <a:path w="84" h="33">
                      <a:moveTo>
                        <a:pt x="8" y="8"/>
                      </a:moveTo>
                      <a:lnTo>
                        <a:pt x="8" y="17"/>
                      </a:lnTo>
                      <a:lnTo>
                        <a:pt x="0" y="25"/>
                      </a:lnTo>
                      <a:lnTo>
                        <a:pt x="1" y="33"/>
                      </a:lnTo>
                      <a:lnTo>
                        <a:pt x="28" y="33"/>
                      </a:lnTo>
                      <a:lnTo>
                        <a:pt x="78" y="16"/>
                      </a:lnTo>
                      <a:lnTo>
                        <a:pt x="84" y="8"/>
                      </a:lnTo>
                      <a:lnTo>
                        <a:pt x="67" y="8"/>
                      </a:lnTo>
                      <a:lnTo>
                        <a:pt x="50" y="0"/>
                      </a:lnTo>
                      <a:lnTo>
                        <a:pt x="33" y="0"/>
                      </a:lnTo>
                      <a:lnTo>
                        <a:pt x="8"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5" name="Freeform 3008">
                  <a:extLst>
                    <a:ext uri="{FF2B5EF4-FFF2-40B4-BE49-F238E27FC236}">
                      <a16:creationId xmlns:a16="http://schemas.microsoft.com/office/drawing/2014/main" id="{B1E51B94-6BE4-D747-2378-334BABCD24A4}"/>
                    </a:ext>
                  </a:extLst>
                </p:cNvPr>
                <p:cNvSpPr>
                  <a:spLocks/>
                </p:cNvSpPr>
                <p:nvPr/>
              </p:nvSpPr>
              <p:spPr bwMode="auto">
                <a:xfrm>
                  <a:off x="3969617" y="856028"/>
                  <a:ext cx="661510" cy="163008"/>
                </a:xfrm>
                <a:custGeom>
                  <a:avLst/>
                  <a:gdLst/>
                  <a:ahLst/>
                  <a:cxnLst>
                    <a:cxn ang="0">
                      <a:pos x="68" y="18"/>
                    </a:cxn>
                    <a:cxn ang="0">
                      <a:pos x="78" y="26"/>
                    </a:cxn>
                    <a:cxn ang="0">
                      <a:pos x="94" y="27"/>
                    </a:cxn>
                    <a:cxn ang="0">
                      <a:pos x="78" y="35"/>
                    </a:cxn>
                    <a:cxn ang="0">
                      <a:pos x="86" y="35"/>
                    </a:cxn>
                    <a:cxn ang="0">
                      <a:pos x="86" y="43"/>
                    </a:cxn>
                    <a:cxn ang="0">
                      <a:pos x="25" y="53"/>
                    </a:cxn>
                    <a:cxn ang="0">
                      <a:pos x="0" y="77"/>
                    </a:cxn>
                    <a:cxn ang="0">
                      <a:pos x="78" y="78"/>
                    </a:cxn>
                    <a:cxn ang="0">
                      <a:pos x="78" y="86"/>
                    </a:cxn>
                    <a:cxn ang="0">
                      <a:pos x="119" y="77"/>
                    </a:cxn>
                    <a:cxn ang="0">
                      <a:pos x="113" y="61"/>
                    </a:cxn>
                    <a:cxn ang="0">
                      <a:pos x="129" y="59"/>
                    </a:cxn>
                    <a:cxn ang="0">
                      <a:pos x="129" y="51"/>
                    </a:cxn>
                    <a:cxn ang="0">
                      <a:pos x="156" y="51"/>
                    </a:cxn>
                    <a:cxn ang="0">
                      <a:pos x="200" y="34"/>
                    </a:cxn>
                    <a:cxn ang="0">
                      <a:pos x="349" y="8"/>
                    </a:cxn>
                    <a:cxn ang="0">
                      <a:pos x="278" y="0"/>
                    </a:cxn>
                    <a:cxn ang="0">
                      <a:pos x="209" y="2"/>
                    </a:cxn>
                    <a:cxn ang="0">
                      <a:pos x="68" y="18"/>
                    </a:cxn>
                  </a:cxnLst>
                  <a:rect l="0" t="0" r="r" b="b"/>
                  <a:pathLst>
                    <a:path w="349" h="86">
                      <a:moveTo>
                        <a:pt x="68" y="18"/>
                      </a:moveTo>
                      <a:lnTo>
                        <a:pt x="78" y="26"/>
                      </a:lnTo>
                      <a:lnTo>
                        <a:pt x="94" y="27"/>
                      </a:lnTo>
                      <a:lnTo>
                        <a:pt x="78" y="35"/>
                      </a:lnTo>
                      <a:lnTo>
                        <a:pt x="86" y="35"/>
                      </a:lnTo>
                      <a:lnTo>
                        <a:pt x="86" y="43"/>
                      </a:lnTo>
                      <a:lnTo>
                        <a:pt x="25" y="53"/>
                      </a:lnTo>
                      <a:lnTo>
                        <a:pt x="0" y="77"/>
                      </a:lnTo>
                      <a:lnTo>
                        <a:pt x="78" y="78"/>
                      </a:lnTo>
                      <a:lnTo>
                        <a:pt x="78" y="86"/>
                      </a:lnTo>
                      <a:lnTo>
                        <a:pt x="119" y="77"/>
                      </a:lnTo>
                      <a:lnTo>
                        <a:pt x="113" y="61"/>
                      </a:lnTo>
                      <a:lnTo>
                        <a:pt x="129" y="59"/>
                      </a:lnTo>
                      <a:lnTo>
                        <a:pt x="129" y="51"/>
                      </a:lnTo>
                      <a:lnTo>
                        <a:pt x="156" y="51"/>
                      </a:lnTo>
                      <a:lnTo>
                        <a:pt x="200" y="34"/>
                      </a:lnTo>
                      <a:lnTo>
                        <a:pt x="349" y="8"/>
                      </a:lnTo>
                      <a:lnTo>
                        <a:pt x="278" y="0"/>
                      </a:lnTo>
                      <a:lnTo>
                        <a:pt x="209" y="2"/>
                      </a:lnTo>
                      <a:lnTo>
                        <a:pt x="68" y="1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6" name="Freeform 3009">
                  <a:extLst>
                    <a:ext uri="{FF2B5EF4-FFF2-40B4-BE49-F238E27FC236}">
                      <a16:creationId xmlns:a16="http://schemas.microsoft.com/office/drawing/2014/main" id="{06AF484A-CDF7-DC81-C40C-6F120747C174}"/>
                    </a:ext>
                  </a:extLst>
                </p:cNvPr>
                <p:cNvSpPr>
                  <a:spLocks/>
                </p:cNvSpPr>
                <p:nvPr/>
              </p:nvSpPr>
              <p:spPr bwMode="auto">
                <a:xfrm>
                  <a:off x="3727000" y="937531"/>
                  <a:ext cx="161114" cy="34118"/>
                </a:xfrm>
                <a:custGeom>
                  <a:avLst/>
                  <a:gdLst/>
                  <a:ahLst/>
                  <a:cxnLst>
                    <a:cxn ang="0">
                      <a:pos x="0" y="0"/>
                    </a:cxn>
                    <a:cxn ang="0">
                      <a:pos x="10" y="8"/>
                    </a:cxn>
                    <a:cxn ang="0">
                      <a:pos x="35" y="10"/>
                    </a:cxn>
                    <a:cxn ang="0">
                      <a:pos x="35" y="18"/>
                    </a:cxn>
                    <a:cxn ang="0">
                      <a:pos x="85" y="8"/>
                    </a:cxn>
                    <a:cxn ang="0">
                      <a:pos x="69" y="0"/>
                    </a:cxn>
                    <a:cxn ang="0">
                      <a:pos x="50" y="8"/>
                    </a:cxn>
                    <a:cxn ang="0">
                      <a:pos x="43" y="8"/>
                    </a:cxn>
                    <a:cxn ang="0">
                      <a:pos x="51" y="0"/>
                    </a:cxn>
                    <a:cxn ang="0">
                      <a:pos x="0" y="0"/>
                    </a:cxn>
                  </a:cxnLst>
                  <a:rect l="0" t="0" r="r" b="b"/>
                  <a:pathLst>
                    <a:path w="85" h="18">
                      <a:moveTo>
                        <a:pt x="0" y="0"/>
                      </a:moveTo>
                      <a:lnTo>
                        <a:pt x="10" y="8"/>
                      </a:lnTo>
                      <a:lnTo>
                        <a:pt x="35" y="10"/>
                      </a:lnTo>
                      <a:lnTo>
                        <a:pt x="35" y="18"/>
                      </a:lnTo>
                      <a:lnTo>
                        <a:pt x="85" y="8"/>
                      </a:lnTo>
                      <a:lnTo>
                        <a:pt x="69" y="0"/>
                      </a:lnTo>
                      <a:lnTo>
                        <a:pt x="50" y="8"/>
                      </a:lnTo>
                      <a:lnTo>
                        <a:pt x="43" y="8"/>
                      </a:lnTo>
                      <a:lnTo>
                        <a:pt x="51"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7" name="Freeform 3011">
                  <a:extLst>
                    <a:ext uri="{FF2B5EF4-FFF2-40B4-BE49-F238E27FC236}">
                      <a16:creationId xmlns:a16="http://schemas.microsoft.com/office/drawing/2014/main" id="{9769B979-DF25-66A7-7E79-D546D16C737E}"/>
                    </a:ext>
                  </a:extLst>
                </p:cNvPr>
                <p:cNvSpPr>
                  <a:spLocks/>
                </p:cNvSpPr>
                <p:nvPr/>
              </p:nvSpPr>
              <p:spPr bwMode="auto">
                <a:xfrm>
                  <a:off x="3645496" y="1001976"/>
                  <a:ext cx="145949" cy="32222"/>
                </a:xfrm>
                <a:custGeom>
                  <a:avLst/>
                  <a:gdLst/>
                  <a:ahLst/>
                  <a:cxnLst>
                    <a:cxn ang="0">
                      <a:pos x="0" y="0"/>
                    </a:cxn>
                    <a:cxn ang="0">
                      <a:pos x="2" y="17"/>
                    </a:cxn>
                    <a:cxn ang="0">
                      <a:pos x="53" y="17"/>
                    </a:cxn>
                    <a:cxn ang="0">
                      <a:pos x="77" y="0"/>
                    </a:cxn>
                    <a:cxn ang="0">
                      <a:pos x="51" y="1"/>
                    </a:cxn>
                    <a:cxn ang="0">
                      <a:pos x="34" y="9"/>
                    </a:cxn>
                    <a:cxn ang="0">
                      <a:pos x="16" y="0"/>
                    </a:cxn>
                    <a:cxn ang="0">
                      <a:pos x="0" y="0"/>
                    </a:cxn>
                  </a:cxnLst>
                  <a:rect l="0" t="0" r="r" b="b"/>
                  <a:pathLst>
                    <a:path w="77" h="17">
                      <a:moveTo>
                        <a:pt x="0" y="0"/>
                      </a:moveTo>
                      <a:lnTo>
                        <a:pt x="2" y="17"/>
                      </a:lnTo>
                      <a:lnTo>
                        <a:pt x="53" y="17"/>
                      </a:lnTo>
                      <a:lnTo>
                        <a:pt x="77" y="0"/>
                      </a:lnTo>
                      <a:lnTo>
                        <a:pt x="51" y="1"/>
                      </a:lnTo>
                      <a:lnTo>
                        <a:pt x="34" y="9"/>
                      </a:lnTo>
                      <a:lnTo>
                        <a:pt x="16"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8" name="Freeform 3012">
                  <a:extLst>
                    <a:ext uri="{FF2B5EF4-FFF2-40B4-BE49-F238E27FC236}">
                      <a16:creationId xmlns:a16="http://schemas.microsoft.com/office/drawing/2014/main" id="{9F53E0AB-0BFE-B9F3-FECD-305A31F5ACF1}"/>
                    </a:ext>
                  </a:extLst>
                </p:cNvPr>
                <p:cNvSpPr>
                  <a:spLocks/>
                </p:cNvSpPr>
                <p:nvPr/>
              </p:nvSpPr>
              <p:spPr bwMode="auto">
                <a:xfrm>
                  <a:off x="3582946" y="1068317"/>
                  <a:ext cx="144054" cy="62548"/>
                </a:xfrm>
                <a:custGeom>
                  <a:avLst/>
                  <a:gdLst/>
                  <a:ahLst/>
                  <a:cxnLst>
                    <a:cxn ang="0">
                      <a:pos x="0" y="17"/>
                    </a:cxn>
                    <a:cxn ang="0">
                      <a:pos x="0" y="25"/>
                    </a:cxn>
                    <a:cxn ang="0">
                      <a:pos x="9" y="25"/>
                    </a:cxn>
                    <a:cxn ang="0">
                      <a:pos x="17" y="33"/>
                    </a:cxn>
                    <a:cxn ang="0">
                      <a:pos x="52" y="24"/>
                    </a:cxn>
                    <a:cxn ang="0">
                      <a:pos x="76" y="0"/>
                    </a:cxn>
                    <a:cxn ang="0">
                      <a:pos x="25" y="0"/>
                    </a:cxn>
                    <a:cxn ang="0">
                      <a:pos x="25" y="8"/>
                    </a:cxn>
                    <a:cxn ang="0">
                      <a:pos x="0" y="17"/>
                    </a:cxn>
                  </a:cxnLst>
                  <a:rect l="0" t="0" r="r" b="b"/>
                  <a:pathLst>
                    <a:path w="76" h="33">
                      <a:moveTo>
                        <a:pt x="0" y="17"/>
                      </a:moveTo>
                      <a:lnTo>
                        <a:pt x="0" y="25"/>
                      </a:lnTo>
                      <a:lnTo>
                        <a:pt x="9" y="25"/>
                      </a:lnTo>
                      <a:lnTo>
                        <a:pt x="17" y="33"/>
                      </a:lnTo>
                      <a:lnTo>
                        <a:pt x="52" y="24"/>
                      </a:lnTo>
                      <a:lnTo>
                        <a:pt x="76" y="0"/>
                      </a:lnTo>
                      <a:lnTo>
                        <a:pt x="25" y="0"/>
                      </a:lnTo>
                      <a:lnTo>
                        <a:pt x="25" y="8"/>
                      </a:lnTo>
                      <a:lnTo>
                        <a:pt x="0" y="1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59" name="Freeform 3013">
                  <a:extLst>
                    <a:ext uri="{FF2B5EF4-FFF2-40B4-BE49-F238E27FC236}">
                      <a16:creationId xmlns:a16="http://schemas.microsoft.com/office/drawing/2014/main" id="{D5122AD6-284C-4F12-A032-A84E0C703E70}"/>
                    </a:ext>
                  </a:extLst>
                </p:cNvPr>
                <p:cNvSpPr>
                  <a:spLocks/>
                </p:cNvSpPr>
                <p:nvPr/>
              </p:nvSpPr>
              <p:spPr bwMode="auto">
                <a:xfrm>
                  <a:off x="3340330" y="1022826"/>
                  <a:ext cx="41700" cy="11372"/>
                </a:xfrm>
                <a:custGeom>
                  <a:avLst/>
                  <a:gdLst/>
                  <a:ahLst/>
                  <a:cxnLst>
                    <a:cxn ang="0">
                      <a:pos x="0" y="6"/>
                    </a:cxn>
                    <a:cxn ang="0">
                      <a:pos x="10" y="6"/>
                    </a:cxn>
                    <a:cxn ang="0">
                      <a:pos x="22" y="0"/>
                    </a:cxn>
                    <a:cxn ang="0">
                      <a:pos x="0" y="6"/>
                    </a:cxn>
                  </a:cxnLst>
                  <a:rect l="0" t="0" r="r" b="b"/>
                  <a:pathLst>
                    <a:path w="22" h="6">
                      <a:moveTo>
                        <a:pt x="0" y="6"/>
                      </a:moveTo>
                      <a:lnTo>
                        <a:pt x="10" y="6"/>
                      </a:lnTo>
                      <a:lnTo>
                        <a:pt x="22" y="0"/>
                      </a:lnTo>
                      <a:lnTo>
                        <a:pt x="0" y="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0" name="Freeform 3014">
                  <a:extLst>
                    <a:ext uri="{FF2B5EF4-FFF2-40B4-BE49-F238E27FC236}">
                      <a16:creationId xmlns:a16="http://schemas.microsoft.com/office/drawing/2014/main" id="{06A8A139-8889-9CE3-6D22-BF9BB3A22A0D}"/>
                    </a:ext>
                  </a:extLst>
                </p:cNvPr>
                <p:cNvSpPr>
                  <a:spLocks/>
                </p:cNvSpPr>
                <p:nvPr/>
              </p:nvSpPr>
              <p:spPr bwMode="auto">
                <a:xfrm>
                  <a:off x="3275884" y="971648"/>
                  <a:ext cx="193336" cy="47386"/>
                </a:xfrm>
                <a:custGeom>
                  <a:avLst/>
                  <a:gdLst/>
                  <a:ahLst/>
                  <a:cxnLst>
                    <a:cxn ang="0">
                      <a:pos x="0" y="25"/>
                    </a:cxn>
                    <a:cxn ang="0">
                      <a:pos x="36" y="24"/>
                    </a:cxn>
                    <a:cxn ang="0">
                      <a:pos x="60" y="17"/>
                    </a:cxn>
                    <a:cxn ang="0">
                      <a:pos x="68" y="25"/>
                    </a:cxn>
                    <a:cxn ang="0">
                      <a:pos x="102" y="0"/>
                    </a:cxn>
                    <a:cxn ang="0">
                      <a:pos x="67" y="0"/>
                    </a:cxn>
                    <a:cxn ang="0">
                      <a:pos x="0" y="25"/>
                    </a:cxn>
                  </a:cxnLst>
                  <a:rect l="0" t="0" r="r" b="b"/>
                  <a:pathLst>
                    <a:path w="102" h="25">
                      <a:moveTo>
                        <a:pt x="0" y="25"/>
                      </a:moveTo>
                      <a:lnTo>
                        <a:pt x="36" y="24"/>
                      </a:lnTo>
                      <a:lnTo>
                        <a:pt x="60" y="17"/>
                      </a:lnTo>
                      <a:lnTo>
                        <a:pt x="68" y="25"/>
                      </a:lnTo>
                      <a:lnTo>
                        <a:pt x="102" y="0"/>
                      </a:lnTo>
                      <a:lnTo>
                        <a:pt x="67" y="0"/>
                      </a:lnTo>
                      <a:lnTo>
                        <a:pt x="0" y="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1" name="Freeform 3015">
                  <a:extLst>
                    <a:ext uri="{FF2B5EF4-FFF2-40B4-BE49-F238E27FC236}">
                      <a16:creationId xmlns:a16="http://schemas.microsoft.com/office/drawing/2014/main" id="{F8A49DA6-C69B-0832-8C74-F5708631DB3E}"/>
                    </a:ext>
                  </a:extLst>
                </p:cNvPr>
                <p:cNvSpPr>
                  <a:spLocks/>
                </p:cNvSpPr>
                <p:nvPr/>
              </p:nvSpPr>
              <p:spPr bwMode="auto">
                <a:xfrm>
                  <a:off x="3355493" y="1003872"/>
                  <a:ext cx="257779" cy="49282"/>
                </a:xfrm>
                <a:custGeom>
                  <a:avLst/>
                  <a:gdLst/>
                  <a:ahLst/>
                  <a:cxnLst>
                    <a:cxn ang="0">
                      <a:pos x="0" y="16"/>
                    </a:cxn>
                    <a:cxn ang="0">
                      <a:pos x="35" y="18"/>
                    </a:cxn>
                    <a:cxn ang="0">
                      <a:pos x="43" y="26"/>
                    </a:cxn>
                    <a:cxn ang="0">
                      <a:pos x="121" y="16"/>
                    </a:cxn>
                    <a:cxn ang="0">
                      <a:pos x="136" y="8"/>
                    </a:cxn>
                    <a:cxn ang="0">
                      <a:pos x="120" y="7"/>
                    </a:cxn>
                    <a:cxn ang="0">
                      <a:pos x="120" y="0"/>
                    </a:cxn>
                    <a:cxn ang="0">
                      <a:pos x="88" y="8"/>
                    </a:cxn>
                    <a:cxn ang="0">
                      <a:pos x="86" y="8"/>
                    </a:cxn>
                    <a:cxn ang="0">
                      <a:pos x="85" y="16"/>
                    </a:cxn>
                    <a:cxn ang="0">
                      <a:pos x="77" y="16"/>
                    </a:cxn>
                    <a:cxn ang="0">
                      <a:pos x="77" y="8"/>
                    </a:cxn>
                    <a:cxn ang="0">
                      <a:pos x="42" y="0"/>
                    </a:cxn>
                    <a:cxn ang="0">
                      <a:pos x="0" y="16"/>
                    </a:cxn>
                  </a:cxnLst>
                  <a:rect l="0" t="0" r="r" b="b"/>
                  <a:pathLst>
                    <a:path w="136" h="26">
                      <a:moveTo>
                        <a:pt x="0" y="16"/>
                      </a:moveTo>
                      <a:lnTo>
                        <a:pt x="35" y="18"/>
                      </a:lnTo>
                      <a:lnTo>
                        <a:pt x="43" y="26"/>
                      </a:lnTo>
                      <a:lnTo>
                        <a:pt x="121" y="16"/>
                      </a:lnTo>
                      <a:lnTo>
                        <a:pt x="136" y="8"/>
                      </a:lnTo>
                      <a:lnTo>
                        <a:pt x="120" y="7"/>
                      </a:lnTo>
                      <a:lnTo>
                        <a:pt x="120" y="0"/>
                      </a:lnTo>
                      <a:lnTo>
                        <a:pt x="88" y="8"/>
                      </a:lnTo>
                      <a:lnTo>
                        <a:pt x="86" y="8"/>
                      </a:lnTo>
                      <a:lnTo>
                        <a:pt x="85" y="16"/>
                      </a:lnTo>
                      <a:lnTo>
                        <a:pt x="77" y="16"/>
                      </a:lnTo>
                      <a:lnTo>
                        <a:pt x="77" y="8"/>
                      </a:lnTo>
                      <a:lnTo>
                        <a:pt x="42" y="0"/>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2" name="Freeform 3016">
                  <a:extLst>
                    <a:ext uri="{FF2B5EF4-FFF2-40B4-BE49-F238E27FC236}">
                      <a16:creationId xmlns:a16="http://schemas.microsoft.com/office/drawing/2014/main" id="{1DEEDB11-5E45-E245-6D55-41F29820EB1F}"/>
                    </a:ext>
                  </a:extLst>
                </p:cNvPr>
                <p:cNvSpPr>
                  <a:spLocks/>
                </p:cNvSpPr>
                <p:nvPr/>
              </p:nvSpPr>
              <p:spPr bwMode="auto">
                <a:xfrm>
                  <a:off x="3196276" y="1068317"/>
                  <a:ext cx="369612" cy="144054"/>
                </a:xfrm>
                <a:custGeom>
                  <a:avLst/>
                  <a:gdLst/>
                  <a:ahLst/>
                  <a:cxnLst>
                    <a:cxn ang="0">
                      <a:pos x="8" y="33"/>
                    </a:cxn>
                    <a:cxn ang="0">
                      <a:pos x="8" y="51"/>
                    </a:cxn>
                    <a:cxn ang="0">
                      <a:pos x="47" y="52"/>
                    </a:cxn>
                    <a:cxn ang="0">
                      <a:pos x="7" y="60"/>
                    </a:cxn>
                    <a:cxn ang="0">
                      <a:pos x="0" y="68"/>
                    </a:cxn>
                    <a:cxn ang="0">
                      <a:pos x="24" y="68"/>
                    </a:cxn>
                    <a:cxn ang="0">
                      <a:pos x="17" y="76"/>
                    </a:cxn>
                    <a:cxn ang="0">
                      <a:pos x="111" y="68"/>
                    </a:cxn>
                    <a:cxn ang="0">
                      <a:pos x="129" y="76"/>
                    </a:cxn>
                    <a:cxn ang="0">
                      <a:pos x="145" y="76"/>
                    </a:cxn>
                    <a:cxn ang="0">
                      <a:pos x="186" y="59"/>
                    </a:cxn>
                    <a:cxn ang="0">
                      <a:pos x="161" y="51"/>
                    </a:cxn>
                    <a:cxn ang="0">
                      <a:pos x="161" y="33"/>
                    </a:cxn>
                    <a:cxn ang="0">
                      <a:pos x="170" y="33"/>
                    </a:cxn>
                    <a:cxn ang="0">
                      <a:pos x="170" y="17"/>
                    </a:cxn>
                    <a:cxn ang="0">
                      <a:pos x="195" y="8"/>
                    </a:cxn>
                    <a:cxn ang="0">
                      <a:pos x="169" y="0"/>
                    </a:cxn>
                    <a:cxn ang="0">
                      <a:pos x="144" y="17"/>
                    </a:cxn>
                    <a:cxn ang="0">
                      <a:pos x="110" y="9"/>
                    </a:cxn>
                    <a:cxn ang="0">
                      <a:pos x="93" y="16"/>
                    </a:cxn>
                    <a:cxn ang="0">
                      <a:pos x="93" y="8"/>
                    </a:cxn>
                    <a:cxn ang="0">
                      <a:pos x="80" y="9"/>
                    </a:cxn>
                    <a:cxn ang="0">
                      <a:pos x="32" y="17"/>
                    </a:cxn>
                    <a:cxn ang="0">
                      <a:pos x="8" y="33"/>
                    </a:cxn>
                  </a:cxnLst>
                  <a:rect l="0" t="0" r="r" b="b"/>
                  <a:pathLst>
                    <a:path w="195" h="76">
                      <a:moveTo>
                        <a:pt x="8" y="33"/>
                      </a:moveTo>
                      <a:lnTo>
                        <a:pt x="8" y="51"/>
                      </a:lnTo>
                      <a:lnTo>
                        <a:pt x="47" y="52"/>
                      </a:lnTo>
                      <a:lnTo>
                        <a:pt x="7" y="60"/>
                      </a:lnTo>
                      <a:lnTo>
                        <a:pt x="0" y="68"/>
                      </a:lnTo>
                      <a:lnTo>
                        <a:pt x="24" y="68"/>
                      </a:lnTo>
                      <a:lnTo>
                        <a:pt x="17" y="76"/>
                      </a:lnTo>
                      <a:lnTo>
                        <a:pt x="111" y="68"/>
                      </a:lnTo>
                      <a:lnTo>
                        <a:pt x="129" y="76"/>
                      </a:lnTo>
                      <a:lnTo>
                        <a:pt x="145" y="76"/>
                      </a:lnTo>
                      <a:lnTo>
                        <a:pt x="186" y="59"/>
                      </a:lnTo>
                      <a:lnTo>
                        <a:pt x="161" y="51"/>
                      </a:lnTo>
                      <a:lnTo>
                        <a:pt x="161" y="33"/>
                      </a:lnTo>
                      <a:lnTo>
                        <a:pt x="170" y="33"/>
                      </a:lnTo>
                      <a:lnTo>
                        <a:pt x="170" y="17"/>
                      </a:lnTo>
                      <a:lnTo>
                        <a:pt x="195" y="8"/>
                      </a:lnTo>
                      <a:lnTo>
                        <a:pt x="169" y="0"/>
                      </a:lnTo>
                      <a:lnTo>
                        <a:pt x="144" y="17"/>
                      </a:lnTo>
                      <a:lnTo>
                        <a:pt x="110" y="9"/>
                      </a:lnTo>
                      <a:lnTo>
                        <a:pt x="93" y="16"/>
                      </a:lnTo>
                      <a:lnTo>
                        <a:pt x="93" y="8"/>
                      </a:lnTo>
                      <a:lnTo>
                        <a:pt x="80" y="9"/>
                      </a:lnTo>
                      <a:lnTo>
                        <a:pt x="32" y="17"/>
                      </a:lnTo>
                      <a:lnTo>
                        <a:pt x="8" y="3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3" name="Freeform 3017">
                  <a:extLst>
                    <a:ext uri="{FF2B5EF4-FFF2-40B4-BE49-F238E27FC236}">
                      <a16:creationId xmlns:a16="http://schemas.microsoft.com/office/drawing/2014/main" id="{C4CD0501-3C5F-0659-3091-716F4BC008C0}"/>
                    </a:ext>
                  </a:extLst>
                </p:cNvPr>
                <p:cNvSpPr>
                  <a:spLocks/>
                </p:cNvSpPr>
                <p:nvPr/>
              </p:nvSpPr>
              <p:spPr bwMode="auto">
                <a:xfrm>
                  <a:off x="3082550" y="1053154"/>
                  <a:ext cx="272943" cy="77712"/>
                </a:xfrm>
                <a:custGeom>
                  <a:avLst/>
                  <a:gdLst/>
                  <a:ahLst/>
                  <a:cxnLst>
                    <a:cxn ang="0">
                      <a:pos x="0" y="33"/>
                    </a:cxn>
                    <a:cxn ang="0">
                      <a:pos x="7" y="33"/>
                    </a:cxn>
                    <a:cxn ang="0">
                      <a:pos x="9" y="41"/>
                    </a:cxn>
                    <a:cxn ang="0">
                      <a:pos x="42" y="41"/>
                    </a:cxn>
                    <a:cxn ang="0">
                      <a:pos x="77" y="25"/>
                    </a:cxn>
                    <a:cxn ang="0">
                      <a:pos x="144" y="16"/>
                    </a:cxn>
                    <a:cxn ang="0">
                      <a:pos x="135" y="8"/>
                    </a:cxn>
                    <a:cxn ang="0">
                      <a:pos x="92" y="0"/>
                    </a:cxn>
                    <a:cxn ang="0">
                      <a:pos x="51" y="8"/>
                    </a:cxn>
                    <a:cxn ang="0">
                      <a:pos x="51" y="16"/>
                    </a:cxn>
                    <a:cxn ang="0">
                      <a:pos x="0" y="33"/>
                    </a:cxn>
                  </a:cxnLst>
                  <a:rect l="0" t="0" r="r" b="b"/>
                  <a:pathLst>
                    <a:path w="144" h="41">
                      <a:moveTo>
                        <a:pt x="0" y="33"/>
                      </a:moveTo>
                      <a:lnTo>
                        <a:pt x="7" y="33"/>
                      </a:lnTo>
                      <a:lnTo>
                        <a:pt x="9" y="41"/>
                      </a:lnTo>
                      <a:lnTo>
                        <a:pt x="42" y="41"/>
                      </a:lnTo>
                      <a:lnTo>
                        <a:pt x="77" y="25"/>
                      </a:lnTo>
                      <a:lnTo>
                        <a:pt x="144" y="16"/>
                      </a:lnTo>
                      <a:lnTo>
                        <a:pt x="135" y="8"/>
                      </a:lnTo>
                      <a:lnTo>
                        <a:pt x="92" y="0"/>
                      </a:lnTo>
                      <a:lnTo>
                        <a:pt x="51" y="8"/>
                      </a:lnTo>
                      <a:lnTo>
                        <a:pt x="51" y="16"/>
                      </a:lnTo>
                      <a:lnTo>
                        <a:pt x="0" y="3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4" name="Freeform 3018">
                  <a:extLst>
                    <a:ext uri="{FF2B5EF4-FFF2-40B4-BE49-F238E27FC236}">
                      <a16:creationId xmlns:a16="http://schemas.microsoft.com/office/drawing/2014/main" id="{A96FF23E-9E2E-0652-BBEE-6510EA39553F}"/>
                    </a:ext>
                  </a:extLst>
                </p:cNvPr>
                <p:cNvSpPr>
                  <a:spLocks/>
                </p:cNvSpPr>
                <p:nvPr/>
              </p:nvSpPr>
              <p:spPr bwMode="auto">
                <a:xfrm>
                  <a:off x="1448677" y="1650217"/>
                  <a:ext cx="47387" cy="49282"/>
                </a:xfrm>
                <a:custGeom>
                  <a:avLst/>
                  <a:gdLst/>
                  <a:ahLst/>
                  <a:cxnLst>
                    <a:cxn ang="0">
                      <a:pos x="0" y="26"/>
                    </a:cxn>
                    <a:cxn ang="0">
                      <a:pos x="25" y="0"/>
                    </a:cxn>
                    <a:cxn ang="0">
                      <a:pos x="17" y="1"/>
                    </a:cxn>
                    <a:cxn ang="0">
                      <a:pos x="0" y="26"/>
                    </a:cxn>
                  </a:cxnLst>
                  <a:rect l="0" t="0" r="r" b="b"/>
                  <a:pathLst>
                    <a:path w="25" h="26">
                      <a:moveTo>
                        <a:pt x="0" y="26"/>
                      </a:moveTo>
                      <a:lnTo>
                        <a:pt x="25" y="0"/>
                      </a:lnTo>
                      <a:lnTo>
                        <a:pt x="17" y="1"/>
                      </a:lnTo>
                      <a:lnTo>
                        <a:pt x="0" y="2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5" name="Freeform 3021">
                  <a:extLst>
                    <a:ext uri="{FF2B5EF4-FFF2-40B4-BE49-F238E27FC236}">
                      <a16:creationId xmlns:a16="http://schemas.microsoft.com/office/drawing/2014/main" id="{133435C4-5C82-FA2D-589D-6B61BD3FD061}"/>
                    </a:ext>
                  </a:extLst>
                </p:cNvPr>
                <p:cNvSpPr>
                  <a:spLocks/>
                </p:cNvSpPr>
                <p:nvPr/>
              </p:nvSpPr>
              <p:spPr bwMode="auto">
                <a:xfrm>
                  <a:off x="1708353" y="1456882"/>
                  <a:ext cx="45490" cy="15164"/>
                </a:xfrm>
                <a:custGeom>
                  <a:avLst/>
                  <a:gdLst/>
                  <a:ahLst/>
                  <a:cxnLst>
                    <a:cxn ang="0">
                      <a:pos x="0" y="0"/>
                    </a:cxn>
                    <a:cxn ang="0">
                      <a:pos x="8" y="8"/>
                    </a:cxn>
                    <a:cxn ang="0">
                      <a:pos x="24" y="0"/>
                    </a:cxn>
                    <a:cxn ang="0">
                      <a:pos x="0" y="0"/>
                    </a:cxn>
                  </a:cxnLst>
                  <a:rect l="0" t="0" r="r" b="b"/>
                  <a:pathLst>
                    <a:path w="24" h="8">
                      <a:moveTo>
                        <a:pt x="0" y="0"/>
                      </a:moveTo>
                      <a:lnTo>
                        <a:pt x="8" y="8"/>
                      </a:lnTo>
                      <a:lnTo>
                        <a:pt x="24"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6" name="Freeform 3022">
                  <a:extLst>
                    <a:ext uri="{FF2B5EF4-FFF2-40B4-BE49-F238E27FC236}">
                      <a16:creationId xmlns:a16="http://schemas.microsoft.com/office/drawing/2014/main" id="{6AC57AE4-9B8D-F9BE-D7CC-34862C1B5F43}"/>
                    </a:ext>
                  </a:extLst>
                </p:cNvPr>
                <p:cNvSpPr>
                  <a:spLocks/>
                </p:cNvSpPr>
                <p:nvPr/>
              </p:nvSpPr>
              <p:spPr bwMode="auto">
                <a:xfrm>
                  <a:off x="1901687" y="1523223"/>
                  <a:ext cx="79608" cy="45490"/>
                </a:xfrm>
                <a:custGeom>
                  <a:avLst/>
                  <a:gdLst/>
                  <a:ahLst/>
                  <a:cxnLst>
                    <a:cxn ang="0">
                      <a:pos x="0" y="24"/>
                    </a:cxn>
                    <a:cxn ang="0">
                      <a:pos x="33" y="16"/>
                    </a:cxn>
                    <a:cxn ang="0">
                      <a:pos x="35" y="8"/>
                    </a:cxn>
                    <a:cxn ang="0">
                      <a:pos x="42" y="7"/>
                    </a:cxn>
                    <a:cxn ang="0">
                      <a:pos x="41" y="0"/>
                    </a:cxn>
                    <a:cxn ang="0">
                      <a:pos x="0" y="24"/>
                    </a:cxn>
                  </a:cxnLst>
                  <a:rect l="0" t="0" r="r" b="b"/>
                  <a:pathLst>
                    <a:path w="42" h="24">
                      <a:moveTo>
                        <a:pt x="0" y="24"/>
                      </a:moveTo>
                      <a:lnTo>
                        <a:pt x="33" y="16"/>
                      </a:lnTo>
                      <a:lnTo>
                        <a:pt x="35" y="8"/>
                      </a:lnTo>
                      <a:lnTo>
                        <a:pt x="42" y="7"/>
                      </a:lnTo>
                      <a:lnTo>
                        <a:pt x="41" y="0"/>
                      </a:lnTo>
                      <a:lnTo>
                        <a:pt x="0" y="2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7" name="Freeform 3023">
                  <a:extLst>
                    <a:ext uri="{FF2B5EF4-FFF2-40B4-BE49-F238E27FC236}">
                      <a16:creationId xmlns:a16="http://schemas.microsoft.com/office/drawing/2014/main" id="{4E021C67-2126-773B-9B93-DF34E1F2B057}"/>
                    </a:ext>
                  </a:extLst>
                </p:cNvPr>
                <p:cNvSpPr>
                  <a:spLocks/>
                </p:cNvSpPr>
                <p:nvPr/>
              </p:nvSpPr>
              <p:spPr bwMode="auto">
                <a:xfrm>
                  <a:off x="2305418" y="1650218"/>
                  <a:ext cx="45490" cy="81504"/>
                </a:xfrm>
                <a:custGeom>
                  <a:avLst/>
                  <a:gdLst/>
                  <a:ahLst/>
                  <a:cxnLst>
                    <a:cxn ang="0">
                      <a:pos x="8" y="0"/>
                    </a:cxn>
                    <a:cxn ang="0">
                      <a:pos x="0" y="10"/>
                    </a:cxn>
                    <a:cxn ang="0">
                      <a:pos x="0" y="35"/>
                    </a:cxn>
                    <a:cxn ang="0">
                      <a:pos x="8" y="43"/>
                    </a:cxn>
                    <a:cxn ang="0">
                      <a:pos x="9" y="34"/>
                    </a:cxn>
                    <a:cxn ang="0">
                      <a:pos x="24" y="0"/>
                    </a:cxn>
                    <a:cxn ang="0">
                      <a:pos x="8" y="0"/>
                    </a:cxn>
                  </a:cxnLst>
                  <a:rect l="0" t="0" r="r" b="b"/>
                  <a:pathLst>
                    <a:path w="24" h="43">
                      <a:moveTo>
                        <a:pt x="8" y="0"/>
                      </a:moveTo>
                      <a:lnTo>
                        <a:pt x="0" y="10"/>
                      </a:lnTo>
                      <a:lnTo>
                        <a:pt x="0" y="35"/>
                      </a:lnTo>
                      <a:lnTo>
                        <a:pt x="8" y="43"/>
                      </a:lnTo>
                      <a:lnTo>
                        <a:pt x="9" y="34"/>
                      </a:lnTo>
                      <a:lnTo>
                        <a:pt x="24" y="0"/>
                      </a:lnTo>
                      <a:lnTo>
                        <a:pt x="8"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8" name="Freeform 3024">
                  <a:extLst>
                    <a:ext uri="{FF2B5EF4-FFF2-40B4-BE49-F238E27FC236}">
                      <a16:creationId xmlns:a16="http://schemas.microsoft.com/office/drawing/2014/main" id="{9053746A-D29A-5563-D25C-2AEA690B36D0}"/>
                    </a:ext>
                  </a:extLst>
                </p:cNvPr>
                <p:cNvSpPr>
                  <a:spLocks/>
                </p:cNvSpPr>
                <p:nvPr/>
              </p:nvSpPr>
              <p:spPr bwMode="auto">
                <a:xfrm>
                  <a:off x="2354700" y="1765839"/>
                  <a:ext cx="79608" cy="77712"/>
                </a:xfrm>
                <a:custGeom>
                  <a:avLst/>
                  <a:gdLst/>
                  <a:ahLst/>
                  <a:cxnLst>
                    <a:cxn ang="0">
                      <a:pos x="0" y="0"/>
                    </a:cxn>
                    <a:cxn ang="0">
                      <a:pos x="0" y="7"/>
                    </a:cxn>
                    <a:cxn ang="0">
                      <a:pos x="17" y="17"/>
                    </a:cxn>
                    <a:cxn ang="0">
                      <a:pos x="17" y="25"/>
                    </a:cxn>
                    <a:cxn ang="0">
                      <a:pos x="25" y="25"/>
                    </a:cxn>
                    <a:cxn ang="0">
                      <a:pos x="25" y="34"/>
                    </a:cxn>
                    <a:cxn ang="0">
                      <a:pos x="34" y="41"/>
                    </a:cxn>
                    <a:cxn ang="0">
                      <a:pos x="42" y="33"/>
                    </a:cxn>
                    <a:cxn ang="0">
                      <a:pos x="33" y="7"/>
                    </a:cxn>
                    <a:cxn ang="0">
                      <a:pos x="0" y="0"/>
                    </a:cxn>
                  </a:cxnLst>
                  <a:rect l="0" t="0" r="r" b="b"/>
                  <a:pathLst>
                    <a:path w="42" h="41">
                      <a:moveTo>
                        <a:pt x="0" y="0"/>
                      </a:moveTo>
                      <a:lnTo>
                        <a:pt x="0" y="7"/>
                      </a:lnTo>
                      <a:lnTo>
                        <a:pt x="17" y="17"/>
                      </a:lnTo>
                      <a:lnTo>
                        <a:pt x="17" y="25"/>
                      </a:lnTo>
                      <a:lnTo>
                        <a:pt x="25" y="25"/>
                      </a:lnTo>
                      <a:lnTo>
                        <a:pt x="25" y="34"/>
                      </a:lnTo>
                      <a:lnTo>
                        <a:pt x="34" y="41"/>
                      </a:lnTo>
                      <a:lnTo>
                        <a:pt x="42" y="33"/>
                      </a:lnTo>
                      <a:lnTo>
                        <a:pt x="33" y="7"/>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69" name="Freeform 3025">
                  <a:extLst>
                    <a:ext uri="{FF2B5EF4-FFF2-40B4-BE49-F238E27FC236}">
                      <a16:creationId xmlns:a16="http://schemas.microsoft.com/office/drawing/2014/main" id="{76AB3530-0E42-23D7-C766-F49FBEEDF2F9}"/>
                    </a:ext>
                  </a:extLst>
                </p:cNvPr>
                <p:cNvSpPr>
                  <a:spLocks/>
                </p:cNvSpPr>
                <p:nvPr/>
              </p:nvSpPr>
              <p:spPr bwMode="auto">
                <a:xfrm>
                  <a:off x="4325960" y="840863"/>
                  <a:ext cx="1177071" cy="631181"/>
                </a:xfrm>
                <a:custGeom>
                  <a:avLst/>
                  <a:gdLst/>
                  <a:ahLst/>
                  <a:cxnLst>
                    <a:cxn ang="0">
                      <a:pos x="17" y="61"/>
                    </a:cxn>
                    <a:cxn ang="0">
                      <a:pos x="1" y="86"/>
                    </a:cxn>
                    <a:cxn ang="0">
                      <a:pos x="119" y="94"/>
                    </a:cxn>
                    <a:cxn ang="0">
                      <a:pos x="119" y="112"/>
                    </a:cxn>
                    <a:cxn ang="0">
                      <a:pos x="111" y="137"/>
                    </a:cxn>
                    <a:cxn ang="0">
                      <a:pos x="103" y="145"/>
                    </a:cxn>
                    <a:cxn ang="0">
                      <a:pos x="129" y="147"/>
                    </a:cxn>
                    <a:cxn ang="0">
                      <a:pos x="145" y="171"/>
                    </a:cxn>
                    <a:cxn ang="0">
                      <a:pos x="95" y="188"/>
                    </a:cxn>
                    <a:cxn ang="0">
                      <a:pos x="137" y="180"/>
                    </a:cxn>
                    <a:cxn ang="0">
                      <a:pos x="127" y="196"/>
                    </a:cxn>
                    <a:cxn ang="0">
                      <a:pos x="102" y="207"/>
                    </a:cxn>
                    <a:cxn ang="0">
                      <a:pos x="94" y="239"/>
                    </a:cxn>
                    <a:cxn ang="0">
                      <a:pos x="94" y="274"/>
                    </a:cxn>
                    <a:cxn ang="0">
                      <a:pos x="103" y="309"/>
                    </a:cxn>
                    <a:cxn ang="0">
                      <a:pos x="146" y="333"/>
                    </a:cxn>
                    <a:cxn ang="0">
                      <a:pos x="188" y="298"/>
                    </a:cxn>
                    <a:cxn ang="0">
                      <a:pos x="213" y="282"/>
                    </a:cxn>
                    <a:cxn ang="0">
                      <a:pos x="223" y="249"/>
                    </a:cxn>
                    <a:cxn ang="0">
                      <a:pos x="240" y="239"/>
                    </a:cxn>
                    <a:cxn ang="0">
                      <a:pos x="342" y="206"/>
                    </a:cxn>
                    <a:cxn ang="0">
                      <a:pos x="454" y="180"/>
                    </a:cxn>
                    <a:cxn ang="0">
                      <a:pos x="435" y="171"/>
                    </a:cxn>
                    <a:cxn ang="0">
                      <a:pos x="444" y="155"/>
                    </a:cxn>
                    <a:cxn ang="0">
                      <a:pos x="479" y="145"/>
                    </a:cxn>
                    <a:cxn ang="0">
                      <a:pos x="479" y="128"/>
                    </a:cxn>
                    <a:cxn ang="0">
                      <a:pos x="519" y="112"/>
                    </a:cxn>
                    <a:cxn ang="0">
                      <a:pos x="519" y="94"/>
                    </a:cxn>
                    <a:cxn ang="0">
                      <a:pos x="505" y="85"/>
                    </a:cxn>
                    <a:cxn ang="0">
                      <a:pos x="537" y="67"/>
                    </a:cxn>
                    <a:cxn ang="0">
                      <a:pos x="538" y="59"/>
                    </a:cxn>
                    <a:cxn ang="0">
                      <a:pos x="584" y="34"/>
                    </a:cxn>
                    <a:cxn ang="0">
                      <a:pos x="577" y="16"/>
                    </a:cxn>
                    <a:cxn ang="0">
                      <a:pos x="545" y="8"/>
                    </a:cxn>
                    <a:cxn ang="0">
                      <a:pos x="325" y="10"/>
                    </a:cxn>
                    <a:cxn ang="0">
                      <a:pos x="146" y="18"/>
                    </a:cxn>
                    <a:cxn ang="0">
                      <a:pos x="125" y="26"/>
                    </a:cxn>
                    <a:cxn ang="0">
                      <a:pos x="102" y="35"/>
                    </a:cxn>
                    <a:cxn ang="0">
                      <a:pos x="85" y="51"/>
                    </a:cxn>
                    <a:cxn ang="0">
                      <a:pos x="0" y="59"/>
                    </a:cxn>
                  </a:cxnLst>
                  <a:rect l="0" t="0" r="r" b="b"/>
                  <a:pathLst>
                    <a:path w="621" h="333">
                      <a:moveTo>
                        <a:pt x="0" y="59"/>
                      </a:moveTo>
                      <a:lnTo>
                        <a:pt x="17" y="61"/>
                      </a:lnTo>
                      <a:lnTo>
                        <a:pt x="17" y="69"/>
                      </a:lnTo>
                      <a:lnTo>
                        <a:pt x="1" y="86"/>
                      </a:lnTo>
                      <a:lnTo>
                        <a:pt x="19" y="94"/>
                      </a:lnTo>
                      <a:lnTo>
                        <a:pt x="119" y="94"/>
                      </a:lnTo>
                      <a:lnTo>
                        <a:pt x="111" y="102"/>
                      </a:lnTo>
                      <a:lnTo>
                        <a:pt x="119" y="112"/>
                      </a:lnTo>
                      <a:lnTo>
                        <a:pt x="119" y="129"/>
                      </a:lnTo>
                      <a:lnTo>
                        <a:pt x="111" y="137"/>
                      </a:lnTo>
                      <a:lnTo>
                        <a:pt x="111" y="145"/>
                      </a:lnTo>
                      <a:lnTo>
                        <a:pt x="103" y="145"/>
                      </a:lnTo>
                      <a:lnTo>
                        <a:pt x="121" y="153"/>
                      </a:lnTo>
                      <a:lnTo>
                        <a:pt x="129" y="147"/>
                      </a:lnTo>
                      <a:lnTo>
                        <a:pt x="129" y="155"/>
                      </a:lnTo>
                      <a:lnTo>
                        <a:pt x="145" y="171"/>
                      </a:lnTo>
                      <a:lnTo>
                        <a:pt x="110" y="172"/>
                      </a:lnTo>
                      <a:lnTo>
                        <a:pt x="95" y="188"/>
                      </a:lnTo>
                      <a:lnTo>
                        <a:pt x="113" y="187"/>
                      </a:lnTo>
                      <a:lnTo>
                        <a:pt x="137" y="180"/>
                      </a:lnTo>
                      <a:lnTo>
                        <a:pt x="137" y="188"/>
                      </a:lnTo>
                      <a:lnTo>
                        <a:pt x="127" y="196"/>
                      </a:lnTo>
                      <a:lnTo>
                        <a:pt x="110" y="198"/>
                      </a:lnTo>
                      <a:lnTo>
                        <a:pt x="102" y="207"/>
                      </a:lnTo>
                      <a:lnTo>
                        <a:pt x="86" y="239"/>
                      </a:lnTo>
                      <a:lnTo>
                        <a:pt x="94" y="239"/>
                      </a:lnTo>
                      <a:lnTo>
                        <a:pt x="86" y="266"/>
                      </a:lnTo>
                      <a:lnTo>
                        <a:pt x="94" y="274"/>
                      </a:lnTo>
                      <a:lnTo>
                        <a:pt x="94" y="284"/>
                      </a:lnTo>
                      <a:lnTo>
                        <a:pt x="103" y="309"/>
                      </a:lnTo>
                      <a:lnTo>
                        <a:pt x="113" y="317"/>
                      </a:lnTo>
                      <a:lnTo>
                        <a:pt x="146" y="333"/>
                      </a:lnTo>
                      <a:lnTo>
                        <a:pt x="154" y="333"/>
                      </a:lnTo>
                      <a:lnTo>
                        <a:pt x="188" y="298"/>
                      </a:lnTo>
                      <a:lnTo>
                        <a:pt x="188" y="290"/>
                      </a:lnTo>
                      <a:lnTo>
                        <a:pt x="213" y="282"/>
                      </a:lnTo>
                      <a:lnTo>
                        <a:pt x="221" y="265"/>
                      </a:lnTo>
                      <a:lnTo>
                        <a:pt x="223" y="249"/>
                      </a:lnTo>
                      <a:lnTo>
                        <a:pt x="231" y="247"/>
                      </a:lnTo>
                      <a:lnTo>
                        <a:pt x="240" y="239"/>
                      </a:lnTo>
                      <a:lnTo>
                        <a:pt x="291" y="239"/>
                      </a:lnTo>
                      <a:lnTo>
                        <a:pt x="342" y="206"/>
                      </a:lnTo>
                      <a:lnTo>
                        <a:pt x="410" y="196"/>
                      </a:lnTo>
                      <a:lnTo>
                        <a:pt x="454" y="180"/>
                      </a:lnTo>
                      <a:lnTo>
                        <a:pt x="459" y="179"/>
                      </a:lnTo>
                      <a:lnTo>
                        <a:pt x="435" y="171"/>
                      </a:lnTo>
                      <a:lnTo>
                        <a:pt x="436" y="153"/>
                      </a:lnTo>
                      <a:lnTo>
                        <a:pt x="444" y="155"/>
                      </a:lnTo>
                      <a:lnTo>
                        <a:pt x="478" y="171"/>
                      </a:lnTo>
                      <a:lnTo>
                        <a:pt x="479" y="145"/>
                      </a:lnTo>
                      <a:lnTo>
                        <a:pt x="486" y="136"/>
                      </a:lnTo>
                      <a:lnTo>
                        <a:pt x="479" y="128"/>
                      </a:lnTo>
                      <a:lnTo>
                        <a:pt x="505" y="128"/>
                      </a:lnTo>
                      <a:lnTo>
                        <a:pt x="519" y="112"/>
                      </a:lnTo>
                      <a:lnTo>
                        <a:pt x="512" y="110"/>
                      </a:lnTo>
                      <a:lnTo>
                        <a:pt x="519" y="94"/>
                      </a:lnTo>
                      <a:lnTo>
                        <a:pt x="503" y="94"/>
                      </a:lnTo>
                      <a:lnTo>
                        <a:pt x="505" y="85"/>
                      </a:lnTo>
                      <a:lnTo>
                        <a:pt x="538" y="85"/>
                      </a:lnTo>
                      <a:lnTo>
                        <a:pt x="537" y="67"/>
                      </a:lnTo>
                      <a:lnTo>
                        <a:pt x="530" y="59"/>
                      </a:lnTo>
                      <a:lnTo>
                        <a:pt x="538" y="59"/>
                      </a:lnTo>
                      <a:lnTo>
                        <a:pt x="538" y="51"/>
                      </a:lnTo>
                      <a:lnTo>
                        <a:pt x="584" y="34"/>
                      </a:lnTo>
                      <a:lnTo>
                        <a:pt x="621" y="26"/>
                      </a:lnTo>
                      <a:lnTo>
                        <a:pt x="577" y="16"/>
                      </a:lnTo>
                      <a:lnTo>
                        <a:pt x="530" y="16"/>
                      </a:lnTo>
                      <a:lnTo>
                        <a:pt x="545" y="8"/>
                      </a:lnTo>
                      <a:lnTo>
                        <a:pt x="484" y="0"/>
                      </a:lnTo>
                      <a:lnTo>
                        <a:pt x="325" y="10"/>
                      </a:lnTo>
                      <a:lnTo>
                        <a:pt x="241" y="16"/>
                      </a:lnTo>
                      <a:lnTo>
                        <a:pt x="146" y="18"/>
                      </a:lnTo>
                      <a:lnTo>
                        <a:pt x="153" y="26"/>
                      </a:lnTo>
                      <a:lnTo>
                        <a:pt x="125" y="26"/>
                      </a:lnTo>
                      <a:lnTo>
                        <a:pt x="79" y="34"/>
                      </a:lnTo>
                      <a:lnTo>
                        <a:pt x="102" y="35"/>
                      </a:lnTo>
                      <a:lnTo>
                        <a:pt x="102" y="43"/>
                      </a:lnTo>
                      <a:lnTo>
                        <a:pt x="85" y="51"/>
                      </a:lnTo>
                      <a:lnTo>
                        <a:pt x="8" y="51"/>
                      </a:lnTo>
                      <a:lnTo>
                        <a:pt x="0" y="5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0" name="Freeform 3026">
                  <a:extLst>
                    <a:ext uri="{FF2B5EF4-FFF2-40B4-BE49-F238E27FC236}">
                      <a16:creationId xmlns:a16="http://schemas.microsoft.com/office/drawing/2014/main" id="{21CF6755-00F6-78BF-9BF3-281074273644}"/>
                    </a:ext>
                  </a:extLst>
                </p:cNvPr>
                <p:cNvSpPr>
                  <a:spLocks/>
                </p:cNvSpPr>
                <p:nvPr/>
              </p:nvSpPr>
              <p:spPr bwMode="auto">
                <a:xfrm>
                  <a:off x="5120148" y="1278712"/>
                  <a:ext cx="240722" cy="96667"/>
                </a:xfrm>
                <a:custGeom>
                  <a:avLst/>
                  <a:gdLst/>
                  <a:ahLst/>
                  <a:cxnLst>
                    <a:cxn ang="0">
                      <a:pos x="0" y="8"/>
                    </a:cxn>
                    <a:cxn ang="0">
                      <a:pos x="24" y="18"/>
                    </a:cxn>
                    <a:cxn ang="0">
                      <a:pos x="0" y="34"/>
                    </a:cxn>
                    <a:cxn ang="0">
                      <a:pos x="24" y="35"/>
                    </a:cxn>
                    <a:cxn ang="0">
                      <a:pos x="9" y="43"/>
                    </a:cxn>
                    <a:cxn ang="0">
                      <a:pos x="60" y="51"/>
                    </a:cxn>
                    <a:cxn ang="0">
                      <a:pos x="110" y="34"/>
                    </a:cxn>
                    <a:cxn ang="0">
                      <a:pos x="119" y="16"/>
                    </a:cxn>
                    <a:cxn ang="0">
                      <a:pos x="127" y="8"/>
                    </a:cxn>
                    <a:cxn ang="0">
                      <a:pos x="119" y="8"/>
                    </a:cxn>
                    <a:cxn ang="0">
                      <a:pos x="118" y="0"/>
                    </a:cxn>
                    <a:cxn ang="0">
                      <a:pos x="100" y="0"/>
                    </a:cxn>
                    <a:cxn ang="0">
                      <a:pos x="83" y="8"/>
                    </a:cxn>
                    <a:cxn ang="0">
                      <a:pos x="59" y="8"/>
                    </a:cxn>
                    <a:cxn ang="0">
                      <a:pos x="59" y="0"/>
                    </a:cxn>
                    <a:cxn ang="0">
                      <a:pos x="33" y="16"/>
                    </a:cxn>
                    <a:cxn ang="0">
                      <a:pos x="33" y="8"/>
                    </a:cxn>
                    <a:cxn ang="0">
                      <a:pos x="16" y="0"/>
                    </a:cxn>
                    <a:cxn ang="0">
                      <a:pos x="0" y="8"/>
                    </a:cxn>
                  </a:cxnLst>
                  <a:rect l="0" t="0" r="r" b="b"/>
                  <a:pathLst>
                    <a:path w="127" h="51">
                      <a:moveTo>
                        <a:pt x="0" y="8"/>
                      </a:moveTo>
                      <a:lnTo>
                        <a:pt x="24" y="18"/>
                      </a:lnTo>
                      <a:lnTo>
                        <a:pt x="0" y="34"/>
                      </a:lnTo>
                      <a:lnTo>
                        <a:pt x="24" y="35"/>
                      </a:lnTo>
                      <a:lnTo>
                        <a:pt x="9" y="43"/>
                      </a:lnTo>
                      <a:lnTo>
                        <a:pt x="60" y="51"/>
                      </a:lnTo>
                      <a:lnTo>
                        <a:pt x="110" y="34"/>
                      </a:lnTo>
                      <a:lnTo>
                        <a:pt x="119" y="16"/>
                      </a:lnTo>
                      <a:lnTo>
                        <a:pt x="127" y="8"/>
                      </a:lnTo>
                      <a:lnTo>
                        <a:pt x="119" y="8"/>
                      </a:lnTo>
                      <a:lnTo>
                        <a:pt x="118" y="0"/>
                      </a:lnTo>
                      <a:lnTo>
                        <a:pt x="100" y="0"/>
                      </a:lnTo>
                      <a:lnTo>
                        <a:pt x="83" y="8"/>
                      </a:lnTo>
                      <a:lnTo>
                        <a:pt x="59" y="8"/>
                      </a:lnTo>
                      <a:lnTo>
                        <a:pt x="59" y="0"/>
                      </a:lnTo>
                      <a:lnTo>
                        <a:pt x="33" y="16"/>
                      </a:lnTo>
                      <a:lnTo>
                        <a:pt x="33" y="8"/>
                      </a:lnTo>
                      <a:lnTo>
                        <a:pt x="16"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1" name="Freeform 3027">
                  <a:extLst>
                    <a:ext uri="{FF2B5EF4-FFF2-40B4-BE49-F238E27FC236}">
                      <a16:creationId xmlns:a16="http://schemas.microsoft.com/office/drawing/2014/main" id="{FFD36732-413A-9094-FBC3-14E440698E7C}"/>
                    </a:ext>
                  </a:extLst>
                </p:cNvPr>
                <p:cNvSpPr>
                  <a:spLocks/>
                </p:cNvSpPr>
                <p:nvPr/>
              </p:nvSpPr>
              <p:spPr bwMode="auto">
                <a:xfrm>
                  <a:off x="6848792" y="3890629"/>
                  <a:ext cx="208499" cy="453008"/>
                </a:xfrm>
                <a:custGeom>
                  <a:avLst/>
                  <a:gdLst/>
                  <a:ahLst/>
                  <a:cxnLst>
                    <a:cxn ang="0">
                      <a:pos x="0" y="170"/>
                    </a:cxn>
                    <a:cxn ang="0">
                      <a:pos x="0" y="222"/>
                    </a:cxn>
                    <a:cxn ang="0">
                      <a:pos x="8" y="239"/>
                    </a:cxn>
                    <a:cxn ang="0">
                      <a:pos x="18" y="239"/>
                    </a:cxn>
                    <a:cxn ang="0">
                      <a:pos x="54" y="229"/>
                    </a:cxn>
                    <a:cxn ang="0">
                      <a:pos x="59" y="229"/>
                    </a:cxn>
                    <a:cxn ang="0">
                      <a:pos x="94" y="115"/>
                    </a:cxn>
                    <a:cxn ang="0">
                      <a:pos x="102" y="63"/>
                    </a:cxn>
                    <a:cxn ang="0">
                      <a:pos x="102" y="66"/>
                    </a:cxn>
                    <a:cxn ang="0">
                      <a:pos x="110" y="58"/>
                    </a:cxn>
                    <a:cxn ang="0">
                      <a:pos x="101" y="6"/>
                    </a:cxn>
                    <a:cxn ang="0">
                      <a:pos x="93" y="0"/>
                    </a:cxn>
                    <a:cxn ang="0">
                      <a:pos x="84" y="25"/>
                    </a:cxn>
                    <a:cxn ang="0">
                      <a:pos x="77" y="34"/>
                    </a:cxn>
                    <a:cxn ang="0">
                      <a:pos x="75" y="51"/>
                    </a:cxn>
                    <a:cxn ang="0">
                      <a:pos x="17" y="68"/>
                    </a:cxn>
                    <a:cxn ang="0">
                      <a:pos x="8" y="93"/>
                    </a:cxn>
                    <a:cxn ang="0">
                      <a:pos x="17" y="144"/>
                    </a:cxn>
                    <a:cxn ang="0">
                      <a:pos x="0" y="170"/>
                    </a:cxn>
                  </a:cxnLst>
                  <a:rect l="0" t="0" r="r" b="b"/>
                  <a:pathLst>
                    <a:path w="110" h="239">
                      <a:moveTo>
                        <a:pt x="0" y="170"/>
                      </a:moveTo>
                      <a:lnTo>
                        <a:pt x="0" y="222"/>
                      </a:lnTo>
                      <a:lnTo>
                        <a:pt x="8" y="239"/>
                      </a:lnTo>
                      <a:lnTo>
                        <a:pt x="18" y="239"/>
                      </a:lnTo>
                      <a:lnTo>
                        <a:pt x="54" y="229"/>
                      </a:lnTo>
                      <a:lnTo>
                        <a:pt x="59" y="229"/>
                      </a:lnTo>
                      <a:lnTo>
                        <a:pt x="94" y="115"/>
                      </a:lnTo>
                      <a:lnTo>
                        <a:pt x="102" y="63"/>
                      </a:lnTo>
                      <a:lnTo>
                        <a:pt x="102" y="66"/>
                      </a:lnTo>
                      <a:lnTo>
                        <a:pt x="110" y="58"/>
                      </a:lnTo>
                      <a:lnTo>
                        <a:pt x="101" y="6"/>
                      </a:lnTo>
                      <a:lnTo>
                        <a:pt x="93" y="0"/>
                      </a:lnTo>
                      <a:lnTo>
                        <a:pt x="84" y="25"/>
                      </a:lnTo>
                      <a:lnTo>
                        <a:pt x="77" y="34"/>
                      </a:lnTo>
                      <a:lnTo>
                        <a:pt x="75" y="51"/>
                      </a:lnTo>
                      <a:lnTo>
                        <a:pt x="17" y="68"/>
                      </a:lnTo>
                      <a:lnTo>
                        <a:pt x="8" y="93"/>
                      </a:lnTo>
                      <a:lnTo>
                        <a:pt x="17" y="144"/>
                      </a:lnTo>
                      <a:lnTo>
                        <a:pt x="0" y="17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2" name="Freeform 3030">
                  <a:extLst>
                    <a:ext uri="{FF2B5EF4-FFF2-40B4-BE49-F238E27FC236}">
                      <a16:creationId xmlns:a16="http://schemas.microsoft.com/office/drawing/2014/main" id="{27CED24A-A2A3-32BC-4BD4-A71FB4A31C3F}"/>
                    </a:ext>
                  </a:extLst>
                </p:cNvPr>
                <p:cNvSpPr>
                  <a:spLocks/>
                </p:cNvSpPr>
                <p:nvPr/>
              </p:nvSpPr>
              <p:spPr bwMode="auto">
                <a:xfrm>
                  <a:off x="8740442" y="2802644"/>
                  <a:ext cx="62550" cy="49282"/>
                </a:xfrm>
                <a:custGeom>
                  <a:avLst/>
                  <a:gdLst/>
                  <a:ahLst/>
                  <a:cxnLst>
                    <a:cxn ang="0">
                      <a:pos x="0" y="8"/>
                    </a:cxn>
                    <a:cxn ang="0">
                      <a:pos x="9" y="26"/>
                    </a:cxn>
                    <a:cxn ang="0">
                      <a:pos x="17" y="25"/>
                    </a:cxn>
                    <a:cxn ang="0">
                      <a:pos x="33" y="16"/>
                    </a:cxn>
                    <a:cxn ang="0">
                      <a:pos x="33" y="0"/>
                    </a:cxn>
                    <a:cxn ang="0">
                      <a:pos x="16" y="0"/>
                    </a:cxn>
                    <a:cxn ang="0">
                      <a:pos x="0" y="8"/>
                    </a:cxn>
                  </a:cxnLst>
                  <a:rect l="0" t="0" r="r" b="b"/>
                  <a:pathLst>
                    <a:path w="33" h="26">
                      <a:moveTo>
                        <a:pt x="0" y="8"/>
                      </a:moveTo>
                      <a:lnTo>
                        <a:pt x="9" y="26"/>
                      </a:lnTo>
                      <a:lnTo>
                        <a:pt x="17" y="25"/>
                      </a:lnTo>
                      <a:lnTo>
                        <a:pt x="33" y="16"/>
                      </a:lnTo>
                      <a:lnTo>
                        <a:pt x="33" y="0"/>
                      </a:lnTo>
                      <a:lnTo>
                        <a:pt x="16"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3" name="Freeform 3031">
                  <a:extLst>
                    <a:ext uri="{FF2B5EF4-FFF2-40B4-BE49-F238E27FC236}">
                      <a16:creationId xmlns:a16="http://schemas.microsoft.com/office/drawing/2014/main" id="{45761AF5-F730-4E6E-FE09-D620A81C7482}"/>
                    </a:ext>
                  </a:extLst>
                </p:cNvPr>
                <p:cNvSpPr>
                  <a:spLocks/>
                </p:cNvSpPr>
                <p:nvPr/>
              </p:nvSpPr>
              <p:spPr bwMode="auto">
                <a:xfrm>
                  <a:off x="9062668" y="2624474"/>
                  <a:ext cx="34118" cy="96667"/>
                </a:xfrm>
                <a:custGeom>
                  <a:avLst/>
                  <a:gdLst/>
                  <a:ahLst/>
                  <a:cxnLst>
                    <a:cxn ang="0">
                      <a:pos x="0" y="26"/>
                    </a:cxn>
                    <a:cxn ang="0">
                      <a:pos x="10" y="51"/>
                    </a:cxn>
                    <a:cxn ang="0">
                      <a:pos x="18" y="50"/>
                    </a:cxn>
                    <a:cxn ang="0">
                      <a:pos x="18" y="0"/>
                    </a:cxn>
                    <a:cxn ang="0">
                      <a:pos x="9" y="10"/>
                    </a:cxn>
                    <a:cxn ang="0">
                      <a:pos x="0" y="26"/>
                    </a:cxn>
                  </a:cxnLst>
                  <a:rect l="0" t="0" r="r" b="b"/>
                  <a:pathLst>
                    <a:path w="18" h="51">
                      <a:moveTo>
                        <a:pt x="0" y="26"/>
                      </a:moveTo>
                      <a:lnTo>
                        <a:pt x="10" y="51"/>
                      </a:lnTo>
                      <a:lnTo>
                        <a:pt x="18" y="50"/>
                      </a:lnTo>
                      <a:lnTo>
                        <a:pt x="18" y="0"/>
                      </a:lnTo>
                      <a:lnTo>
                        <a:pt x="9" y="10"/>
                      </a:lnTo>
                      <a:lnTo>
                        <a:pt x="0" y="2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4" name="Freeform 3032">
                  <a:extLst>
                    <a:ext uri="{FF2B5EF4-FFF2-40B4-BE49-F238E27FC236}">
                      <a16:creationId xmlns:a16="http://schemas.microsoft.com/office/drawing/2014/main" id="{D056832C-D892-79DB-47CF-01DEF5016755}"/>
                    </a:ext>
                  </a:extLst>
                </p:cNvPr>
                <p:cNvSpPr>
                  <a:spLocks/>
                </p:cNvSpPr>
                <p:nvPr/>
              </p:nvSpPr>
              <p:spPr bwMode="auto">
                <a:xfrm>
                  <a:off x="9240841" y="2332575"/>
                  <a:ext cx="64446" cy="96667"/>
                </a:xfrm>
                <a:custGeom>
                  <a:avLst/>
                  <a:gdLst/>
                  <a:ahLst/>
                  <a:cxnLst>
                    <a:cxn ang="0">
                      <a:pos x="0" y="8"/>
                    </a:cxn>
                    <a:cxn ang="0">
                      <a:pos x="8" y="16"/>
                    </a:cxn>
                    <a:cxn ang="0">
                      <a:pos x="10" y="9"/>
                    </a:cxn>
                    <a:cxn ang="0">
                      <a:pos x="18" y="17"/>
                    </a:cxn>
                    <a:cxn ang="0">
                      <a:pos x="18" y="51"/>
                    </a:cxn>
                    <a:cxn ang="0">
                      <a:pos x="27" y="51"/>
                    </a:cxn>
                    <a:cxn ang="0">
                      <a:pos x="34" y="41"/>
                    </a:cxn>
                    <a:cxn ang="0">
                      <a:pos x="34" y="16"/>
                    </a:cxn>
                    <a:cxn ang="0">
                      <a:pos x="26" y="0"/>
                    </a:cxn>
                    <a:cxn ang="0">
                      <a:pos x="8" y="0"/>
                    </a:cxn>
                    <a:cxn ang="0">
                      <a:pos x="0" y="8"/>
                    </a:cxn>
                  </a:cxnLst>
                  <a:rect l="0" t="0" r="r" b="b"/>
                  <a:pathLst>
                    <a:path w="34" h="51">
                      <a:moveTo>
                        <a:pt x="0" y="8"/>
                      </a:moveTo>
                      <a:lnTo>
                        <a:pt x="8" y="16"/>
                      </a:lnTo>
                      <a:lnTo>
                        <a:pt x="10" y="9"/>
                      </a:lnTo>
                      <a:lnTo>
                        <a:pt x="18" y="17"/>
                      </a:lnTo>
                      <a:lnTo>
                        <a:pt x="18" y="51"/>
                      </a:lnTo>
                      <a:lnTo>
                        <a:pt x="27" y="51"/>
                      </a:lnTo>
                      <a:lnTo>
                        <a:pt x="34" y="41"/>
                      </a:lnTo>
                      <a:lnTo>
                        <a:pt x="34" y="16"/>
                      </a:lnTo>
                      <a:lnTo>
                        <a:pt x="26" y="0"/>
                      </a:lnTo>
                      <a:lnTo>
                        <a:pt x="8"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5" name="Freeform 3033">
                  <a:extLst>
                    <a:ext uri="{FF2B5EF4-FFF2-40B4-BE49-F238E27FC236}">
                      <a16:creationId xmlns:a16="http://schemas.microsoft.com/office/drawing/2014/main" id="{7B8EF517-F5B6-5676-B024-5D6CDE5C42E0}"/>
                    </a:ext>
                  </a:extLst>
                </p:cNvPr>
                <p:cNvSpPr>
                  <a:spLocks/>
                </p:cNvSpPr>
                <p:nvPr/>
              </p:nvSpPr>
              <p:spPr bwMode="auto">
                <a:xfrm>
                  <a:off x="9305285" y="2313622"/>
                  <a:ext cx="66342" cy="49282"/>
                </a:xfrm>
                <a:custGeom>
                  <a:avLst/>
                  <a:gdLst/>
                  <a:ahLst/>
                  <a:cxnLst>
                    <a:cxn ang="0">
                      <a:pos x="0" y="18"/>
                    </a:cxn>
                    <a:cxn ang="0">
                      <a:pos x="17" y="26"/>
                    </a:cxn>
                    <a:cxn ang="0">
                      <a:pos x="17" y="10"/>
                    </a:cxn>
                    <a:cxn ang="0">
                      <a:pos x="27" y="18"/>
                    </a:cxn>
                    <a:cxn ang="0">
                      <a:pos x="35" y="10"/>
                    </a:cxn>
                    <a:cxn ang="0">
                      <a:pos x="25" y="0"/>
                    </a:cxn>
                    <a:cxn ang="0">
                      <a:pos x="17" y="2"/>
                    </a:cxn>
                    <a:cxn ang="0">
                      <a:pos x="17" y="10"/>
                    </a:cxn>
                    <a:cxn ang="0">
                      <a:pos x="9" y="2"/>
                    </a:cxn>
                    <a:cxn ang="0">
                      <a:pos x="0" y="18"/>
                    </a:cxn>
                  </a:cxnLst>
                  <a:rect l="0" t="0" r="r" b="b"/>
                  <a:pathLst>
                    <a:path w="35" h="26">
                      <a:moveTo>
                        <a:pt x="0" y="18"/>
                      </a:moveTo>
                      <a:lnTo>
                        <a:pt x="17" y="26"/>
                      </a:lnTo>
                      <a:lnTo>
                        <a:pt x="17" y="10"/>
                      </a:lnTo>
                      <a:lnTo>
                        <a:pt x="27" y="18"/>
                      </a:lnTo>
                      <a:lnTo>
                        <a:pt x="35" y="10"/>
                      </a:lnTo>
                      <a:lnTo>
                        <a:pt x="25" y="0"/>
                      </a:lnTo>
                      <a:lnTo>
                        <a:pt x="17" y="2"/>
                      </a:lnTo>
                      <a:lnTo>
                        <a:pt x="17" y="10"/>
                      </a:lnTo>
                      <a:lnTo>
                        <a:pt x="9" y="2"/>
                      </a:lnTo>
                      <a:lnTo>
                        <a:pt x="0" y="1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6" name="Freeform 3034">
                  <a:extLst>
                    <a:ext uri="{FF2B5EF4-FFF2-40B4-BE49-F238E27FC236}">
                      <a16:creationId xmlns:a16="http://schemas.microsoft.com/office/drawing/2014/main" id="{7678AA1C-73C5-DE62-1843-841B7B9846FA}"/>
                    </a:ext>
                  </a:extLst>
                </p:cNvPr>
                <p:cNvSpPr>
                  <a:spLocks/>
                </p:cNvSpPr>
                <p:nvPr/>
              </p:nvSpPr>
              <p:spPr bwMode="auto">
                <a:xfrm>
                  <a:off x="9256003" y="2086170"/>
                  <a:ext cx="259678" cy="261572"/>
                </a:xfrm>
                <a:custGeom>
                  <a:avLst/>
                  <a:gdLst/>
                  <a:ahLst/>
                  <a:cxnLst>
                    <a:cxn ang="0">
                      <a:pos x="0" y="120"/>
                    </a:cxn>
                    <a:cxn ang="0">
                      <a:pos x="10" y="130"/>
                    </a:cxn>
                    <a:cxn ang="0">
                      <a:pos x="19" y="128"/>
                    </a:cxn>
                    <a:cxn ang="0">
                      <a:pos x="27" y="120"/>
                    </a:cxn>
                    <a:cxn ang="0">
                      <a:pos x="53" y="112"/>
                    </a:cxn>
                    <a:cxn ang="0">
                      <a:pos x="61" y="112"/>
                    </a:cxn>
                    <a:cxn ang="0">
                      <a:pos x="61" y="130"/>
                    </a:cxn>
                    <a:cxn ang="0">
                      <a:pos x="86" y="138"/>
                    </a:cxn>
                    <a:cxn ang="0">
                      <a:pos x="94" y="120"/>
                    </a:cxn>
                    <a:cxn ang="0">
                      <a:pos x="86" y="112"/>
                    </a:cxn>
                    <a:cxn ang="0">
                      <a:pos x="104" y="112"/>
                    </a:cxn>
                    <a:cxn ang="0">
                      <a:pos x="112" y="104"/>
                    </a:cxn>
                    <a:cxn ang="0">
                      <a:pos x="120" y="112"/>
                    </a:cxn>
                    <a:cxn ang="0">
                      <a:pos x="121" y="104"/>
                    </a:cxn>
                    <a:cxn ang="0">
                      <a:pos x="129" y="112"/>
                    </a:cxn>
                    <a:cxn ang="0">
                      <a:pos x="137" y="103"/>
                    </a:cxn>
                    <a:cxn ang="0">
                      <a:pos x="137" y="93"/>
                    </a:cxn>
                    <a:cxn ang="0">
                      <a:pos x="120" y="52"/>
                    </a:cxn>
                    <a:cxn ang="0">
                      <a:pos x="121" y="44"/>
                    </a:cxn>
                    <a:cxn ang="0">
                      <a:pos x="128" y="44"/>
                    </a:cxn>
                    <a:cxn ang="0">
                      <a:pos x="118" y="32"/>
                    </a:cxn>
                    <a:cxn ang="0">
                      <a:pos x="93" y="0"/>
                    </a:cxn>
                    <a:cxn ang="0">
                      <a:pos x="94" y="1"/>
                    </a:cxn>
                    <a:cxn ang="0">
                      <a:pos x="86" y="2"/>
                    </a:cxn>
                    <a:cxn ang="0">
                      <a:pos x="94" y="37"/>
                    </a:cxn>
                    <a:cxn ang="0">
                      <a:pos x="94" y="69"/>
                    </a:cxn>
                    <a:cxn ang="0">
                      <a:pos x="78" y="77"/>
                    </a:cxn>
                    <a:cxn ang="0">
                      <a:pos x="77" y="69"/>
                    </a:cxn>
                    <a:cxn ang="0">
                      <a:pos x="61" y="71"/>
                    </a:cxn>
                    <a:cxn ang="0">
                      <a:pos x="60" y="103"/>
                    </a:cxn>
                    <a:cxn ang="0">
                      <a:pos x="51" y="95"/>
                    </a:cxn>
                    <a:cxn ang="0">
                      <a:pos x="18" y="104"/>
                    </a:cxn>
                    <a:cxn ang="0">
                      <a:pos x="0" y="120"/>
                    </a:cxn>
                  </a:cxnLst>
                  <a:rect l="0" t="0" r="r" b="b"/>
                  <a:pathLst>
                    <a:path w="137" h="138">
                      <a:moveTo>
                        <a:pt x="0" y="120"/>
                      </a:moveTo>
                      <a:lnTo>
                        <a:pt x="10" y="130"/>
                      </a:lnTo>
                      <a:lnTo>
                        <a:pt x="19" y="128"/>
                      </a:lnTo>
                      <a:lnTo>
                        <a:pt x="27" y="120"/>
                      </a:lnTo>
                      <a:lnTo>
                        <a:pt x="53" y="112"/>
                      </a:lnTo>
                      <a:lnTo>
                        <a:pt x="61" y="112"/>
                      </a:lnTo>
                      <a:lnTo>
                        <a:pt x="61" y="130"/>
                      </a:lnTo>
                      <a:lnTo>
                        <a:pt x="86" y="138"/>
                      </a:lnTo>
                      <a:lnTo>
                        <a:pt x="94" y="120"/>
                      </a:lnTo>
                      <a:lnTo>
                        <a:pt x="86" y="112"/>
                      </a:lnTo>
                      <a:lnTo>
                        <a:pt x="104" y="112"/>
                      </a:lnTo>
                      <a:lnTo>
                        <a:pt x="112" y="104"/>
                      </a:lnTo>
                      <a:lnTo>
                        <a:pt x="120" y="112"/>
                      </a:lnTo>
                      <a:lnTo>
                        <a:pt x="121" y="104"/>
                      </a:lnTo>
                      <a:lnTo>
                        <a:pt x="129" y="112"/>
                      </a:lnTo>
                      <a:lnTo>
                        <a:pt x="137" y="103"/>
                      </a:lnTo>
                      <a:lnTo>
                        <a:pt x="137" y="93"/>
                      </a:lnTo>
                      <a:lnTo>
                        <a:pt x="120" y="52"/>
                      </a:lnTo>
                      <a:lnTo>
                        <a:pt x="121" y="44"/>
                      </a:lnTo>
                      <a:lnTo>
                        <a:pt x="128" y="44"/>
                      </a:lnTo>
                      <a:lnTo>
                        <a:pt x="118" y="32"/>
                      </a:lnTo>
                      <a:lnTo>
                        <a:pt x="93" y="0"/>
                      </a:lnTo>
                      <a:lnTo>
                        <a:pt x="94" y="1"/>
                      </a:lnTo>
                      <a:lnTo>
                        <a:pt x="86" y="2"/>
                      </a:lnTo>
                      <a:lnTo>
                        <a:pt x="94" y="37"/>
                      </a:lnTo>
                      <a:lnTo>
                        <a:pt x="94" y="69"/>
                      </a:lnTo>
                      <a:lnTo>
                        <a:pt x="78" y="77"/>
                      </a:lnTo>
                      <a:lnTo>
                        <a:pt x="77" y="69"/>
                      </a:lnTo>
                      <a:lnTo>
                        <a:pt x="61" y="71"/>
                      </a:lnTo>
                      <a:lnTo>
                        <a:pt x="60" y="103"/>
                      </a:lnTo>
                      <a:lnTo>
                        <a:pt x="51" y="95"/>
                      </a:lnTo>
                      <a:lnTo>
                        <a:pt x="18" y="104"/>
                      </a:lnTo>
                      <a:lnTo>
                        <a:pt x="0" y="12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7" name="Freeform 3035">
                  <a:extLst>
                    <a:ext uri="{FF2B5EF4-FFF2-40B4-BE49-F238E27FC236}">
                      <a16:creationId xmlns:a16="http://schemas.microsoft.com/office/drawing/2014/main" id="{B9F1CF14-1672-8758-2062-FAE5D2CF3987}"/>
                    </a:ext>
                  </a:extLst>
                </p:cNvPr>
                <p:cNvSpPr>
                  <a:spLocks/>
                </p:cNvSpPr>
                <p:nvPr/>
              </p:nvSpPr>
              <p:spPr bwMode="auto">
                <a:xfrm>
                  <a:off x="9356462" y="1945906"/>
                  <a:ext cx="159217" cy="142158"/>
                </a:xfrm>
                <a:custGeom>
                  <a:avLst/>
                  <a:gdLst/>
                  <a:ahLst/>
                  <a:cxnLst>
                    <a:cxn ang="0">
                      <a:pos x="8" y="41"/>
                    </a:cxn>
                    <a:cxn ang="0">
                      <a:pos x="25" y="75"/>
                    </a:cxn>
                    <a:cxn ang="0">
                      <a:pos x="33" y="67"/>
                    </a:cxn>
                    <a:cxn ang="0">
                      <a:pos x="25" y="43"/>
                    </a:cxn>
                    <a:cxn ang="0">
                      <a:pos x="33" y="58"/>
                    </a:cxn>
                    <a:cxn ang="0">
                      <a:pos x="43" y="41"/>
                    </a:cxn>
                    <a:cxn ang="0">
                      <a:pos x="59" y="58"/>
                    </a:cxn>
                    <a:cxn ang="0">
                      <a:pos x="68" y="41"/>
                    </a:cxn>
                    <a:cxn ang="0">
                      <a:pos x="76" y="41"/>
                    </a:cxn>
                    <a:cxn ang="0">
                      <a:pos x="84" y="32"/>
                    </a:cxn>
                    <a:cxn ang="0">
                      <a:pos x="75" y="32"/>
                    </a:cxn>
                    <a:cxn ang="0">
                      <a:pos x="67" y="24"/>
                    </a:cxn>
                    <a:cxn ang="0">
                      <a:pos x="67" y="16"/>
                    </a:cxn>
                    <a:cxn ang="0">
                      <a:pos x="59" y="24"/>
                    </a:cxn>
                    <a:cxn ang="0">
                      <a:pos x="49" y="14"/>
                    </a:cxn>
                    <a:cxn ang="0">
                      <a:pos x="0" y="0"/>
                    </a:cxn>
                    <a:cxn ang="0">
                      <a:pos x="9" y="9"/>
                    </a:cxn>
                    <a:cxn ang="0">
                      <a:pos x="24" y="32"/>
                    </a:cxn>
                    <a:cxn ang="0">
                      <a:pos x="8" y="33"/>
                    </a:cxn>
                    <a:cxn ang="0">
                      <a:pos x="8" y="41"/>
                    </a:cxn>
                  </a:cxnLst>
                  <a:rect l="0" t="0" r="r" b="b"/>
                  <a:pathLst>
                    <a:path w="84" h="75">
                      <a:moveTo>
                        <a:pt x="8" y="41"/>
                      </a:moveTo>
                      <a:lnTo>
                        <a:pt x="25" y="75"/>
                      </a:lnTo>
                      <a:lnTo>
                        <a:pt x="33" y="67"/>
                      </a:lnTo>
                      <a:lnTo>
                        <a:pt x="25" y="43"/>
                      </a:lnTo>
                      <a:lnTo>
                        <a:pt x="33" y="58"/>
                      </a:lnTo>
                      <a:lnTo>
                        <a:pt x="43" y="41"/>
                      </a:lnTo>
                      <a:lnTo>
                        <a:pt x="59" y="58"/>
                      </a:lnTo>
                      <a:lnTo>
                        <a:pt x="68" y="41"/>
                      </a:lnTo>
                      <a:lnTo>
                        <a:pt x="76" y="41"/>
                      </a:lnTo>
                      <a:lnTo>
                        <a:pt x="84" y="32"/>
                      </a:lnTo>
                      <a:lnTo>
                        <a:pt x="75" y="32"/>
                      </a:lnTo>
                      <a:lnTo>
                        <a:pt x="67" y="24"/>
                      </a:lnTo>
                      <a:lnTo>
                        <a:pt x="67" y="16"/>
                      </a:lnTo>
                      <a:lnTo>
                        <a:pt x="59" y="24"/>
                      </a:lnTo>
                      <a:lnTo>
                        <a:pt x="49" y="14"/>
                      </a:lnTo>
                      <a:lnTo>
                        <a:pt x="0" y="0"/>
                      </a:lnTo>
                      <a:lnTo>
                        <a:pt x="9" y="9"/>
                      </a:lnTo>
                      <a:lnTo>
                        <a:pt x="24" y="32"/>
                      </a:lnTo>
                      <a:lnTo>
                        <a:pt x="8" y="33"/>
                      </a:lnTo>
                      <a:lnTo>
                        <a:pt x="8" y="41"/>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8" name="Freeform 3042">
                  <a:extLst>
                    <a:ext uri="{FF2B5EF4-FFF2-40B4-BE49-F238E27FC236}">
                      <a16:creationId xmlns:a16="http://schemas.microsoft.com/office/drawing/2014/main" id="{48F23D12-5107-716C-8023-0B63D164A8BA}"/>
                    </a:ext>
                  </a:extLst>
                </p:cNvPr>
                <p:cNvSpPr>
                  <a:spLocks/>
                </p:cNvSpPr>
                <p:nvPr/>
              </p:nvSpPr>
              <p:spPr bwMode="auto">
                <a:xfrm>
                  <a:off x="7591804" y="922369"/>
                  <a:ext cx="96668" cy="30327"/>
                </a:xfrm>
                <a:custGeom>
                  <a:avLst/>
                  <a:gdLst/>
                  <a:ahLst/>
                  <a:cxnLst>
                    <a:cxn ang="0">
                      <a:pos x="0" y="16"/>
                    </a:cxn>
                    <a:cxn ang="0">
                      <a:pos x="51" y="16"/>
                    </a:cxn>
                    <a:cxn ang="0">
                      <a:pos x="42" y="8"/>
                    </a:cxn>
                    <a:cxn ang="0">
                      <a:pos x="6" y="0"/>
                    </a:cxn>
                    <a:cxn ang="0">
                      <a:pos x="0" y="0"/>
                    </a:cxn>
                    <a:cxn ang="0">
                      <a:pos x="0" y="16"/>
                    </a:cxn>
                  </a:cxnLst>
                  <a:rect l="0" t="0" r="r" b="b"/>
                  <a:pathLst>
                    <a:path w="51" h="16">
                      <a:moveTo>
                        <a:pt x="0" y="16"/>
                      </a:moveTo>
                      <a:lnTo>
                        <a:pt x="51" y="16"/>
                      </a:lnTo>
                      <a:lnTo>
                        <a:pt x="42" y="8"/>
                      </a:lnTo>
                      <a:lnTo>
                        <a:pt x="6" y="0"/>
                      </a:lnTo>
                      <a:lnTo>
                        <a:pt x="0" y="0"/>
                      </a:lnTo>
                      <a:lnTo>
                        <a:pt x="0" y="16"/>
                      </a:lnTo>
                      <a:close/>
                    </a:path>
                  </a:pathLst>
                </a:custGeom>
                <a:solidFill>
                  <a:schemeClr val="bg1"/>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79" name="Freeform 3043">
                  <a:extLst>
                    <a:ext uri="{FF2B5EF4-FFF2-40B4-BE49-F238E27FC236}">
                      <a16:creationId xmlns:a16="http://schemas.microsoft.com/office/drawing/2014/main" id="{6933F947-9593-353D-B5AF-1CA9A246CE72}"/>
                    </a:ext>
                  </a:extLst>
                </p:cNvPr>
                <p:cNvSpPr>
                  <a:spLocks/>
                </p:cNvSpPr>
                <p:nvPr/>
              </p:nvSpPr>
              <p:spPr bwMode="auto">
                <a:xfrm>
                  <a:off x="7381412" y="890145"/>
                  <a:ext cx="193336" cy="47386"/>
                </a:xfrm>
                <a:custGeom>
                  <a:avLst/>
                  <a:gdLst/>
                  <a:ahLst/>
                  <a:cxnLst>
                    <a:cxn ang="0">
                      <a:pos x="0" y="8"/>
                    </a:cxn>
                    <a:cxn ang="0">
                      <a:pos x="44" y="25"/>
                    </a:cxn>
                    <a:cxn ang="0">
                      <a:pos x="102" y="25"/>
                    </a:cxn>
                    <a:cxn ang="0">
                      <a:pos x="93" y="16"/>
                    </a:cxn>
                    <a:cxn ang="0">
                      <a:pos x="24" y="0"/>
                    </a:cxn>
                    <a:cxn ang="0">
                      <a:pos x="9" y="0"/>
                    </a:cxn>
                    <a:cxn ang="0">
                      <a:pos x="8" y="8"/>
                    </a:cxn>
                    <a:cxn ang="0">
                      <a:pos x="0" y="8"/>
                    </a:cxn>
                  </a:cxnLst>
                  <a:rect l="0" t="0" r="r" b="b"/>
                  <a:pathLst>
                    <a:path w="102" h="25">
                      <a:moveTo>
                        <a:pt x="0" y="8"/>
                      </a:moveTo>
                      <a:lnTo>
                        <a:pt x="44" y="25"/>
                      </a:lnTo>
                      <a:lnTo>
                        <a:pt x="102" y="25"/>
                      </a:lnTo>
                      <a:lnTo>
                        <a:pt x="93" y="16"/>
                      </a:lnTo>
                      <a:lnTo>
                        <a:pt x="24" y="0"/>
                      </a:lnTo>
                      <a:lnTo>
                        <a:pt x="9" y="0"/>
                      </a:lnTo>
                      <a:lnTo>
                        <a:pt x="8" y="8"/>
                      </a:lnTo>
                      <a:lnTo>
                        <a:pt x="0" y="8"/>
                      </a:lnTo>
                      <a:close/>
                    </a:path>
                  </a:pathLst>
                </a:custGeom>
                <a:solidFill>
                  <a:schemeClr val="bg1"/>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0" name="Freeform 3044">
                  <a:extLst>
                    <a:ext uri="{FF2B5EF4-FFF2-40B4-BE49-F238E27FC236}">
                      <a16:creationId xmlns:a16="http://schemas.microsoft.com/office/drawing/2014/main" id="{995A91F4-9E2A-43C5-7F9B-ACF69094F8C6}"/>
                    </a:ext>
                  </a:extLst>
                </p:cNvPr>
                <p:cNvSpPr>
                  <a:spLocks/>
                </p:cNvSpPr>
                <p:nvPr/>
              </p:nvSpPr>
              <p:spPr bwMode="auto">
                <a:xfrm>
                  <a:off x="6736961" y="1001977"/>
                  <a:ext cx="303271" cy="163008"/>
                </a:xfrm>
                <a:custGeom>
                  <a:avLst/>
                  <a:gdLst/>
                  <a:ahLst/>
                  <a:cxnLst>
                    <a:cxn ang="0">
                      <a:pos x="16" y="68"/>
                    </a:cxn>
                    <a:cxn ang="0">
                      <a:pos x="42" y="86"/>
                    </a:cxn>
                    <a:cxn ang="0">
                      <a:pos x="76" y="86"/>
                    </a:cxn>
                    <a:cxn ang="0">
                      <a:pos x="58" y="67"/>
                    </a:cxn>
                    <a:cxn ang="0">
                      <a:pos x="50" y="51"/>
                    </a:cxn>
                    <a:cxn ang="0">
                      <a:pos x="85" y="17"/>
                    </a:cxn>
                    <a:cxn ang="0">
                      <a:pos x="160" y="8"/>
                    </a:cxn>
                    <a:cxn ang="0">
                      <a:pos x="152" y="0"/>
                    </a:cxn>
                    <a:cxn ang="0">
                      <a:pos x="125" y="1"/>
                    </a:cxn>
                    <a:cxn ang="0">
                      <a:pos x="62" y="12"/>
                    </a:cxn>
                    <a:cxn ang="0">
                      <a:pos x="34" y="19"/>
                    </a:cxn>
                    <a:cxn ang="0">
                      <a:pos x="32" y="35"/>
                    </a:cxn>
                    <a:cxn ang="0">
                      <a:pos x="25" y="35"/>
                    </a:cxn>
                    <a:cxn ang="0">
                      <a:pos x="32" y="43"/>
                    </a:cxn>
                    <a:cxn ang="0">
                      <a:pos x="18" y="52"/>
                    </a:cxn>
                    <a:cxn ang="0">
                      <a:pos x="23" y="52"/>
                    </a:cxn>
                    <a:cxn ang="0">
                      <a:pos x="0" y="60"/>
                    </a:cxn>
                    <a:cxn ang="0">
                      <a:pos x="16" y="68"/>
                    </a:cxn>
                  </a:cxnLst>
                  <a:rect l="0" t="0" r="r" b="b"/>
                  <a:pathLst>
                    <a:path w="160" h="86">
                      <a:moveTo>
                        <a:pt x="16" y="68"/>
                      </a:moveTo>
                      <a:lnTo>
                        <a:pt x="42" y="86"/>
                      </a:lnTo>
                      <a:lnTo>
                        <a:pt x="76" y="86"/>
                      </a:lnTo>
                      <a:lnTo>
                        <a:pt x="58" y="67"/>
                      </a:lnTo>
                      <a:lnTo>
                        <a:pt x="50" y="51"/>
                      </a:lnTo>
                      <a:lnTo>
                        <a:pt x="85" y="17"/>
                      </a:lnTo>
                      <a:lnTo>
                        <a:pt x="160" y="8"/>
                      </a:lnTo>
                      <a:lnTo>
                        <a:pt x="152" y="0"/>
                      </a:lnTo>
                      <a:lnTo>
                        <a:pt x="125" y="1"/>
                      </a:lnTo>
                      <a:lnTo>
                        <a:pt x="62" y="12"/>
                      </a:lnTo>
                      <a:lnTo>
                        <a:pt x="34" y="19"/>
                      </a:lnTo>
                      <a:lnTo>
                        <a:pt x="32" y="35"/>
                      </a:lnTo>
                      <a:lnTo>
                        <a:pt x="25" y="35"/>
                      </a:lnTo>
                      <a:lnTo>
                        <a:pt x="32" y="43"/>
                      </a:lnTo>
                      <a:lnTo>
                        <a:pt x="18" y="52"/>
                      </a:lnTo>
                      <a:lnTo>
                        <a:pt x="23" y="52"/>
                      </a:lnTo>
                      <a:lnTo>
                        <a:pt x="0" y="60"/>
                      </a:lnTo>
                      <a:lnTo>
                        <a:pt x="16" y="68"/>
                      </a:lnTo>
                      <a:close/>
                    </a:path>
                  </a:pathLst>
                </a:custGeom>
                <a:solidFill>
                  <a:schemeClr val="bg1"/>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1" name="Freeform 3049">
                  <a:extLst>
                    <a:ext uri="{FF2B5EF4-FFF2-40B4-BE49-F238E27FC236}">
                      <a16:creationId xmlns:a16="http://schemas.microsoft.com/office/drawing/2014/main" id="{3AD661F4-E5AD-614B-95C4-B5CFC7B57E57}"/>
                    </a:ext>
                  </a:extLst>
                </p:cNvPr>
                <p:cNvSpPr>
                  <a:spLocks/>
                </p:cNvSpPr>
                <p:nvPr/>
              </p:nvSpPr>
              <p:spPr bwMode="auto">
                <a:xfrm>
                  <a:off x="5910548" y="905310"/>
                  <a:ext cx="305166" cy="96667"/>
                </a:xfrm>
                <a:custGeom>
                  <a:avLst/>
                  <a:gdLst/>
                  <a:ahLst/>
                  <a:cxnLst>
                    <a:cxn ang="0">
                      <a:pos x="0" y="9"/>
                    </a:cxn>
                    <a:cxn ang="0">
                      <a:pos x="18" y="25"/>
                    </a:cxn>
                    <a:cxn ang="0">
                      <a:pos x="26" y="27"/>
                    </a:cxn>
                    <a:cxn ang="0">
                      <a:pos x="26" y="35"/>
                    </a:cxn>
                    <a:cxn ang="0">
                      <a:pos x="60" y="51"/>
                    </a:cxn>
                    <a:cxn ang="0">
                      <a:pos x="78" y="25"/>
                    </a:cxn>
                    <a:cxn ang="0">
                      <a:pos x="94" y="27"/>
                    </a:cxn>
                    <a:cxn ang="0">
                      <a:pos x="94" y="35"/>
                    </a:cxn>
                    <a:cxn ang="0">
                      <a:pos x="142" y="33"/>
                    </a:cxn>
                    <a:cxn ang="0">
                      <a:pos x="77" y="17"/>
                    </a:cxn>
                    <a:cxn ang="0">
                      <a:pos x="78" y="9"/>
                    </a:cxn>
                    <a:cxn ang="0">
                      <a:pos x="121" y="17"/>
                    </a:cxn>
                    <a:cxn ang="0">
                      <a:pos x="161" y="8"/>
                    </a:cxn>
                    <a:cxn ang="0">
                      <a:pos x="153" y="0"/>
                    </a:cxn>
                    <a:cxn ang="0">
                      <a:pos x="83" y="1"/>
                    </a:cxn>
                    <a:cxn ang="0">
                      <a:pos x="50" y="9"/>
                    </a:cxn>
                    <a:cxn ang="0">
                      <a:pos x="0" y="9"/>
                    </a:cxn>
                  </a:cxnLst>
                  <a:rect l="0" t="0" r="r" b="b"/>
                  <a:pathLst>
                    <a:path w="161" h="51">
                      <a:moveTo>
                        <a:pt x="0" y="9"/>
                      </a:moveTo>
                      <a:lnTo>
                        <a:pt x="18" y="25"/>
                      </a:lnTo>
                      <a:lnTo>
                        <a:pt x="26" y="27"/>
                      </a:lnTo>
                      <a:lnTo>
                        <a:pt x="26" y="35"/>
                      </a:lnTo>
                      <a:lnTo>
                        <a:pt x="60" y="51"/>
                      </a:lnTo>
                      <a:lnTo>
                        <a:pt x="78" y="25"/>
                      </a:lnTo>
                      <a:lnTo>
                        <a:pt x="94" y="27"/>
                      </a:lnTo>
                      <a:lnTo>
                        <a:pt x="94" y="35"/>
                      </a:lnTo>
                      <a:lnTo>
                        <a:pt x="142" y="33"/>
                      </a:lnTo>
                      <a:lnTo>
                        <a:pt x="77" y="17"/>
                      </a:lnTo>
                      <a:lnTo>
                        <a:pt x="78" y="9"/>
                      </a:lnTo>
                      <a:lnTo>
                        <a:pt x="121" y="17"/>
                      </a:lnTo>
                      <a:lnTo>
                        <a:pt x="161" y="8"/>
                      </a:lnTo>
                      <a:lnTo>
                        <a:pt x="153" y="0"/>
                      </a:lnTo>
                      <a:lnTo>
                        <a:pt x="83" y="1"/>
                      </a:lnTo>
                      <a:lnTo>
                        <a:pt x="50" y="9"/>
                      </a:lnTo>
                      <a:lnTo>
                        <a:pt x="0"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2" name="Freeform 3051">
                  <a:extLst>
                    <a:ext uri="{FF2B5EF4-FFF2-40B4-BE49-F238E27FC236}">
                      <a16:creationId xmlns:a16="http://schemas.microsoft.com/office/drawing/2014/main" id="{8EC856E3-05A6-7051-0590-14F28908255C}"/>
                    </a:ext>
                  </a:extLst>
                </p:cNvPr>
                <p:cNvSpPr>
                  <a:spLocks/>
                </p:cNvSpPr>
                <p:nvPr/>
              </p:nvSpPr>
              <p:spPr bwMode="auto">
                <a:xfrm>
                  <a:off x="5489760" y="1521331"/>
                  <a:ext cx="193336" cy="257779"/>
                </a:xfrm>
                <a:custGeom>
                  <a:avLst/>
                  <a:gdLst/>
                  <a:ahLst/>
                  <a:cxnLst>
                    <a:cxn ang="0">
                      <a:pos x="0" y="136"/>
                    </a:cxn>
                    <a:cxn ang="0">
                      <a:pos x="26" y="136"/>
                    </a:cxn>
                    <a:cxn ang="0">
                      <a:pos x="35" y="129"/>
                    </a:cxn>
                    <a:cxn ang="0">
                      <a:pos x="44" y="136"/>
                    </a:cxn>
                    <a:cxn ang="0">
                      <a:pos x="87" y="127"/>
                    </a:cxn>
                    <a:cxn ang="0">
                      <a:pos x="93" y="120"/>
                    </a:cxn>
                    <a:cxn ang="0">
                      <a:pos x="87" y="119"/>
                    </a:cxn>
                    <a:cxn ang="0">
                      <a:pos x="102" y="102"/>
                    </a:cxn>
                    <a:cxn ang="0">
                      <a:pos x="93" y="94"/>
                    </a:cxn>
                    <a:cxn ang="0">
                      <a:pos x="85" y="94"/>
                    </a:cxn>
                    <a:cxn ang="0">
                      <a:pos x="76" y="68"/>
                    </a:cxn>
                    <a:cxn ang="0">
                      <a:pos x="50" y="43"/>
                    </a:cxn>
                    <a:cxn ang="0">
                      <a:pos x="34" y="43"/>
                    </a:cxn>
                    <a:cxn ang="0">
                      <a:pos x="50" y="17"/>
                    </a:cxn>
                    <a:cxn ang="0">
                      <a:pos x="27" y="17"/>
                    </a:cxn>
                    <a:cxn ang="0">
                      <a:pos x="44" y="8"/>
                    </a:cxn>
                    <a:cxn ang="0">
                      <a:pos x="42" y="0"/>
                    </a:cxn>
                    <a:cxn ang="0">
                      <a:pos x="17" y="1"/>
                    </a:cxn>
                    <a:cxn ang="0">
                      <a:pos x="9" y="18"/>
                    </a:cxn>
                    <a:cxn ang="0">
                      <a:pos x="9" y="27"/>
                    </a:cxn>
                    <a:cxn ang="0">
                      <a:pos x="0" y="34"/>
                    </a:cxn>
                    <a:cxn ang="0">
                      <a:pos x="9" y="34"/>
                    </a:cxn>
                    <a:cxn ang="0">
                      <a:pos x="9" y="43"/>
                    </a:cxn>
                    <a:cxn ang="0">
                      <a:pos x="9" y="44"/>
                    </a:cxn>
                    <a:cxn ang="0">
                      <a:pos x="9" y="51"/>
                    </a:cxn>
                    <a:cxn ang="0">
                      <a:pos x="17" y="44"/>
                    </a:cxn>
                    <a:cxn ang="0">
                      <a:pos x="17" y="52"/>
                    </a:cxn>
                    <a:cxn ang="0">
                      <a:pos x="10" y="60"/>
                    </a:cxn>
                    <a:cxn ang="0">
                      <a:pos x="27" y="60"/>
                    </a:cxn>
                    <a:cxn ang="0">
                      <a:pos x="42" y="69"/>
                    </a:cxn>
                    <a:cxn ang="0">
                      <a:pos x="34" y="94"/>
                    </a:cxn>
                    <a:cxn ang="0">
                      <a:pos x="17" y="95"/>
                    </a:cxn>
                    <a:cxn ang="0">
                      <a:pos x="17" y="103"/>
                    </a:cxn>
                    <a:cxn ang="0">
                      <a:pos x="9" y="112"/>
                    </a:cxn>
                    <a:cxn ang="0">
                      <a:pos x="10" y="120"/>
                    </a:cxn>
                    <a:cxn ang="0">
                      <a:pos x="17" y="120"/>
                    </a:cxn>
                    <a:cxn ang="0">
                      <a:pos x="0" y="136"/>
                    </a:cxn>
                  </a:cxnLst>
                  <a:rect l="0" t="0" r="r" b="b"/>
                  <a:pathLst>
                    <a:path w="102" h="136">
                      <a:moveTo>
                        <a:pt x="0" y="136"/>
                      </a:moveTo>
                      <a:lnTo>
                        <a:pt x="26" y="136"/>
                      </a:lnTo>
                      <a:lnTo>
                        <a:pt x="35" y="129"/>
                      </a:lnTo>
                      <a:lnTo>
                        <a:pt x="44" y="136"/>
                      </a:lnTo>
                      <a:lnTo>
                        <a:pt x="87" y="127"/>
                      </a:lnTo>
                      <a:lnTo>
                        <a:pt x="93" y="120"/>
                      </a:lnTo>
                      <a:lnTo>
                        <a:pt x="87" y="119"/>
                      </a:lnTo>
                      <a:lnTo>
                        <a:pt x="102" y="102"/>
                      </a:lnTo>
                      <a:lnTo>
                        <a:pt x="93" y="94"/>
                      </a:lnTo>
                      <a:lnTo>
                        <a:pt x="85" y="94"/>
                      </a:lnTo>
                      <a:lnTo>
                        <a:pt x="76" y="68"/>
                      </a:lnTo>
                      <a:lnTo>
                        <a:pt x="50" y="43"/>
                      </a:lnTo>
                      <a:lnTo>
                        <a:pt x="34" y="43"/>
                      </a:lnTo>
                      <a:lnTo>
                        <a:pt x="50" y="17"/>
                      </a:lnTo>
                      <a:lnTo>
                        <a:pt x="27" y="17"/>
                      </a:lnTo>
                      <a:lnTo>
                        <a:pt x="44" y="8"/>
                      </a:lnTo>
                      <a:lnTo>
                        <a:pt x="42" y="0"/>
                      </a:lnTo>
                      <a:lnTo>
                        <a:pt x="17" y="1"/>
                      </a:lnTo>
                      <a:lnTo>
                        <a:pt x="9" y="18"/>
                      </a:lnTo>
                      <a:lnTo>
                        <a:pt x="9" y="27"/>
                      </a:lnTo>
                      <a:lnTo>
                        <a:pt x="0" y="34"/>
                      </a:lnTo>
                      <a:lnTo>
                        <a:pt x="9" y="34"/>
                      </a:lnTo>
                      <a:lnTo>
                        <a:pt x="9" y="43"/>
                      </a:lnTo>
                      <a:lnTo>
                        <a:pt x="9" y="44"/>
                      </a:lnTo>
                      <a:lnTo>
                        <a:pt x="9" y="51"/>
                      </a:lnTo>
                      <a:lnTo>
                        <a:pt x="17" y="44"/>
                      </a:lnTo>
                      <a:lnTo>
                        <a:pt x="17" y="52"/>
                      </a:lnTo>
                      <a:lnTo>
                        <a:pt x="10" y="60"/>
                      </a:lnTo>
                      <a:lnTo>
                        <a:pt x="27" y="60"/>
                      </a:lnTo>
                      <a:lnTo>
                        <a:pt x="42" y="69"/>
                      </a:lnTo>
                      <a:lnTo>
                        <a:pt x="34" y="94"/>
                      </a:lnTo>
                      <a:lnTo>
                        <a:pt x="17" y="95"/>
                      </a:lnTo>
                      <a:lnTo>
                        <a:pt x="17" y="103"/>
                      </a:lnTo>
                      <a:lnTo>
                        <a:pt x="9" y="112"/>
                      </a:lnTo>
                      <a:lnTo>
                        <a:pt x="10" y="120"/>
                      </a:lnTo>
                      <a:lnTo>
                        <a:pt x="17" y="120"/>
                      </a:lnTo>
                      <a:lnTo>
                        <a:pt x="0" y="13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3" name="Freeform 3053">
                  <a:extLst>
                    <a:ext uri="{FF2B5EF4-FFF2-40B4-BE49-F238E27FC236}">
                      <a16:creationId xmlns:a16="http://schemas.microsoft.com/office/drawing/2014/main" id="{4CCEDF97-34C7-8019-6629-4F4CD4E4F034}"/>
                    </a:ext>
                  </a:extLst>
                </p:cNvPr>
                <p:cNvSpPr>
                  <a:spLocks/>
                </p:cNvSpPr>
                <p:nvPr/>
              </p:nvSpPr>
              <p:spPr bwMode="auto">
                <a:xfrm>
                  <a:off x="5829045" y="2088066"/>
                  <a:ext cx="49282" cy="66340"/>
                </a:xfrm>
                <a:custGeom>
                  <a:avLst/>
                  <a:gdLst/>
                  <a:ahLst/>
                  <a:cxnLst>
                    <a:cxn ang="0">
                      <a:pos x="0" y="0"/>
                    </a:cxn>
                    <a:cxn ang="0">
                      <a:pos x="10" y="35"/>
                    </a:cxn>
                    <a:cxn ang="0">
                      <a:pos x="26" y="34"/>
                    </a:cxn>
                    <a:cxn ang="0">
                      <a:pos x="26" y="8"/>
                    </a:cxn>
                    <a:cxn ang="0">
                      <a:pos x="16" y="0"/>
                    </a:cxn>
                    <a:cxn ang="0">
                      <a:pos x="0" y="0"/>
                    </a:cxn>
                  </a:cxnLst>
                  <a:rect l="0" t="0" r="r" b="b"/>
                  <a:pathLst>
                    <a:path w="26" h="35">
                      <a:moveTo>
                        <a:pt x="0" y="0"/>
                      </a:moveTo>
                      <a:lnTo>
                        <a:pt x="10" y="35"/>
                      </a:lnTo>
                      <a:lnTo>
                        <a:pt x="26" y="34"/>
                      </a:lnTo>
                      <a:lnTo>
                        <a:pt x="26" y="8"/>
                      </a:lnTo>
                      <a:lnTo>
                        <a:pt x="16"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4" name="Freeform 3054">
                  <a:extLst>
                    <a:ext uri="{FF2B5EF4-FFF2-40B4-BE49-F238E27FC236}">
                      <a16:creationId xmlns:a16="http://schemas.microsoft.com/office/drawing/2014/main" id="{AD6DCC20-9B76-A8E7-1CCA-9F27D8D2FC76}"/>
                    </a:ext>
                  </a:extLst>
                </p:cNvPr>
                <p:cNvSpPr>
                  <a:spLocks/>
                </p:cNvSpPr>
                <p:nvPr/>
              </p:nvSpPr>
              <p:spPr bwMode="auto">
                <a:xfrm>
                  <a:off x="5944667" y="2169570"/>
                  <a:ext cx="96668" cy="62548"/>
                </a:xfrm>
                <a:custGeom>
                  <a:avLst/>
                  <a:gdLst/>
                  <a:ahLst/>
                  <a:cxnLst>
                    <a:cxn ang="0">
                      <a:pos x="0" y="9"/>
                    </a:cxn>
                    <a:cxn ang="0">
                      <a:pos x="0" y="25"/>
                    </a:cxn>
                    <a:cxn ang="0">
                      <a:pos x="42" y="33"/>
                    </a:cxn>
                    <a:cxn ang="0">
                      <a:pos x="51" y="0"/>
                    </a:cxn>
                    <a:cxn ang="0">
                      <a:pos x="33" y="9"/>
                    </a:cxn>
                    <a:cxn ang="0">
                      <a:pos x="0" y="9"/>
                    </a:cxn>
                  </a:cxnLst>
                  <a:rect l="0" t="0" r="r" b="b"/>
                  <a:pathLst>
                    <a:path w="51" h="33">
                      <a:moveTo>
                        <a:pt x="0" y="9"/>
                      </a:moveTo>
                      <a:lnTo>
                        <a:pt x="0" y="25"/>
                      </a:lnTo>
                      <a:lnTo>
                        <a:pt x="42" y="33"/>
                      </a:lnTo>
                      <a:lnTo>
                        <a:pt x="51" y="0"/>
                      </a:lnTo>
                      <a:lnTo>
                        <a:pt x="33" y="9"/>
                      </a:lnTo>
                      <a:lnTo>
                        <a:pt x="0"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5" name="Freeform 3055">
                  <a:extLst>
                    <a:ext uri="{FF2B5EF4-FFF2-40B4-BE49-F238E27FC236}">
                      <a16:creationId xmlns:a16="http://schemas.microsoft.com/office/drawing/2014/main" id="{FBD9DFA7-9D15-FCDC-FCCC-CAE5BCECA570}"/>
                    </a:ext>
                  </a:extLst>
                </p:cNvPr>
                <p:cNvSpPr>
                  <a:spLocks/>
                </p:cNvSpPr>
                <p:nvPr/>
              </p:nvSpPr>
              <p:spPr bwMode="auto">
                <a:xfrm>
                  <a:off x="6200551" y="2169570"/>
                  <a:ext cx="49282" cy="79608"/>
                </a:xfrm>
                <a:custGeom>
                  <a:avLst/>
                  <a:gdLst/>
                  <a:ahLst/>
                  <a:cxnLst>
                    <a:cxn ang="0">
                      <a:pos x="0" y="9"/>
                    </a:cxn>
                    <a:cxn ang="0">
                      <a:pos x="2" y="27"/>
                    </a:cxn>
                    <a:cxn ang="0">
                      <a:pos x="18" y="42"/>
                    </a:cxn>
                    <a:cxn ang="0">
                      <a:pos x="18" y="35"/>
                    </a:cxn>
                    <a:cxn ang="0">
                      <a:pos x="26" y="42"/>
                    </a:cxn>
                    <a:cxn ang="0">
                      <a:pos x="18" y="25"/>
                    </a:cxn>
                    <a:cxn ang="0">
                      <a:pos x="26" y="25"/>
                    </a:cxn>
                    <a:cxn ang="0">
                      <a:pos x="16" y="8"/>
                    </a:cxn>
                    <a:cxn ang="0">
                      <a:pos x="8" y="0"/>
                    </a:cxn>
                    <a:cxn ang="0">
                      <a:pos x="0" y="9"/>
                    </a:cxn>
                  </a:cxnLst>
                  <a:rect l="0" t="0" r="r" b="b"/>
                  <a:pathLst>
                    <a:path w="26" h="42">
                      <a:moveTo>
                        <a:pt x="0" y="9"/>
                      </a:moveTo>
                      <a:lnTo>
                        <a:pt x="2" y="27"/>
                      </a:lnTo>
                      <a:lnTo>
                        <a:pt x="18" y="42"/>
                      </a:lnTo>
                      <a:lnTo>
                        <a:pt x="18" y="35"/>
                      </a:lnTo>
                      <a:lnTo>
                        <a:pt x="26" y="42"/>
                      </a:lnTo>
                      <a:lnTo>
                        <a:pt x="18" y="25"/>
                      </a:lnTo>
                      <a:lnTo>
                        <a:pt x="26" y="25"/>
                      </a:lnTo>
                      <a:lnTo>
                        <a:pt x="16" y="8"/>
                      </a:lnTo>
                      <a:lnTo>
                        <a:pt x="8" y="0"/>
                      </a:lnTo>
                      <a:lnTo>
                        <a:pt x="0"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6" name="Freeform 3056">
                  <a:extLst>
                    <a:ext uri="{FF2B5EF4-FFF2-40B4-BE49-F238E27FC236}">
                      <a16:creationId xmlns:a16="http://schemas.microsoft.com/office/drawing/2014/main" id="{12A0A24B-D62A-320F-CA32-54C9E04EDCA3}"/>
                    </a:ext>
                  </a:extLst>
                </p:cNvPr>
                <p:cNvSpPr>
                  <a:spLocks/>
                </p:cNvSpPr>
                <p:nvPr/>
              </p:nvSpPr>
              <p:spPr bwMode="auto">
                <a:xfrm>
                  <a:off x="6266892" y="2268132"/>
                  <a:ext cx="81505" cy="30327"/>
                </a:xfrm>
                <a:custGeom>
                  <a:avLst/>
                  <a:gdLst/>
                  <a:ahLst/>
                  <a:cxnLst>
                    <a:cxn ang="0">
                      <a:pos x="0" y="8"/>
                    </a:cxn>
                    <a:cxn ang="0">
                      <a:pos x="19" y="16"/>
                    </a:cxn>
                    <a:cxn ang="0">
                      <a:pos x="43" y="16"/>
                    </a:cxn>
                    <a:cxn ang="0">
                      <a:pos x="42" y="8"/>
                    </a:cxn>
                    <a:cxn ang="0">
                      <a:pos x="24" y="7"/>
                    </a:cxn>
                    <a:cxn ang="0">
                      <a:pos x="0" y="0"/>
                    </a:cxn>
                    <a:cxn ang="0">
                      <a:pos x="0" y="8"/>
                    </a:cxn>
                  </a:cxnLst>
                  <a:rect l="0" t="0" r="r" b="b"/>
                  <a:pathLst>
                    <a:path w="43" h="16">
                      <a:moveTo>
                        <a:pt x="0" y="8"/>
                      </a:moveTo>
                      <a:lnTo>
                        <a:pt x="19" y="16"/>
                      </a:lnTo>
                      <a:lnTo>
                        <a:pt x="43" y="16"/>
                      </a:lnTo>
                      <a:lnTo>
                        <a:pt x="42" y="8"/>
                      </a:lnTo>
                      <a:lnTo>
                        <a:pt x="24" y="7"/>
                      </a:lnTo>
                      <a:lnTo>
                        <a:pt x="0"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7" name="Freeform 3057">
                  <a:extLst>
                    <a:ext uri="{FF2B5EF4-FFF2-40B4-BE49-F238E27FC236}">
                      <a16:creationId xmlns:a16="http://schemas.microsoft.com/office/drawing/2014/main" id="{45CAF8ED-06F4-6AFE-8BCB-C624760308DE}"/>
                    </a:ext>
                  </a:extLst>
                </p:cNvPr>
                <p:cNvSpPr>
                  <a:spLocks/>
                </p:cNvSpPr>
                <p:nvPr/>
              </p:nvSpPr>
              <p:spPr bwMode="auto">
                <a:xfrm>
                  <a:off x="6494346" y="2268132"/>
                  <a:ext cx="77713" cy="30327"/>
                </a:xfrm>
                <a:custGeom>
                  <a:avLst/>
                  <a:gdLst/>
                  <a:ahLst/>
                  <a:cxnLst>
                    <a:cxn ang="0">
                      <a:pos x="0" y="16"/>
                    </a:cxn>
                    <a:cxn ang="0">
                      <a:pos x="33" y="16"/>
                    </a:cxn>
                    <a:cxn ang="0">
                      <a:pos x="34" y="7"/>
                    </a:cxn>
                    <a:cxn ang="0">
                      <a:pos x="41" y="0"/>
                    </a:cxn>
                    <a:cxn ang="0">
                      <a:pos x="0" y="16"/>
                    </a:cxn>
                  </a:cxnLst>
                  <a:rect l="0" t="0" r="r" b="b"/>
                  <a:pathLst>
                    <a:path w="41" h="16">
                      <a:moveTo>
                        <a:pt x="0" y="16"/>
                      </a:moveTo>
                      <a:lnTo>
                        <a:pt x="33" y="16"/>
                      </a:lnTo>
                      <a:lnTo>
                        <a:pt x="34" y="7"/>
                      </a:lnTo>
                      <a:lnTo>
                        <a:pt x="41" y="0"/>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8" name="Freeform 3061">
                  <a:extLst>
                    <a:ext uri="{FF2B5EF4-FFF2-40B4-BE49-F238E27FC236}">
                      <a16:creationId xmlns:a16="http://schemas.microsoft.com/office/drawing/2014/main" id="{A9B86EF8-E217-9FF1-7889-2378F0149FBF}"/>
                    </a:ext>
                  </a:extLst>
                </p:cNvPr>
                <p:cNvSpPr>
                  <a:spLocks/>
                </p:cNvSpPr>
                <p:nvPr/>
              </p:nvSpPr>
              <p:spPr bwMode="auto">
                <a:xfrm>
                  <a:off x="8837111" y="3841349"/>
                  <a:ext cx="1146743" cy="968570"/>
                </a:xfrm>
                <a:custGeom>
                  <a:avLst/>
                  <a:gdLst/>
                  <a:ahLst/>
                  <a:cxnLst>
                    <a:cxn ang="0">
                      <a:pos x="9" y="435"/>
                    </a:cxn>
                    <a:cxn ang="0">
                      <a:pos x="70" y="419"/>
                    </a:cxn>
                    <a:cxn ang="0">
                      <a:pos x="129" y="401"/>
                    </a:cxn>
                    <a:cxn ang="0">
                      <a:pos x="248" y="376"/>
                    </a:cxn>
                    <a:cxn ang="0">
                      <a:pos x="282" y="435"/>
                    </a:cxn>
                    <a:cxn ang="0">
                      <a:pos x="309" y="443"/>
                    </a:cxn>
                    <a:cxn ang="0">
                      <a:pos x="333" y="436"/>
                    </a:cxn>
                    <a:cxn ang="0">
                      <a:pos x="333" y="444"/>
                    </a:cxn>
                    <a:cxn ang="0">
                      <a:pos x="341" y="462"/>
                    </a:cxn>
                    <a:cxn ang="0">
                      <a:pos x="342" y="495"/>
                    </a:cxn>
                    <a:cxn ang="0">
                      <a:pos x="401" y="478"/>
                    </a:cxn>
                    <a:cxn ang="0">
                      <a:pos x="409" y="495"/>
                    </a:cxn>
                    <a:cxn ang="0">
                      <a:pos x="472" y="475"/>
                    </a:cxn>
                    <a:cxn ang="0">
                      <a:pos x="605" y="323"/>
                    </a:cxn>
                    <a:cxn ang="0">
                      <a:pos x="589" y="238"/>
                    </a:cxn>
                    <a:cxn ang="0">
                      <a:pos x="572" y="204"/>
                    </a:cxn>
                    <a:cxn ang="0">
                      <a:pos x="545" y="159"/>
                    </a:cxn>
                    <a:cxn ang="0">
                      <a:pos x="537" y="118"/>
                    </a:cxn>
                    <a:cxn ang="0">
                      <a:pos x="529" y="75"/>
                    </a:cxn>
                    <a:cxn ang="0">
                      <a:pos x="511" y="67"/>
                    </a:cxn>
                    <a:cxn ang="0">
                      <a:pos x="495" y="0"/>
                    </a:cxn>
                    <a:cxn ang="0">
                      <a:pos x="468" y="94"/>
                    </a:cxn>
                    <a:cxn ang="0">
                      <a:pos x="443" y="119"/>
                    </a:cxn>
                    <a:cxn ang="0">
                      <a:pos x="425" y="108"/>
                    </a:cxn>
                    <a:cxn ang="0">
                      <a:pos x="393" y="92"/>
                    </a:cxn>
                    <a:cxn ang="0">
                      <a:pos x="376" y="75"/>
                    </a:cxn>
                    <a:cxn ang="0">
                      <a:pos x="393" y="51"/>
                    </a:cxn>
                    <a:cxn ang="0">
                      <a:pos x="409" y="24"/>
                    </a:cxn>
                    <a:cxn ang="0">
                      <a:pos x="393" y="32"/>
                    </a:cxn>
                    <a:cxn ang="0">
                      <a:pos x="374" y="24"/>
                    </a:cxn>
                    <a:cxn ang="0">
                      <a:pos x="341" y="16"/>
                    </a:cxn>
                    <a:cxn ang="0">
                      <a:pos x="315" y="26"/>
                    </a:cxn>
                    <a:cxn ang="0">
                      <a:pos x="307" y="59"/>
                    </a:cxn>
                    <a:cxn ang="0">
                      <a:pos x="282" y="68"/>
                    </a:cxn>
                    <a:cxn ang="0">
                      <a:pos x="282" y="84"/>
                    </a:cxn>
                    <a:cxn ang="0">
                      <a:pos x="264" y="84"/>
                    </a:cxn>
                    <a:cxn ang="0">
                      <a:pos x="256" y="59"/>
                    </a:cxn>
                    <a:cxn ang="0">
                      <a:pos x="230" y="77"/>
                    </a:cxn>
                    <a:cxn ang="0">
                      <a:pos x="204" y="102"/>
                    </a:cxn>
                    <a:cxn ang="0">
                      <a:pos x="196" y="110"/>
                    </a:cxn>
                    <a:cxn ang="0">
                      <a:pos x="179" y="102"/>
                    </a:cxn>
                    <a:cxn ang="0">
                      <a:pos x="162" y="128"/>
                    </a:cxn>
                    <a:cxn ang="0">
                      <a:pos x="59" y="180"/>
                    </a:cxn>
                    <a:cxn ang="0">
                      <a:pos x="33" y="197"/>
                    </a:cxn>
                    <a:cxn ang="0">
                      <a:pos x="25" y="231"/>
                    </a:cxn>
                    <a:cxn ang="0">
                      <a:pos x="16" y="281"/>
                    </a:cxn>
                    <a:cxn ang="0">
                      <a:pos x="9" y="283"/>
                    </a:cxn>
                    <a:cxn ang="0">
                      <a:pos x="17" y="376"/>
                    </a:cxn>
                    <a:cxn ang="0">
                      <a:pos x="0" y="401"/>
                    </a:cxn>
                  </a:cxnLst>
                  <a:rect l="0" t="0" r="r" b="b"/>
                  <a:pathLst>
                    <a:path w="605" h="511">
                      <a:moveTo>
                        <a:pt x="0" y="427"/>
                      </a:moveTo>
                      <a:lnTo>
                        <a:pt x="9" y="435"/>
                      </a:lnTo>
                      <a:lnTo>
                        <a:pt x="35" y="435"/>
                      </a:lnTo>
                      <a:lnTo>
                        <a:pt x="70" y="419"/>
                      </a:lnTo>
                      <a:lnTo>
                        <a:pt x="119" y="418"/>
                      </a:lnTo>
                      <a:lnTo>
                        <a:pt x="129" y="401"/>
                      </a:lnTo>
                      <a:lnTo>
                        <a:pt x="170" y="391"/>
                      </a:lnTo>
                      <a:lnTo>
                        <a:pt x="248" y="376"/>
                      </a:lnTo>
                      <a:lnTo>
                        <a:pt x="282" y="401"/>
                      </a:lnTo>
                      <a:lnTo>
                        <a:pt x="282" y="435"/>
                      </a:lnTo>
                      <a:lnTo>
                        <a:pt x="333" y="403"/>
                      </a:lnTo>
                      <a:lnTo>
                        <a:pt x="309" y="443"/>
                      </a:lnTo>
                      <a:lnTo>
                        <a:pt x="333" y="427"/>
                      </a:lnTo>
                      <a:lnTo>
                        <a:pt x="333" y="436"/>
                      </a:lnTo>
                      <a:lnTo>
                        <a:pt x="325" y="444"/>
                      </a:lnTo>
                      <a:lnTo>
                        <a:pt x="333" y="444"/>
                      </a:lnTo>
                      <a:lnTo>
                        <a:pt x="333" y="452"/>
                      </a:lnTo>
                      <a:lnTo>
                        <a:pt x="341" y="462"/>
                      </a:lnTo>
                      <a:lnTo>
                        <a:pt x="333" y="470"/>
                      </a:lnTo>
                      <a:lnTo>
                        <a:pt x="342" y="495"/>
                      </a:lnTo>
                      <a:lnTo>
                        <a:pt x="368" y="495"/>
                      </a:lnTo>
                      <a:lnTo>
                        <a:pt x="401" y="478"/>
                      </a:lnTo>
                      <a:lnTo>
                        <a:pt x="401" y="495"/>
                      </a:lnTo>
                      <a:lnTo>
                        <a:pt x="409" y="495"/>
                      </a:lnTo>
                      <a:lnTo>
                        <a:pt x="411" y="511"/>
                      </a:lnTo>
                      <a:lnTo>
                        <a:pt x="472" y="475"/>
                      </a:lnTo>
                      <a:lnTo>
                        <a:pt x="504" y="451"/>
                      </a:lnTo>
                      <a:lnTo>
                        <a:pt x="605" y="323"/>
                      </a:lnTo>
                      <a:lnTo>
                        <a:pt x="605" y="271"/>
                      </a:lnTo>
                      <a:lnTo>
                        <a:pt x="589" y="238"/>
                      </a:lnTo>
                      <a:lnTo>
                        <a:pt x="588" y="212"/>
                      </a:lnTo>
                      <a:lnTo>
                        <a:pt x="572" y="204"/>
                      </a:lnTo>
                      <a:lnTo>
                        <a:pt x="562" y="170"/>
                      </a:lnTo>
                      <a:lnTo>
                        <a:pt x="545" y="159"/>
                      </a:lnTo>
                      <a:lnTo>
                        <a:pt x="538" y="153"/>
                      </a:lnTo>
                      <a:lnTo>
                        <a:pt x="537" y="118"/>
                      </a:lnTo>
                      <a:lnTo>
                        <a:pt x="529" y="101"/>
                      </a:lnTo>
                      <a:lnTo>
                        <a:pt x="529" y="75"/>
                      </a:lnTo>
                      <a:lnTo>
                        <a:pt x="519" y="67"/>
                      </a:lnTo>
                      <a:lnTo>
                        <a:pt x="511" y="67"/>
                      </a:lnTo>
                      <a:lnTo>
                        <a:pt x="503" y="6"/>
                      </a:lnTo>
                      <a:lnTo>
                        <a:pt x="495" y="0"/>
                      </a:lnTo>
                      <a:lnTo>
                        <a:pt x="494" y="9"/>
                      </a:lnTo>
                      <a:lnTo>
                        <a:pt x="468" y="94"/>
                      </a:lnTo>
                      <a:lnTo>
                        <a:pt x="452" y="119"/>
                      </a:lnTo>
                      <a:lnTo>
                        <a:pt x="443" y="119"/>
                      </a:lnTo>
                      <a:lnTo>
                        <a:pt x="435" y="128"/>
                      </a:lnTo>
                      <a:lnTo>
                        <a:pt x="425" y="108"/>
                      </a:lnTo>
                      <a:lnTo>
                        <a:pt x="409" y="92"/>
                      </a:lnTo>
                      <a:lnTo>
                        <a:pt x="393" y="92"/>
                      </a:lnTo>
                      <a:lnTo>
                        <a:pt x="392" y="84"/>
                      </a:lnTo>
                      <a:lnTo>
                        <a:pt x="376" y="75"/>
                      </a:lnTo>
                      <a:lnTo>
                        <a:pt x="393" y="67"/>
                      </a:lnTo>
                      <a:lnTo>
                        <a:pt x="393" y="51"/>
                      </a:lnTo>
                      <a:lnTo>
                        <a:pt x="401" y="50"/>
                      </a:lnTo>
                      <a:lnTo>
                        <a:pt x="409" y="24"/>
                      </a:lnTo>
                      <a:lnTo>
                        <a:pt x="401" y="26"/>
                      </a:lnTo>
                      <a:lnTo>
                        <a:pt x="393" y="32"/>
                      </a:lnTo>
                      <a:lnTo>
                        <a:pt x="392" y="24"/>
                      </a:lnTo>
                      <a:lnTo>
                        <a:pt x="374" y="24"/>
                      </a:lnTo>
                      <a:lnTo>
                        <a:pt x="341" y="8"/>
                      </a:lnTo>
                      <a:lnTo>
                        <a:pt x="341" y="16"/>
                      </a:lnTo>
                      <a:lnTo>
                        <a:pt x="333" y="24"/>
                      </a:lnTo>
                      <a:lnTo>
                        <a:pt x="315" y="26"/>
                      </a:lnTo>
                      <a:lnTo>
                        <a:pt x="307" y="33"/>
                      </a:lnTo>
                      <a:lnTo>
                        <a:pt x="307" y="59"/>
                      </a:lnTo>
                      <a:lnTo>
                        <a:pt x="298" y="59"/>
                      </a:lnTo>
                      <a:lnTo>
                        <a:pt x="282" y="68"/>
                      </a:lnTo>
                      <a:lnTo>
                        <a:pt x="298" y="77"/>
                      </a:lnTo>
                      <a:lnTo>
                        <a:pt x="282" y="84"/>
                      </a:lnTo>
                      <a:lnTo>
                        <a:pt x="272" y="77"/>
                      </a:lnTo>
                      <a:lnTo>
                        <a:pt x="264" y="84"/>
                      </a:lnTo>
                      <a:lnTo>
                        <a:pt x="256" y="66"/>
                      </a:lnTo>
                      <a:lnTo>
                        <a:pt x="256" y="59"/>
                      </a:lnTo>
                      <a:lnTo>
                        <a:pt x="247" y="59"/>
                      </a:lnTo>
                      <a:lnTo>
                        <a:pt x="230" y="77"/>
                      </a:lnTo>
                      <a:lnTo>
                        <a:pt x="221" y="77"/>
                      </a:lnTo>
                      <a:lnTo>
                        <a:pt x="204" y="102"/>
                      </a:lnTo>
                      <a:lnTo>
                        <a:pt x="196" y="94"/>
                      </a:lnTo>
                      <a:lnTo>
                        <a:pt x="196" y="110"/>
                      </a:lnTo>
                      <a:lnTo>
                        <a:pt x="180" y="118"/>
                      </a:lnTo>
                      <a:lnTo>
                        <a:pt x="179" y="102"/>
                      </a:lnTo>
                      <a:lnTo>
                        <a:pt x="162" y="119"/>
                      </a:lnTo>
                      <a:lnTo>
                        <a:pt x="162" y="128"/>
                      </a:lnTo>
                      <a:lnTo>
                        <a:pt x="135" y="162"/>
                      </a:lnTo>
                      <a:lnTo>
                        <a:pt x="59" y="180"/>
                      </a:lnTo>
                      <a:lnTo>
                        <a:pt x="35" y="204"/>
                      </a:lnTo>
                      <a:lnTo>
                        <a:pt x="33" y="197"/>
                      </a:lnTo>
                      <a:lnTo>
                        <a:pt x="25" y="214"/>
                      </a:lnTo>
                      <a:lnTo>
                        <a:pt x="25" y="231"/>
                      </a:lnTo>
                      <a:lnTo>
                        <a:pt x="17" y="239"/>
                      </a:lnTo>
                      <a:lnTo>
                        <a:pt x="16" y="281"/>
                      </a:lnTo>
                      <a:lnTo>
                        <a:pt x="9" y="266"/>
                      </a:lnTo>
                      <a:lnTo>
                        <a:pt x="9" y="283"/>
                      </a:lnTo>
                      <a:lnTo>
                        <a:pt x="17" y="335"/>
                      </a:lnTo>
                      <a:lnTo>
                        <a:pt x="17" y="376"/>
                      </a:lnTo>
                      <a:lnTo>
                        <a:pt x="8" y="401"/>
                      </a:lnTo>
                      <a:lnTo>
                        <a:pt x="0" y="401"/>
                      </a:lnTo>
                      <a:lnTo>
                        <a:pt x="0" y="42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89" name="Freeform 3062">
                  <a:extLst>
                    <a:ext uri="{FF2B5EF4-FFF2-40B4-BE49-F238E27FC236}">
                      <a16:creationId xmlns:a16="http://schemas.microsoft.com/office/drawing/2014/main" id="{BB961A9A-BC76-E06D-EEB6-EA266EB8BCAC}"/>
                    </a:ext>
                  </a:extLst>
                </p:cNvPr>
                <p:cNvSpPr>
                  <a:spLocks/>
                </p:cNvSpPr>
                <p:nvPr/>
              </p:nvSpPr>
              <p:spPr bwMode="auto">
                <a:xfrm>
                  <a:off x="9403847" y="4682924"/>
                  <a:ext cx="30327" cy="15164"/>
                </a:xfrm>
                <a:custGeom>
                  <a:avLst/>
                  <a:gdLst/>
                  <a:ahLst/>
                  <a:cxnLst>
                    <a:cxn ang="0">
                      <a:pos x="0" y="8"/>
                    </a:cxn>
                    <a:cxn ang="0">
                      <a:pos x="16" y="8"/>
                    </a:cxn>
                    <a:cxn ang="0">
                      <a:pos x="16" y="0"/>
                    </a:cxn>
                    <a:cxn ang="0">
                      <a:pos x="0" y="8"/>
                    </a:cxn>
                  </a:cxnLst>
                  <a:rect l="0" t="0" r="r" b="b"/>
                  <a:pathLst>
                    <a:path w="16" h="8">
                      <a:moveTo>
                        <a:pt x="0" y="8"/>
                      </a:moveTo>
                      <a:lnTo>
                        <a:pt x="16" y="8"/>
                      </a:lnTo>
                      <a:lnTo>
                        <a:pt x="16"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0" name="Freeform 3063">
                  <a:extLst>
                    <a:ext uri="{FF2B5EF4-FFF2-40B4-BE49-F238E27FC236}">
                      <a16:creationId xmlns:a16="http://schemas.microsoft.com/office/drawing/2014/main" id="{EF697DEB-D3E6-D56F-1CB3-0B98C2846807}"/>
                    </a:ext>
                  </a:extLst>
                </p:cNvPr>
                <p:cNvSpPr>
                  <a:spLocks/>
                </p:cNvSpPr>
                <p:nvPr/>
              </p:nvSpPr>
              <p:spPr bwMode="auto">
                <a:xfrm>
                  <a:off x="9515678" y="4861098"/>
                  <a:ext cx="111832" cy="96667"/>
                </a:xfrm>
                <a:custGeom>
                  <a:avLst/>
                  <a:gdLst/>
                  <a:ahLst/>
                  <a:cxnLst>
                    <a:cxn ang="0">
                      <a:pos x="8" y="0"/>
                    </a:cxn>
                    <a:cxn ang="0">
                      <a:pos x="0" y="46"/>
                    </a:cxn>
                    <a:cxn ang="0">
                      <a:pos x="2" y="51"/>
                    </a:cxn>
                    <a:cxn ang="0">
                      <a:pos x="10" y="51"/>
                    </a:cxn>
                    <a:cxn ang="0">
                      <a:pos x="35" y="42"/>
                    </a:cxn>
                    <a:cxn ang="0">
                      <a:pos x="59" y="0"/>
                    </a:cxn>
                    <a:cxn ang="0">
                      <a:pos x="34" y="8"/>
                    </a:cxn>
                    <a:cxn ang="0">
                      <a:pos x="8" y="0"/>
                    </a:cxn>
                  </a:cxnLst>
                  <a:rect l="0" t="0" r="r" b="b"/>
                  <a:pathLst>
                    <a:path w="59" h="51">
                      <a:moveTo>
                        <a:pt x="8" y="0"/>
                      </a:moveTo>
                      <a:lnTo>
                        <a:pt x="0" y="46"/>
                      </a:lnTo>
                      <a:lnTo>
                        <a:pt x="2" y="51"/>
                      </a:lnTo>
                      <a:lnTo>
                        <a:pt x="10" y="51"/>
                      </a:lnTo>
                      <a:lnTo>
                        <a:pt x="35" y="42"/>
                      </a:lnTo>
                      <a:lnTo>
                        <a:pt x="59" y="0"/>
                      </a:lnTo>
                      <a:lnTo>
                        <a:pt x="34" y="8"/>
                      </a:lnTo>
                      <a:lnTo>
                        <a:pt x="8"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1" name="Freeform 3064">
                  <a:extLst>
                    <a:ext uri="{FF2B5EF4-FFF2-40B4-BE49-F238E27FC236}">
                      <a16:creationId xmlns:a16="http://schemas.microsoft.com/office/drawing/2014/main" id="{E0764AB1-8E54-3A53-0017-498C5E0E780F}"/>
                    </a:ext>
                  </a:extLst>
                </p:cNvPr>
                <p:cNvSpPr>
                  <a:spLocks/>
                </p:cNvSpPr>
                <p:nvPr/>
              </p:nvSpPr>
              <p:spPr bwMode="auto">
                <a:xfrm>
                  <a:off x="10359149" y="4650701"/>
                  <a:ext cx="174381" cy="225557"/>
                </a:xfrm>
                <a:custGeom>
                  <a:avLst/>
                  <a:gdLst/>
                  <a:ahLst/>
                  <a:cxnLst>
                    <a:cxn ang="0">
                      <a:pos x="0" y="86"/>
                    </a:cxn>
                    <a:cxn ang="0">
                      <a:pos x="16" y="103"/>
                    </a:cxn>
                    <a:cxn ang="0">
                      <a:pos x="0" y="119"/>
                    </a:cxn>
                    <a:cxn ang="0">
                      <a:pos x="7" y="119"/>
                    </a:cxn>
                    <a:cxn ang="0">
                      <a:pos x="53" y="82"/>
                    </a:cxn>
                    <a:cxn ang="0">
                      <a:pos x="69" y="67"/>
                    </a:cxn>
                    <a:cxn ang="0">
                      <a:pos x="92" y="51"/>
                    </a:cxn>
                    <a:cxn ang="0">
                      <a:pos x="83" y="52"/>
                    </a:cxn>
                    <a:cxn ang="0">
                      <a:pos x="58" y="67"/>
                    </a:cxn>
                    <a:cxn ang="0">
                      <a:pos x="51" y="51"/>
                    </a:cxn>
                    <a:cxn ang="0">
                      <a:pos x="58" y="33"/>
                    </a:cxn>
                    <a:cxn ang="0">
                      <a:pos x="51" y="35"/>
                    </a:cxn>
                    <a:cxn ang="0">
                      <a:pos x="49" y="43"/>
                    </a:cxn>
                    <a:cxn ang="0">
                      <a:pos x="41" y="42"/>
                    </a:cxn>
                    <a:cxn ang="0">
                      <a:pos x="51" y="15"/>
                    </a:cxn>
                    <a:cxn ang="0">
                      <a:pos x="49" y="8"/>
                    </a:cxn>
                    <a:cxn ang="0">
                      <a:pos x="41" y="8"/>
                    </a:cxn>
                    <a:cxn ang="0">
                      <a:pos x="33" y="0"/>
                    </a:cxn>
                    <a:cxn ang="0">
                      <a:pos x="33" y="43"/>
                    </a:cxn>
                    <a:cxn ang="0">
                      <a:pos x="41" y="43"/>
                    </a:cxn>
                    <a:cxn ang="0">
                      <a:pos x="0" y="86"/>
                    </a:cxn>
                  </a:cxnLst>
                  <a:rect l="0" t="0" r="r" b="b"/>
                  <a:pathLst>
                    <a:path w="92" h="119">
                      <a:moveTo>
                        <a:pt x="0" y="86"/>
                      </a:moveTo>
                      <a:lnTo>
                        <a:pt x="16" y="103"/>
                      </a:lnTo>
                      <a:lnTo>
                        <a:pt x="0" y="119"/>
                      </a:lnTo>
                      <a:lnTo>
                        <a:pt x="7" y="119"/>
                      </a:lnTo>
                      <a:lnTo>
                        <a:pt x="53" y="82"/>
                      </a:lnTo>
                      <a:lnTo>
                        <a:pt x="69" y="67"/>
                      </a:lnTo>
                      <a:lnTo>
                        <a:pt x="92" y="51"/>
                      </a:lnTo>
                      <a:lnTo>
                        <a:pt x="83" y="52"/>
                      </a:lnTo>
                      <a:lnTo>
                        <a:pt x="58" y="67"/>
                      </a:lnTo>
                      <a:lnTo>
                        <a:pt x="51" y="51"/>
                      </a:lnTo>
                      <a:lnTo>
                        <a:pt x="58" y="33"/>
                      </a:lnTo>
                      <a:lnTo>
                        <a:pt x="51" y="35"/>
                      </a:lnTo>
                      <a:lnTo>
                        <a:pt x="49" y="43"/>
                      </a:lnTo>
                      <a:lnTo>
                        <a:pt x="41" y="42"/>
                      </a:lnTo>
                      <a:lnTo>
                        <a:pt x="51" y="15"/>
                      </a:lnTo>
                      <a:lnTo>
                        <a:pt x="49" y="8"/>
                      </a:lnTo>
                      <a:lnTo>
                        <a:pt x="41" y="8"/>
                      </a:lnTo>
                      <a:lnTo>
                        <a:pt x="33" y="0"/>
                      </a:lnTo>
                      <a:lnTo>
                        <a:pt x="33" y="43"/>
                      </a:lnTo>
                      <a:lnTo>
                        <a:pt x="41" y="43"/>
                      </a:lnTo>
                      <a:lnTo>
                        <a:pt x="0" y="8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2" name="Freeform 3065">
                  <a:extLst>
                    <a:ext uri="{FF2B5EF4-FFF2-40B4-BE49-F238E27FC236}">
                      <a16:creationId xmlns:a16="http://schemas.microsoft.com/office/drawing/2014/main" id="{080EFFD1-4C92-0050-1D35-7DACF0073FA8}"/>
                    </a:ext>
                  </a:extLst>
                </p:cNvPr>
                <p:cNvSpPr>
                  <a:spLocks/>
                </p:cNvSpPr>
                <p:nvPr/>
              </p:nvSpPr>
              <p:spPr bwMode="auto">
                <a:xfrm>
                  <a:off x="10017970" y="4861098"/>
                  <a:ext cx="305166" cy="193335"/>
                </a:xfrm>
                <a:custGeom>
                  <a:avLst/>
                  <a:gdLst/>
                  <a:ahLst/>
                  <a:cxnLst>
                    <a:cxn ang="0">
                      <a:pos x="0" y="94"/>
                    </a:cxn>
                    <a:cxn ang="0">
                      <a:pos x="8" y="94"/>
                    </a:cxn>
                    <a:cxn ang="0">
                      <a:pos x="9" y="102"/>
                    </a:cxn>
                    <a:cxn ang="0">
                      <a:pos x="18" y="102"/>
                    </a:cxn>
                    <a:cxn ang="0">
                      <a:pos x="44" y="93"/>
                    </a:cxn>
                    <a:cxn ang="0">
                      <a:pos x="87" y="67"/>
                    </a:cxn>
                    <a:cxn ang="0">
                      <a:pos x="119" y="59"/>
                    </a:cxn>
                    <a:cxn ang="0">
                      <a:pos x="119" y="42"/>
                    </a:cxn>
                    <a:cxn ang="0">
                      <a:pos x="156" y="15"/>
                    </a:cxn>
                    <a:cxn ang="0">
                      <a:pos x="161" y="8"/>
                    </a:cxn>
                    <a:cxn ang="0">
                      <a:pos x="154" y="8"/>
                    </a:cxn>
                    <a:cxn ang="0">
                      <a:pos x="153" y="8"/>
                    </a:cxn>
                    <a:cxn ang="0">
                      <a:pos x="153" y="0"/>
                    </a:cxn>
                    <a:cxn ang="0">
                      <a:pos x="135" y="0"/>
                    </a:cxn>
                    <a:cxn ang="0">
                      <a:pos x="102" y="43"/>
                    </a:cxn>
                    <a:cxn ang="0">
                      <a:pos x="41" y="61"/>
                    </a:cxn>
                    <a:cxn ang="0">
                      <a:pos x="0" y="94"/>
                    </a:cxn>
                  </a:cxnLst>
                  <a:rect l="0" t="0" r="r" b="b"/>
                  <a:pathLst>
                    <a:path w="161" h="102">
                      <a:moveTo>
                        <a:pt x="0" y="94"/>
                      </a:moveTo>
                      <a:lnTo>
                        <a:pt x="8" y="94"/>
                      </a:lnTo>
                      <a:lnTo>
                        <a:pt x="9" y="102"/>
                      </a:lnTo>
                      <a:lnTo>
                        <a:pt x="18" y="102"/>
                      </a:lnTo>
                      <a:lnTo>
                        <a:pt x="44" y="93"/>
                      </a:lnTo>
                      <a:lnTo>
                        <a:pt x="87" y="67"/>
                      </a:lnTo>
                      <a:lnTo>
                        <a:pt x="119" y="59"/>
                      </a:lnTo>
                      <a:lnTo>
                        <a:pt x="119" y="42"/>
                      </a:lnTo>
                      <a:lnTo>
                        <a:pt x="156" y="15"/>
                      </a:lnTo>
                      <a:lnTo>
                        <a:pt x="161" y="8"/>
                      </a:lnTo>
                      <a:lnTo>
                        <a:pt x="154" y="8"/>
                      </a:lnTo>
                      <a:lnTo>
                        <a:pt x="153" y="8"/>
                      </a:lnTo>
                      <a:lnTo>
                        <a:pt x="153" y="0"/>
                      </a:lnTo>
                      <a:lnTo>
                        <a:pt x="135" y="0"/>
                      </a:lnTo>
                      <a:lnTo>
                        <a:pt x="102" y="43"/>
                      </a:lnTo>
                      <a:lnTo>
                        <a:pt x="41" y="61"/>
                      </a:lnTo>
                      <a:lnTo>
                        <a:pt x="0" y="9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3" name="Freeform 3066">
                  <a:extLst>
                    <a:ext uri="{FF2B5EF4-FFF2-40B4-BE49-F238E27FC236}">
                      <a16:creationId xmlns:a16="http://schemas.microsoft.com/office/drawing/2014/main" id="{51705C6E-08A3-16C2-4DA3-EAD45CF8B20A}"/>
                    </a:ext>
                  </a:extLst>
                </p:cNvPr>
                <p:cNvSpPr>
                  <a:spLocks/>
                </p:cNvSpPr>
                <p:nvPr/>
              </p:nvSpPr>
              <p:spPr bwMode="auto">
                <a:xfrm>
                  <a:off x="10002807" y="5054432"/>
                  <a:ext cx="30327" cy="18954"/>
                </a:xfrm>
                <a:custGeom>
                  <a:avLst/>
                  <a:gdLst/>
                  <a:ahLst/>
                  <a:cxnLst>
                    <a:cxn ang="0">
                      <a:pos x="0" y="10"/>
                    </a:cxn>
                    <a:cxn ang="0">
                      <a:pos x="16" y="8"/>
                    </a:cxn>
                    <a:cxn ang="0">
                      <a:pos x="16" y="0"/>
                    </a:cxn>
                    <a:cxn ang="0">
                      <a:pos x="0" y="10"/>
                    </a:cxn>
                  </a:cxnLst>
                  <a:rect l="0" t="0" r="r" b="b"/>
                  <a:pathLst>
                    <a:path w="16" h="10">
                      <a:moveTo>
                        <a:pt x="0" y="10"/>
                      </a:moveTo>
                      <a:lnTo>
                        <a:pt x="16" y="8"/>
                      </a:lnTo>
                      <a:lnTo>
                        <a:pt x="16" y="0"/>
                      </a:lnTo>
                      <a:lnTo>
                        <a:pt x="0" y="1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4" name="Freeform 3067">
                  <a:extLst>
                    <a:ext uri="{FF2B5EF4-FFF2-40B4-BE49-F238E27FC236}">
                      <a16:creationId xmlns:a16="http://schemas.microsoft.com/office/drawing/2014/main" id="{53DD5997-9D7E-9979-4D1A-A8D63343EC7F}"/>
                    </a:ext>
                  </a:extLst>
                </p:cNvPr>
                <p:cNvSpPr>
                  <a:spLocks/>
                </p:cNvSpPr>
                <p:nvPr/>
              </p:nvSpPr>
              <p:spPr bwMode="auto">
                <a:xfrm>
                  <a:off x="8401159" y="3289775"/>
                  <a:ext cx="324121" cy="386670"/>
                </a:xfrm>
                <a:custGeom>
                  <a:avLst/>
                  <a:gdLst/>
                  <a:ahLst/>
                  <a:cxnLst>
                    <a:cxn ang="0">
                      <a:pos x="0" y="0"/>
                    </a:cxn>
                    <a:cxn ang="0">
                      <a:pos x="0" y="17"/>
                    </a:cxn>
                    <a:cxn ang="0">
                      <a:pos x="27" y="35"/>
                    </a:cxn>
                    <a:cxn ang="0">
                      <a:pos x="59" y="68"/>
                    </a:cxn>
                    <a:cxn ang="0">
                      <a:pos x="60" y="93"/>
                    </a:cxn>
                    <a:cxn ang="0">
                      <a:pos x="77" y="111"/>
                    </a:cxn>
                    <a:cxn ang="0">
                      <a:pos x="94" y="162"/>
                    </a:cxn>
                    <a:cxn ang="0">
                      <a:pos x="145" y="197"/>
                    </a:cxn>
                    <a:cxn ang="0">
                      <a:pos x="145" y="204"/>
                    </a:cxn>
                    <a:cxn ang="0">
                      <a:pos x="153" y="197"/>
                    </a:cxn>
                    <a:cxn ang="0">
                      <a:pos x="161" y="204"/>
                    </a:cxn>
                    <a:cxn ang="0">
                      <a:pos x="171" y="161"/>
                    </a:cxn>
                    <a:cxn ang="0">
                      <a:pos x="161" y="137"/>
                    </a:cxn>
                    <a:cxn ang="0">
                      <a:pos x="153" y="135"/>
                    </a:cxn>
                    <a:cxn ang="0">
                      <a:pos x="144" y="119"/>
                    </a:cxn>
                    <a:cxn ang="0">
                      <a:pos x="136" y="119"/>
                    </a:cxn>
                    <a:cxn ang="0">
                      <a:pos x="128" y="110"/>
                    </a:cxn>
                    <a:cxn ang="0">
                      <a:pos x="136" y="102"/>
                    </a:cxn>
                    <a:cxn ang="0">
                      <a:pos x="128" y="92"/>
                    </a:cxn>
                    <a:cxn ang="0">
                      <a:pos x="128" y="84"/>
                    </a:cxn>
                    <a:cxn ang="0">
                      <a:pos x="93" y="68"/>
                    </a:cxn>
                    <a:cxn ang="0">
                      <a:pos x="85" y="67"/>
                    </a:cxn>
                    <a:cxn ang="0">
                      <a:pos x="32" y="8"/>
                    </a:cxn>
                    <a:cxn ang="0">
                      <a:pos x="0" y="0"/>
                    </a:cxn>
                  </a:cxnLst>
                  <a:rect l="0" t="0" r="r" b="b"/>
                  <a:pathLst>
                    <a:path w="171" h="204">
                      <a:moveTo>
                        <a:pt x="0" y="0"/>
                      </a:moveTo>
                      <a:lnTo>
                        <a:pt x="0" y="17"/>
                      </a:lnTo>
                      <a:lnTo>
                        <a:pt x="27" y="35"/>
                      </a:lnTo>
                      <a:lnTo>
                        <a:pt x="59" y="68"/>
                      </a:lnTo>
                      <a:lnTo>
                        <a:pt x="60" y="93"/>
                      </a:lnTo>
                      <a:lnTo>
                        <a:pt x="77" y="111"/>
                      </a:lnTo>
                      <a:lnTo>
                        <a:pt x="94" y="162"/>
                      </a:lnTo>
                      <a:lnTo>
                        <a:pt x="145" y="197"/>
                      </a:lnTo>
                      <a:lnTo>
                        <a:pt x="145" y="204"/>
                      </a:lnTo>
                      <a:lnTo>
                        <a:pt x="153" y="197"/>
                      </a:lnTo>
                      <a:lnTo>
                        <a:pt x="161" y="204"/>
                      </a:lnTo>
                      <a:lnTo>
                        <a:pt x="171" y="161"/>
                      </a:lnTo>
                      <a:lnTo>
                        <a:pt x="161" y="137"/>
                      </a:lnTo>
                      <a:lnTo>
                        <a:pt x="153" y="135"/>
                      </a:lnTo>
                      <a:lnTo>
                        <a:pt x="144" y="119"/>
                      </a:lnTo>
                      <a:lnTo>
                        <a:pt x="136" y="119"/>
                      </a:lnTo>
                      <a:lnTo>
                        <a:pt x="128" y="110"/>
                      </a:lnTo>
                      <a:lnTo>
                        <a:pt x="136" y="102"/>
                      </a:lnTo>
                      <a:lnTo>
                        <a:pt x="128" y="92"/>
                      </a:lnTo>
                      <a:lnTo>
                        <a:pt x="128" y="84"/>
                      </a:lnTo>
                      <a:lnTo>
                        <a:pt x="93" y="68"/>
                      </a:lnTo>
                      <a:lnTo>
                        <a:pt x="85" y="67"/>
                      </a:lnTo>
                      <a:lnTo>
                        <a:pt x="32" y="8"/>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5" name="Freeform 3068">
                  <a:extLst>
                    <a:ext uri="{FF2B5EF4-FFF2-40B4-BE49-F238E27FC236}">
                      <a16:creationId xmlns:a16="http://schemas.microsoft.com/office/drawing/2014/main" id="{6D913196-7848-A646-DD82-1B0C8F777973}"/>
                    </a:ext>
                  </a:extLst>
                </p:cNvPr>
                <p:cNvSpPr>
                  <a:spLocks/>
                </p:cNvSpPr>
                <p:nvPr/>
              </p:nvSpPr>
              <p:spPr bwMode="auto">
                <a:xfrm>
                  <a:off x="8691161" y="3678342"/>
                  <a:ext cx="259678" cy="96667"/>
                </a:xfrm>
                <a:custGeom>
                  <a:avLst/>
                  <a:gdLst/>
                  <a:ahLst/>
                  <a:cxnLst>
                    <a:cxn ang="0">
                      <a:pos x="0" y="8"/>
                    </a:cxn>
                    <a:cxn ang="0">
                      <a:pos x="45" y="25"/>
                    </a:cxn>
                    <a:cxn ang="0">
                      <a:pos x="61" y="25"/>
                    </a:cxn>
                    <a:cxn ang="0">
                      <a:pos x="112" y="51"/>
                    </a:cxn>
                    <a:cxn ang="0">
                      <a:pos x="120" y="43"/>
                    </a:cxn>
                    <a:cxn ang="0">
                      <a:pos x="137" y="51"/>
                    </a:cxn>
                    <a:cxn ang="0">
                      <a:pos x="136" y="25"/>
                    </a:cxn>
                    <a:cxn ang="0">
                      <a:pos x="120" y="24"/>
                    </a:cxn>
                    <a:cxn ang="0">
                      <a:pos x="110" y="16"/>
                    </a:cxn>
                    <a:cxn ang="0">
                      <a:pos x="86" y="8"/>
                    </a:cxn>
                    <a:cxn ang="0">
                      <a:pos x="85" y="16"/>
                    </a:cxn>
                    <a:cxn ang="0">
                      <a:pos x="51" y="16"/>
                    </a:cxn>
                    <a:cxn ang="0">
                      <a:pos x="34" y="0"/>
                    </a:cxn>
                    <a:cxn ang="0">
                      <a:pos x="16" y="0"/>
                    </a:cxn>
                    <a:cxn ang="0">
                      <a:pos x="0" y="8"/>
                    </a:cxn>
                  </a:cxnLst>
                  <a:rect l="0" t="0" r="r" b="b"/>
                  <a:pathLst>
                    <a:path w="137" h="51">
                      <a:moveTo>
                        <a:pt x="0" y="8"/>
                      </a:moveTo>
                      <a:lnTo>
                        <a:pt x="45" y="25"/>
                      </a:lnTo>
                      <a:lnTo>
                        <a:pt x="61" y="25"/>
                      </a:lnTo>
                      <a:lnTo>
                        <a:pt x="112" y="51"/>
                      </a:lnTo>
                      <a:lnTo>
                        <a:pt x="120" y="43"/>
                      </a:lnTo>
                      <a:lnTo>
                        <a:pt x="137" y="51"/>
                      </a:lnTo>
                      <a:lnTo>
                        <a:pt x="136" y="25"/>
                      </a:lnTo>
                      <a:lnTo>
                        <a:pt x="120" y="24"/>
                      </a:lnTo>
                      <a:lnTo>
                        <a:pt x="110" y="16"/>
                      </a:lnTo>
                      <a:lnTo>
                        <a:pt x="86" y="8"/>
                      </a:lnTo>
                      <a:lnTo>
                        <a:pt x="85" y="16"/>
                      </a:lnTo>
                      <a:lnTo>
                        <a:pt x="51" y="16"/>
                      </a:lnTo>
                      <a:lnTo>
                        <a:pt x="34" y="0"/>
                      </a:lnTo>
                      <a:lnTo>
                        <a:pt x="16"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6" name="Freeform 3069">
                  <a:extLst>
                    <a:ext uri="{FF2B5EF4-FFF2-40B4-BE49-F238E27FC236}">
                      <a16:creationId xmlns:a16="http://schemas.microsoft.com/office/drawing/2014/main" id="{82CBEA0C-88E7-7A45-F922-50AB57E747B0}"/>
                    </a:ext>
                  </a:extLst>
                </p:cNvPr>
                <p:cNvSpPr>
                  <a:spLocks/>
                </p:cNvSpPr>
                <p:nvPr/>
              </p:nvSpPr>
              <p:spPr bwMode="auto">
                <a:xfrm>
                  <a:off x="8950838" y="3756053"/>
                  <a:ext cx="45490" cy="18954"/>
                </a:xfrm>
                <a:custGeom>
                  <a:avLst/>
                  <a:gdLst/>
                  <a:ahLst/>
                  <a:cxnLst>
                    <a:cxn ang="0">
                      <a:pos x="0" y="0"/>
                    </a:cxn>
                    <a:cxn ang="0">
                      <a:pos x="8" y="10"/>
                    </a:cxn>
                    <a:cxn ang="0">
                      <a:pos x="24" y="0"/>
                    </a:cxn>
                    <a:cxn ang="0">
                      <a:pos x="0" y="0"/>
                    </a:cxn>
                  </a:cxnLst>
                  <a:rect l="0" t="0" r="r" b="b"/>
                  <a:pathLst>
                    <a:path w="24" h="10">
                      <a:moveTo>
                        <a:pt x="0" y="0"/>
                      </a:moveTo>
                      <a:lnTo>
                        <a:pt x="8" y="10"/>
                      </a:lnTo>
                      <a:lnTo>
                        <a:pt x="24"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7" name="Freeform 3070">
                  <a:extLst>
                    <a:ext uri="{FF2B5EF4-FFF2-40B4-BE49-F238E27FC236}">
                      <a16:creationId xmlns:a16="http://schemas.microsoft.com/office/drawing/2014/main" id="{0FFA8EA5-EC0C-C5D9-E0D1-A1575995BB3F}"/>
                    </a:ext>
                  </a:extLst>
                </p:cNvPr>
                <p:cNvSpPr>
                  <a:spLocks/>
                </p:cNvSpPr>
                <p:nvPr/>
              </p:nvSpPr>
              <p:spPr bwMode="auto">
                <a:xfrm>
                  <a:off x="9000118" y="3759844"/>
                  <a:ext cx="240722" cy="30327"/>
                </a:xfrm>
                <a:custGeom>
                  <a:avLst/>
                  <a:gdLst/>
                  <a:ahLst/>
                  <a:cxnLst>
                    <a:cxn ang="0">
                      <a:pos x="0" y="16"/>
                    </a:cxn>
                    <a:cxn ang="0">
                      <a:pos x="27" y="16"/>
                    </a:cxn>
                    <a:cxn ang="0">
                      <a:pos x="60" y="8"/>
                    </a:cxn>
                    <a:cxn ang="0">
                      <a:pos x="94" y="16"/>
                    </a:cxn>
                    <a:cxn ang="0">
                      <a:pos x="127" y="8"/>
                    </a:cxn>
                    <a:cxn ang="0">
                      <a:pos x="110" y="0"/>
                    </a:cxn>
                    <a:cxn ang="0">
                      <a:pos x="93" y="8"/>
                    </a:cxn>
                    <a:cxn ang="0">
                      <a:pos x="67" y="0"/>
                    </a:cxn>
                    <a:cxn ang="0">
                      <a:pos x="59" y="8"/>
                    </a:cxn>
                    <a:cxn ang="0">
                      <a:pos x="33" y="0"/>
                    </a:cxn>
                    <a:cxn ang="0">
                      <a:pos x="33" y="8"/>
                    </a:cxn>
                    <a:cxn ang="0">
                      <a:pos x="16" y="0"/>
                    </a:cxn>
                    <a:cxn ang="0">
                      <a:pos x="0" y="8"/>
                    </a:cxn>
                    <a:cxn ang="0">
                      <a:pos x="0" y="16"/>
                    </a:cxn>
                  </a:cxnLst>
                  <a:rect l="0" t="0" r="r" b="b"/>
                  <a:pathLst>
                    <a:path w="127" h="16">
                      <a:moveTo>
                        <a:pt x="0" y="16"/>
                      </a:moveTo>
                      <a:lnTo>
                        <a:pt x="27" y="16"/>
                      </a:lnTo>
                      <a:lnTo>
                        <a:pt x="60" y="8"/>
                      </a:lnTo>
                      <a:lnTo>
                        <a:pt x="94" y="16"/>
                      </a:lnTo>
                      <a:lnTo>
                        <a:pt x="127" y="8"/>
                      </a:lnTo>
                      <a:lnTo>
                        <a:pt x="110" y="0"/>
                      </a:lnTo>
                      <a:lnTo>
                        <a:pt x="93" y="8"/>
                      </a:lnTo>
                      <a:lnTo>
                        <a:pt x="67" y="0"/>
                      </a:lnTo>
                      <a:lnTo>
                        <a:pt x="59" y="8"/>
                      </a:lnTo>
                      <a:lnTo>
                        <a:pt x="33" y="0"/>
                      </a:lnTo>
                      <a:lnTo>
                        <a:pt x="33" y="8"/>
                      </a:lnTo>
                      <a:lnTo>
                        <a:pt x="16" y="0"/>
                      </a:lnTo>
                      <a:lnTo>
                        <a:pt x="0" y="8"/>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8" name="Freeform 3074">
                  <a:extLst>
                    <a:ext uri="{FF2B5EF4-FFF2-40B4-BE49-F238E27FC236}">
                      <a16:creationId xmlns:a16="http://schemas.microsoft.com/office/drawing/2014/main" id="{A5D5D779-5B7C-F83E-7A78-CAD8E7DA3BBB}"/>
                    </a:ext>
                  </a:extLst>
                </p:cNvPr>
                <p:cNvSpPr>
                  <a:spLocks/>
                </p:cNvSpPr>
                <p:nvPr/>
              </p:nvSpPr>
              <p:spPr bwMode="auto">
                <a:xfrm>
                  <a:off x="9453129" y="3710564"/>
                  <a:ext cx="15164" cy="45490"/>
                </a:xfrm>
                <a:custGeom>
                  <a:avLst/>
                  <a:gdLst/>
                  <a:ahLst/>
                  <a:cxnLst>
                    <a:cxn ang="0">
                      <a:pos x="0" y="24"/>
                    </a:cxn>
                    <a:cxn ang="0">
                      <a:pos x="8" y="7"/>
                    </a:cxn>
                    <a:cxn ang="0">
                      <a:pos x="8" y="0"/>
                    </a:cxn>
                    <a:cxn ang="0">
                      <a:pos x="0" y="24"/>
                    </a:cxn>
                  </a:cxnLst>
                  <a:rect l="0" t="0" r="r" b="b"/>
                  <a:pathLst>
                    <a:path w="8" h="24">
                      <a:moveTo>
                        <a:pt x="0" y="24"/>
                      </a:moveTo>
                      <a:lnTo>
                        <a:pt x="8" y="7"/>
                      </a:lnTo>
                      <a:lnTo>
                        <a:pt x="8" y="0"/>
                      </a:lnTo>
                      <a:lnTo>
                        <a:pt x="0" y="2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199" name="Freeform 3075">
                  <a:extLst>
                    <a:ext uri="{FF2B5EF4-FFF2-40B4-BE49-F238E27FC236}">
                      <a16:creationId xmlns:a16="http://schemas.microsoft.com/office/drawing/2014/main" id="{5737B67E-B50E-5E4A-0891-CA29DDF48451}"/>
                    </a:ext>
                  </a:extLst>
                </p:cNvPr>
                <p:cNvSpPr>
                  <a:spLocks/>
                </p:cNvSpPr>
                <p:nvPr/>
              </p:nvSpPr>
              <p:spPr bwMode="auto">
                <a:xfrm>
                  <a:off x="9530841" y="3663178"/>
                  <a:ext cx="18954" cy="45490"/>
                </a:xfrm>
                <a:custGeom>
                  <a:avLst/>
                  <a:gdLst/>
                  <a:ahLst/>
                  <a:cxnLst>
                    <a:cxn ang="0">
                      <a:pos x="0" y="24"/>
                    </a:cxn>
                    <a:cxn ang="0">
                      <a:pos x="10" y="7"/>
                    </a:cxn>
                    <a:cxn ang="0">
                      <a:pos x="10" y="0"/>
                    </a:cxn>
                    <a:cxn ang="0">
                      <a:pos x="0" y="24"/>
                    </a:cxn>
                  </a:cxnLst>
                  <a:rect l="0" t="0" r="r" b="b"/>
                  <a:pathLst>
                    <a:path w="10" h="24">
                      <a:moveTo>
                        <a:pt x="0" y="24"/>
                      </a:moveTo>
                      <a:lnTo>
                        <a:pt x="10" y="7"/>
                      </a:lnTo>
                      <a:lnTo>
                        <a:pt x="10" y="0"/>
                      </a:lnTo>
                      <a:lnTo>
                        <a:pt x="0" y="24"/>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0" name="Freeform 3077">
                  <a:extLst>
                    <a:ext uri="{FF2B5EF4-FFF2-40B4-BE49-F238E27FC236}">
                      <a16:creationId xmlns:a16="http://schemas.microsoft.com/office/drawing/2014/main" id="{CD2C026B-3CC4-9434-61F7-64EE663E3FCB}"/>
                    </a:ext>
                  </a:extLst>
                </p:cNvPr>
                <p:cNvSpPr>
                  <a:spLocks/>
                </p:cNvSpPr>
                <p:nvPr/>
              </p:nvSpPr>
              <p:spPr bwMode="auto">
                <a:xfrm>
                  <a:off x="9096785" y="3433829"/>
                  <a:ext cx="193336" cy="242617"/>
                </a:xfrm>
                <a:custGeom>
                  <a:avLst/>
                  <a:gdLst/>
                  <a:ahLst/>
                  <a:cxnLst>
                    <a:cxn ang="0">
                      <a:pos x="0" y="77"/>
                    </a:cxn>
                    <a:cxn ang="0">
                      <a:pos x="0" y="86"/>
                    </a:cxn>
                    <a:cxn ang="0">
                      <a:pos x="8" y="86"/>
                    </a:cxn>
                    <a:cxn ang="0">
                      <a:pos x="8" y="119"/>
                    </a:cxn>
                    <a:cxn ang="0">
                      <a:pos x="17" y="119"/>
                    </a:cxn>
                    <a:cxn ang="0">
                      <a:pos x="17" y="85"/>
                    </a:cxn>
                    <a:cxn ang="0">
                      <a:pos x="27" y="77"/>
                    </a:cxn>
                    <a:cxn ang="0">
                      <a:pos x="33" y="78"/>
                    </a:cxn>
                    <a:cxn ang="0">
                      <a:pos x="25" y="86"/>
                    </a:cxn>
                    <a:cxn ang="0">
                      <a:pos x="43" y="103"/>
                    </a:cxn>
                    <a:cxn ang="0">
                      <a:pos x="43" y="112"/>
                    </a:cxn>
                    <a:cxn ang="0">
                      <a:pos x="59" y="112"/>
                    </a:cxn>
                    <a:cxn ang="0">
                      <a:pos x="60" y="128"/>
                    </a:cxn>
                    <a:cxn ang="0">
                      <a:pos x="68" y="119"/>
                    </a:cxn>
                    <a:cxn ang="0">
                      <a:pos x="67" y="110"/>
                    </a:cxn>
                    <a:cxn ang="0">
                      <a:pos x="43" y="86"/>
                    </a:cxn>
                    <a:cxn ang="0">
                      <a:pos x="59" y="85"/>
                    </a:cxn>
                    <a:cxn ang="0">
                      <a:pos x="43" y="51"/>
                    </a:cxn>
                    <a:cxn ang="0">
                      <a:pos x="70" y="43"/>
                    </a:cxn>
                    <a:cxn ang="0">
                      <a:pos x="76" y="43"/>
                    </a:cxn>
                    <a:cxn ang="0">
                      <a:pos x="67" y="35"/>
                    </a:cxn>
                    <a:cxn ang="0">
                      <a:pos x="25" y="43"/>
                    </a:cxn>
                    <a:cxn ang="0">
                      <a:pos x="17" y="34"/>
                    </a:cxn>
                    <a:cxn ang="0">
                      <a:pos x="17" y="26"/>
                    </a:cxn>
                    <a:cxn ang="0">
                      <a:pos x="25" y="17"/>
                    </a:cxn>
                    <a:cxn ang="0">
                      <a:pos x="94" y="16"/>
                    </a:cxn>
                    <a:cxn ang="0">
                      <a:pos x="102" y="0"/>
                    </a:cxn>
                    <a:cxn ang="0">
                      <a:pos x="93" y="0"/>
                    </a:cxn>
                    <a:cxn ang="0">
                      <a:pos x="84" y="8"/>
                    </a:cxn>
                    <a:cxn ang="0">
                      <a:pos x="66" y="8"/>
                    </a:cxn>
                    <a:cxn ang="0">
                      <a:pos x="33" y="0"/>
                    </a:cxn>
                    <a:cxn ang="0">
                      <a:pos x="24" y="8"/>
                    </a:cxn>
                    <a:cxn ang="0">
                      <a:pos x="17" y="10"/>
                    </a:cxn>
                    <a:cxn ang="0">
                      <a:pos x="16" y="35"/>
                    </a:cxn>
                    <a:cxn ang="0">
                      <a:pos x="0" y="77"/>
                    </a:cxn>
                  </a:cxnLst>
                  <a:rect l="0" t="0" r="r" b="b"/>
                  <a:pathLst>
                    <a:path w="102" h="128">
                      <a:moveTo>
                        <a:pt x="0" y="77"/>
                      </a:moveTo>
                      <a:lnTo>
                        <a:pt x="0" y="86"/>
                      </a:lnTo>
                      <a:lnTo>
                        <a:pt x="8" y="86"/>
                      </a:lnTo>
                      <a:lnTo>
                        <a:pt x="8" y="119"/>
                      </a:lnTo>
                      <a:lnTo>
                        <a:pt x="17" y="119"/>
                      </a:lnTo>
                      <a:lnTo>
                        <a:pt x="17" y="85"/>
                      </a:lnTo>
                      <a:lnTo>
                        <a:pt x="27" y="77"/>
                      </a:lnTo>
                      <a:lnTo>
                        <a:pt x="33" y="78"/>
                      </a:lnTo>
                      <a:lnTo>
                        <a:pt x="25" y="86"/>
                      </a:lnTo>
                      <a:lnTo>
                        <a:pt x="43" y="103"/>
                      </a:lnTo>
                      <a:lnTo>
                        <a:pt x="43" y="112"/>
                      </a:lnTo>
                      <a:lnTo>
                        <a:pt x="59" y="112"/>
                      </a:lnTo>
                      <a:lnTo>
                        <a:pt x="60" y="128"/>
                      </a:lnTo>
                      <a:lnTo>
                        <a:pt x="68" y="119"/>
                      </a:lnTo>
                      <a:lnTo>
                        <a:pt x="67" y="110"/>
                      </a:lnTo>
                      <a:lnTo>
                        <a:pt x="43" y="86"/>
                      </a:lnTo>
                      <a:lnTo>
                        <a:pt x="59" y="85"/>
                      </a:lnTo>
                      <a:lnTo>
                        <a:pt x="43" y="51"/>
                      </a:lnTo>
                      <a:lnTo>
                        <a:pt x="70" y="43"/>
                      </a:lnTo>
                      <a:lnTo>
                        <a:pt x="76" y="43"/>
                      </a:lnTo>
                      <a:lnTo>
                        <a:pt x="67" y="35"/>
                      </a:lnTo>
                      <a:lnTo>
                        <a:pt x="25" y="43"/>
                      </a:lnTo>
                      <a:lnTo>
                        <a:pt x="17" y="34"/>
                      </a:lnTo>
                      <a:lnTo>
                        <a:pt x="17" y="26"/>
                      </a:lnTo>
                      <a:lnTo>
                        <a:pt x="25" y="17"/>
                      </a:lnTo>
                      <a:lnTo>
                        <a:pt x="94" y="16"/>
                      </a:lnTo>
                      <a:lnTo>
                        <a:pt x="102" y="0"/>
                      </a:lnTo>
                      <a:lnTo>
                        <a:pt x="93" y="0"/>
                      </a:lnTo>
                      <a:lnTo>
                        <a:pt x="84" y="8"/>
                      </a:lnTo>
                      <a:lnTo>
                        <a:pt x="66" y="8"/>
                      </a:lnTo>
                      <a:lnTo>
                        <a:pt x="33" y="0"/>
                      </a:lnTo>
                      <a:lnTo>
                        <a:pt x="24" y="8"/>
                      </a:lnTo>
                      <a:lnTo>
                        <a:pt x="17" y="10"/>
                      </a:lnTo>
                      <a:lnTo>
                        <a:pt x="16" y="35"/>
                      </a:lnTo>
                      <a:lnTo>
                        <a:pt x="0" y="77"/>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1" name="Freeform 3078">
                  <a:extLst>
                    <a:ext uri="{FF2B5EF4-FFF2-40B4-BE49-F238E27FC236}">
                      <a16:creationId xmlns:a16="http://schemas.microsoft.com/office/drawing/2014/main" id="{CB9CAC1A-7858-730A-083C-5D076B2DEA70}"/>
                    </a:ext>
                  </a:extLst>
                </p:cNvPr>
                <p:cNvSpPr>
                  <a:spLocks/>
                </p:cNvSpPr>
                <p:nvPr/>
              </p:nvSpPr>
              <p:spPr bwMode="auto">
                <a:xfrm>
                  <a:off x="9337508" y="3418665"/>
                  <a:ext cx="66342" cy="60654"/>
                </a:xfrm>
                <a:custGeom>
                  <a:avLst/>
                  <a:gdLst/>
                  <a:ahLst/>
                  <a:cxnLst>
                    <a:cxn ang="0">
                      <a:pos x="0" y="16"/>
                    </a:cxn>
                    <a:cxn ang="0">
                      <a:pos x="10" y="32"/>
                    </a:cxn>
                    <a:cxn ang="0">
                      <a:pos x="10" y="25"/>
                    </a:cxn>
                    <a:cxn ang="0">
                      <a:pos x="18" y="24"/>
                    </a:cxn>
                    <a:cxn ang="0">
                      <a:pos x="18" y="16"/>
                    </a:cxn>
                    <a:cxn ang="0">
                      <a:pos x="35" y="16"/>
                    </a:cxn>
                    <a:cxn ang="0">
                      <a:pos x="34" y="8"/>
                    </a:cxn>
                    <a:cxn ang="0">
                      <a:pos x="18" y="8"/>
                    </a:cxn>
                    <a:cxn ang="0">
                      <a:pos x="8" y="0"/>
                    </a:cxn>
                    <a:cxn ang="0">
                      <a:pos x="0" y="16"/>
                    </a:cxn>
                  </a:cxnLst>
                  <a:rect l="0" t="0" r="r" b="b"/>
                  <a:pathLst>
                    <a:path w="35" h="32">
                      <a:moveTo>
                        <a:pt x="0" y="16"/>
                      </a:moveTo>
                      <a:lnTo>
                        <a:pt x="10" y="32"/>
                      </a:lnTo>
                      <a:lnTo>
                        <a:pt x="10" y="25"/>
                      </a:lnTo>
                      <a:lnTo>
                        <a:pt x="18" y="24"/>
                      </a:lnTo>
                      <a:lnTo>
                        <a:pt x="18" y="16"/>
                      </a:lnTo>
                      <a:lnTo>
                        <a:pt x="35" y="16"/>
                      </a:lnTo>
                      <a:lnTo>
                        <a:pt x="34" y="8"/>
                      </a:lnTo>
                      <a:lnTo>
                        <a:pt x="18" y="8"/>
                      </a:lnTo>
                      <a:lnTo>
                        <a:pt x="8" y="0"/>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2" name="Freeform 3079">
                  <a:extLst>
                    <a:ext uri="{FF2B5EF4-FFF2-40B4-BE49-F238E27FC236}">
                      <a16:creationId xmlns:a16="http://schemas.microsoft.com/office/drawing/2014/main" id="{5BBFD921-7CD5-8463-9EC6-D0F24D65EC20}"/>
                    </a:ext>
                  </a:extLst>
                </p:cNvPr>
                <p:cNvSpPr>
                  <a:spLocks/>
                </p:cNvSpPr>
                <p:nvPr/>
              </p:nvSpPr>
              <p:spPr bwMode="auto">
                <a:xfrm>
                  <a:off x="9305285" y="3596837"/>
                  <a:ext cx="32223" cy="15164"/>
                </a:xfrm>
                <a:custGeom>
                  <a:avLst/>
                  <a:gdLst/>
                  <a:ahLst/>
                  <a:cxnLst>
                    <a:cxn ang="0">
                      <a:pos x="0" y="0"/>
                    </a:cxn>
                    <a:cxn ang="0">
                      <a:pos x="9" y="8"/>
                    </a:cxn>
                    <a:cxn ang="0">
                      <a:pos x="17" y="8"/>
                    </a:cxn>
                    <a:cxn ang="0">
                      <a:pos x="17" y="0"/>
                    </a:cxn>
                    <a:cxn ang="0">
                      <a:pos x="0" y="0"/>
                    </a:cxn>
                  </a:cxnLst>
                  <a:rect l="0" t="0" r="r" b="b"/>
                  <a:pathLst>
                    <a:path w="17" h="8">
                      <a:moveTo>
                        <a:pt x="0" y="0"/>
                      </a:moveTo>
                      <a:lnTo>
                        <a:pt x="9" y="8"/>
                      </a:lnTo>
                      <a:lnTo>
                        <a:pt x="17" y="8"/>
                      </a:lnTo>
                      <a:lnTo>
                        <a:pt x="17"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3" name="Freeform 3080">
                  <a:extLst>
                    <a:ext uri="{FF2B5EF4-FFF2-40B4-BE49-F238E27FC236}">
                      <a16:creationId xmlns:a16="http://schemas.microsoft.com/office/drawing/2014/main" id="{94FCE040-94CE-A600-91C1-2F9B0B059FA3}"/>
                    </a:ext>
                  </a:extLst>
                </p:cNvPr>
                <p:cNvSpPr>
                  <a:spLocks/>
                </p:cNvSpPr>
                <p:nvPr/>
              </p:nvSpPr>
              <p:spPr bwMode="auto">
                <a:xfrm>
                  <a:off x="9356462" y="3579779"/>
                  <a:ext cx="92878" cy="32222"/>
                </a:xfrm>
                <a:custGeom>
                  <a:avLst/>
                  <a:gdLst/>
                  <a:ahLst/>
                  <a:cxnLst>
                    <a:cxn ang="0">
                      <a:pos x="0" y="9"/>
                    </a:cxn>
                    <a:cxn ang="0">
                      <a:pos x="49" y="17"/>
                    </a:cxn>
                    <a:cxn ang="0">
                      <a:pos x="32" y="0"/>
                    </a:cxn>
                    <a:cxn ang="0">
                      <a:pos x="8" y="1"/>
                    </a:cxn>
                    <a:cxn ang="0">
                      <a:pos x="0" y="9"/>
                    </a:cxn>
                  </a:cxnLst>
                  <a:rect l="0" t="0" r="r" b="b"/>
                  <a:pathLst>
                    <a:path w="49" h="17">
                      <a:moveTo>
                        <a:pt x="0" y="9"/>
                      </a:moveTo>
                      <a:lnTo>
                        <a:pt x="49" y="17"/>
                      </a:lnTo>
                      <a:lnTo>
                        <a:pt x="32" y="0"/>
                      </a:lnTo>
                      <a:lnTo>
                        <a:pt x="8" y="1"/>
                      </a:lnTo>
                      <a:lnTo>
                        <a:pt x="0"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4" name="Freeform 3084">
                  <a:extLst>
                    <a:ext uri="{FF2B5EF4-FFF2-40B4-BE49-F238E27FC236}">
                      <a16:creationId xmlns:a16="http://schemas.microsoft.com/office/drawing/2014/main" id="{8DA67648-E070-BEB9-5915-7C9012B9C3DD}"/>
                    </a:ext>
                  </a:extLst>
                </p:cNvPr>
                <p:cNvSpPr>
                  <a:spLocks/>
                </p:cNvSpPr>
                <p:nvPr/>
              </p:nvSpPr>
              <p:spPr bwMode="auto">
                <a:xfrm>
                  <a:off x="9096785" y="2851930"/>
                  <a:ext cx="144054" cy="178171"/>
                </a:xfrm>
                <a:custGeom>
                  <a:avLst/>
                  <a:gdLst/>
                  <a:ahLst/>
                  <a:cxnLst>
                    <a:cxn ang="0">
                      <a:pos x="0" y="43"/>
                    </a:cxn>
                    <a:cxn ang="0">
                      <a:pos x="0" y="68"/>
                    </a:cxn>
                    <a:cxn ang="0">
                      <a:pos x="17" y="68"/>
                    </a:cxn>
                    <a:cxn ang="0">
                      <a:pos x="17" y="84"/>
                    </a:cxn>
                    <a:cxn ang="0">
                      <a:pos x="27" y="86"/>
                    </a:cxn>
                    <a:cxn ang="0">
                      <a:pos x="43" y="92"/>
                    </a:cxn>
                    <a:cxn ang="0">
                      <a:pos x="43" y="86"/>
                    </a:cxn>
                    <a:cxn ang="0">
                      <a:pos x="60" y="94"/>
                    </a:cxn>
                    <a:cxn ang="0">
                      <a:pos x="76" y="92"/>
                    </a:cxn>
                    <a:cxn ang="0">
                      <a:pos x="67" y="84"/>
                    </a:cxn>
                    <a:cxn ang="0">
                      <a:pos x="42" y="76"/>
                    </a:cxn>
                    <a:cxn ang="0">
                      <a:pos x="33" y="84"/>
                    </a:cxn>
                    <a:cxn ang="0">
                      <a:pos x="33" y="75"/>
                    </a:cxn>
                    <a:cxn ang="0">
                      <a:pos x="25" y="59"/>
                    </a:cxn>
                    <a:cxn ang="0">
                      <a:pos x="33" y="33"/>
                    </a:cxn>
                    <a:cxn ang="0">
                      <a:pos x="25" y="24"/>
                    </a:cxn>
                    <a:cxn ang="0">
                      <a:pos x="25" y="0"/>
                    </a:cxn>
                    <a:cxn ang="0">
                      <a:pos x="0" y="0"/>
                    </a:cxn>
                    <a:cxn ang="0">
                      <a:pos x="8" y="43"/>
                    </a:cxn>
                    <a:cxn ang="0">
                      <a:pos x="0" y="43"/>
                    </a:cxn>
                  </a:cxnLst>
                  <a:rect l="0" t="0" r="r" b="b"/>
                  <a:pathLst>
                    <a:path w="76" h="94">
                      <a:moveTo>
                        <a:pt x="0" y="43"/>
                      </a:moveTo>
                      <a:lnTo>
                        <a:pt x="0" y="68"/>
                      </a:lnTo>
                      <a:lnTo>
                        <a:pt x="17" y="68"/>
                      </a:lnTo>
                      <a:lnTo>
                        <a:pt x="17" y="84"/>
                      </a:lnTo>
                      <a:lnTo>
                        <a:pt x="27" y="86"/>
                      </a:lnTo>
                      <a:lnTo>
                        <a:pt x="43" y="92"/>
                      </a:lnTo>
                      <a:lnTo>
                        <a:pt x="43" y="86"/>
                      </a:lnTo>
                      <a:lnTo>
                        <a:pt x="60" y="94"/>
                      </a:lnTo>
                      <a:lnTo>
                        <a:pt x="76" y="92"/>
                      </a:lnTo>
                      <a:lnTo>
                        <a:pt x="67" y="84"/>
                      </a:lnTo>
                      <a:lnTo>
                        <a:pt x="42" y="76"/>
                      </a:lnTo>
                      <a:lnTo>
                        <a:pt x="33" y="84"/>
                      </a:lnTo>
                      <a:lnTo>
                        <a:pt x="33" y="75"/>
                      </a:lnTo>
                      <a:lnTo>
                        <a:pt x="25" y="59"/>
                      </a:lnTo>
                      <a:lnTo>
                        <a:pt x="33" y="33"/>
                      </a:lnTo>
                      <a:lnTo>
                        <a:pt x="25" y="24"/>
                      </a:lnTo>
                      <a:lnTo>
                        <a:pt x="25" y="0"/>
                      </a:lnTo>
                      <a:lnTo>
                        <a:pt x="0" y="0"/>
                      </a:lnTo>
                      <a:lnTo>
                        <a:pt x="8" y="43"/>
                      </a:lnTo>
                      <a:lnTo>
                        <a:pt x="0" y="4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5" name="Freeform 3085">
                  <a:extLst>
                    <a:ext uri="{FF2B5EF4-FFF2-40B4-BE49-F238E27FC236}">
                      <a16:creationId xmlns:a16="http://schemas.microsoft.com/office/drawing/2014/main" id="{A3A203C2-E45E-66B5-1671-0234FBF4AD63}"/>
                    </a:ext>
                  </a:extLst>
                </p:cNvPr>
                <p:cNvSpPr>
                  <a:spLocks/>
                </p:cNvSpPr>
                <p:nvPr/>
              </p:nvSpPr>
              <p:spPr bwMode="auto">
                <a:xfrm>
                  <a:off x="9047504" y="3111604"/>
                  <a:ext cx="64446" cy="81504"/>
                </a:xfrm>
                <a:custGeom>
                  <a:avLst/>
                  <a:gdLst/>
                  <a:ahLst/>
                  <a:cxnLst>
                    <a:cxn ang="0">
                      <a:pos x="0" y="43"/>
                    </a:cxn>
                    <a:cxn ang="0">
                      <a:pos x="34" y="8"/>
                    </a:cxn>
                    <a:cxn ang="0">
                      <a:pos x="26" y="0"/>
                    </a:cxn>
                    <a:cxn ang="0">
                      <a:pos x="26" y="8"/>
                    </a:cxn>
                    <a:cxn ang="0">
                      <a:pos x="0" y="43"/>
                    </a:cxn>
                  </a:cxnLst>
                  <a:rect l="0" t="0" r="r" b="b"/>
                  <a:pathLst>
                    <a:path w="34" h="43">
                      <a:moveTo>
                        <a:pt x="0" y="43"/>
                      </a:moveTo>
                      <a:lnTo>
                        <a:pt x="34" y="8"/>
                      </a:lnTo>
                      <a:lnTo>
                        <a:pt x="26" y="0"/>
                      </a:lnTo>
                      <a:lnTo>
                        <a:pt x="26" y="8"/>
                      </a:lnTo>
                      <a:lnTo>
                        <a:pt x="0" y="43"/>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6" name="Freeform 3086">
                  <a:extLst>
                    <a:ext uri="{FF2B5EF4-FFF2-40B4-BE49-F238E27FC236}">
                      <a16:creationId xmlns:a16="http://schemas.microsoft.com/office/drawing/2014/main" id="{0F41E36C-D57D-2EFF-2288-8E6CCD65298D}"/>
                    </a:ext>
                  </a:extLst>
                </p:cNvPr>
                <p:cNvSpPr>
                  <a:spLocks/>
                </p:cNvSpPr>
                <p:nvPr/>
              </p:nvSpPr>
              <p:spPr bwMode="auto">
                <a:xfrm>
                  <a:off x="9111949" y="3011145"/>
                  <a:ext cx="32223" cy="64446"/>
                </a:xfrm>
                <a:custGeom>
                  <a:avLst/>
                  <a:gdLst/>
                  <a:ahLst/>
                  <a:cxnLst>
                    <a:cxn ang="0">
                      <a:pos x="0" y="0"/>
                    </a:cxn>
                    <a:cxn ang="0">
                      <a:pos x="17" y="34"/>
                    </a:cxn>
                    <a:cxn ang="0">
                      <a:pos x="17" y="10"/>
                    </a:cxn>
                    <a:cxn ang="0">
                      <a:pos x="0" y="0"/>
                    </a:cxn>
                  </a:cxnLst>
                  <a:rect l="0" t="0" r="r" b="b"/>
                  <a:pathLst>
                    <a:path w="17" h="34">
                      <a:moveTo>
                        <a:pt x="0" y="0"/>
                      </a:moveTo>
                      <a:lnTo>
                        <a:pt x="17" y="34"/>
                      </a:lnTo>
                      <a:lnTo>
                        <a:pt x="17" y="1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7" name="Freeform 3087">
                  <a:extLst>
                    <a:ext uri="{FF2B5EF4-FFF2-40B4-BE49-F238E27FC236}">
                      <a16:creationId xmlns:a16="http://schemas.microsoft.com/office/drawing/2014/main" id="{294F14C5-4098-7C52-6E33-69B615A2DD1D}"/>
                    </a:ext>
                  </a:extLst>
                </p:cNvPr>
                <p:cNvSpPr>
                  <a:spLocks/>
                </p:cNvSpPr>
                <p:nvPr/>
              </p:nvSpPr>
              <p:spPr bwMode="auto">
                <a:xfrm>
                  <a:off x="9240839" y="3062321"/>
                  <a:ext cx="34118" cy="79608"/>
                </a:xfrm>
                <a:custGeom>
                  <a:avLst/>
                  <a:gdLst/>
                  <a:ahLst/>
                  <a:cxnLst>
                    <a:cxn ang="0">
                      <a:pos x="0" y="0"/>
                    </a:cxn>
                    <a:cxn ang="0">
                      <a:pos x="8" y="16"/>
                    </a:cxn>
                    <a:cxn ang="0">
                      <a:pos x="0" y="18"/>
                    </a:cxn>
                    <a:cxn ang="0">
                      <a:pos x="0" y="26"/>
                    </a:cxn>
                    <a:cxn ang="0">
                      <a:pos x="8" y="26"/>
                    </a:cxn>
                    <a:cxn ang="0">
                      <a:pos x="10" y="42"/>
                    </a:cxn>
                    <a:cxn ang="0">
                      <a:pos x="17" y="34"/>
                    </a:cxn>
                    <a:cxn ang="0">
                      <a:pos x="10" y="26"/>
                    </a:cxn>
                    <a:cxn ang="0">
                      <a:pos x="18" y="24"/>
                    </a:cxn>
                    <a:cxn ang="0">
                      <a:pos x="17" y="0"/>
                    </a:cxn>
                    <a:cxn ang="0">
                      <a:pos x="0" y="0"/>
                    </a:cxn>
                  </a:cxnLst>
                  <a:rect l="0" t="0" r="r" b="b"/>
                  <a:pathLst>
                    <a:path w="18" h="42">
                      <a:moveTo>
                        <a:pt x="0" y="0"/>
                      </a:moveTo>
                      <a:lnTo>
                        <a:pt x="8" y="16"/>
                      </a:lnTo>
                      <a:lnTo>
                        <a:pt x="0" y="18"/>
                      </a:lnTo>
                      <a:lnTo>
                        <a:pt x="0" y="26"/>
                      </a:lnTo>
                      <a:lnTo>
                        <a:pt x="8" y="26"/>
                      </a:lnTo>
                      <a:lnTo>
                        <a:pt x="10" y="42"/>
                      </a:lnTo>
                      <a:lnTo>
                        <a:pt x="17" y="34"/>
                      </a:lnTo>
                      <a:lnTo>
                        <a:pt x="10" y="26"/>
                      </a:lnTo>
                      <a:lnTo>
                        <a:pt x="18" y="24"/>
                      </a:lnTo>
                      <a:lnTo>
                        <a:pt x="17"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8" name="Freeform 3088">
                  <a:extLst>
                    <a:ext uri="{FF2B5EF4-FFF2-40B4-BE49-F238E27FC236}">
                      <a16:creationId xmlns:a16="http://schemas.microsoft.com/office/drawing/2014/main" id="{962D5FF2-0E22-A047-01D9-341A447DDADC}"/>
                    </a:ext>
                  </a:extLst>
                </p:cNvPr>
                <p:cNvSpPr>
                  <a:spLocks/>
                </p:cNvSpPr>
                <p:nvPr/>
              </p:nvSpPr>
              <p:spPr bwMode="auto">
                <a:xfrm>
                  <a:off x="9159335" y="3077485"/>
                  <a:ext cx="96668" cy="96667"/>
                </a:xfrm>
                <a:custGeom>
                  <a:avLst/>
                  <a:gdLst/>
                  <a:ahLst/>
                  <a:cxnLst>
                    <a:cxn ang="0">
                      <a:pos x="0" y="26"/>
                    </a:cxn>
                    <a:cxn ang="0">
                      <a:pos x="26" y="26"/>
                    </a:cxn>
                    <a:cxn ang="0">
                      <a:pos x="26" y="34"/>
                    </a:cxn>
                    <a:cxn ang="0">
                      <a:pos x="10" y="35"/>
                    </a:cxn>
                    <a:cxn ang="0">
                      <a:pos x="27" y="51"/>
                    </a:cxn>
                    <a:cxn ang="0">
                      <a:pos x="35" y="42"/>
                    </a:cxn>
                    <a:cxn ang="0">
                      <a:pos x="43" y="35"/>
                    </a:cxn>
                    <a:cxn ang="0">
                      <a:pos x="43" y="43"/>
                    </a:cxn>
                    <a:cxn ang="0">
                      <a:pos x="51" y="42"/>
                    </a:cxn>
                    <a:cxn ang="0">
                      <a:pos x="51" y="34"/>
                    </a:cxn>
                    <a:cxn ang="0">
                      <a:pos x="43" y="34"/>
                    </a:cxn>
                    <a:cxn ang="0">
                      <a:pos x="43" y="18"/>
                    </a:cxn>
                    <a:cxn ang="0">
                      <a:pos x="34" y="26"/>
                    </a:cxn>
                    <a:cxn ang="0">
                      <a:pos x="26" y="8"/>
                    </a:cxn>
                    <a:cxn ang="0">
                      <a:pos x="9" y="8"/>
                    </a:cxn>
                    <a:cxn ang="0">
                      <a:pos x="0" y="0"/>
                    </a:cxn>
                    <a:cxn ang="0">
                      <a:pos x="0" y="26"/>
                    </a:cxn>
                  </a:cxnLst>
                  <a:rect l="0" t="0" r="r" b="b"/>
                  <a:pathLst>
                    <a:path w="51" h="51">
                      <a:moveTo>
                        <a:pt x="0" y="26"/>
                      </a:moveTo>
                      <a:lnTo>
                        <a:pt x="26" y="26"/>
                      </a:lnTo>
                      <a:lnTo>
                        <a:pt x="26" y="34"/>
                      </a:lnTo>
                      <a:lnTo>
                        <a:pt x="10" y="35"/>
                      </a:lnTo>
                      <a:lnTo>
                        <a:pt x="27" y="51"/>
                      </a:lnTo>
                      <a:lnTo>
                        <a:pt x="35" y="42"/>
                      </a:lnTo>
                      <a:lnTo>
                        <a:pt x="43" y="35"/>
                      </a:lnTo>
                      <a:lnTo>
                        <a:pt x="43" y="43"/>
                      </a:lnTo>
                      <a:lnTo>
                        <a:pt x="51" y="42"/>
                      </a:lnTo>
                      <a:lnTo>
                        <a:pt x="51" y="34"/>
                      </a:lnTo>
                      <a:lnTo>
                        <a:pt x="43" y="34"/>
                      </a:lnTo>
                      <a:lnTo>
                        <a:pt x="43" y="18"/>
                      </a:lnTo>
                      <a:lnTo>
                        <a:pt x="34" y="26"/>
                      </a:lnTo>
                      <a:lnTo>
                        <a:pt x="26" y="8"/>
                      </a:lnTo>
                      <a:lnTo>
                        <a:pt x="9" y="8"/>
                      </a:lnTo>
                      <a:lnTo>
                        <a:pt x="0" y="0"/>
                      </a:lnTo>
                      <a:lnTo>
                        <a:pt x="0" y="2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09" name="Freeform 3089">
                  <a:extLst>
                    <a:ext uri="{FF2B5EF4-FFF2-40B4-BE49-F238E27FC236}">
                      <a16:creationId xmlns:a16="http://schemas.microsoft.com/office/drawing/2014/main" id="{DBFBFA0E-AC88-65FA-B491-979C3C368533}"/>
                    </a:ext>
                  </a:extLst>
                </p:cNvPr>
                <p:cNvSpPr>
                  <a:spLocks/>
                </p:cNvSpPr>
                <p:nvPr/>
              </p:nvSpPr>
              <p:spPr bwMode="auto">
                <a:xfrm>
                  <a:off x="9178292" y="3143827"/>
                  <a:ext cx="144054" cy="142158"/>
                </a:xfrm>
                <a:custGeom>
                  <a:avLst/>
                  <a:gdLst/>
                  <a:ahLst/>
                  <a:cxnLst>
                    <a:cxn ang="0">
                      <a:pos x="0" y="51"/>
                    </a:cxn>
                    <a:cxn ang="0">
                      <a:pos x="0" y="59"/>
                    </a:cxn>
                    <a:cxn ang="0">
                      <a:pos x="16" y="43"/>
                    </a:cxn>
                    <a:cxn ang="0">
                      <a:pos x="17" y="50"/>
                    </a:cxn>
                    <a:cxn ang="0">
                      <a:pos x="33" y="43"/>
                    </a:cxn>
                    <a:cxn ang="0">
                      <a:pos x="41" y="51"/>
                    </a:cxn>
                    <a:cxn ang="0">
                      <a:pos x="33" y="67"/>
                    </a:cxn>
                    <a:cxn ang="0">
                      <a:pos x="59" y="75"/>
                    </a:cxn>
                    <a:cxn ang="0">
                      <a:pos x="60" y="51"/>
                    </a:cxn>
                    <a:cxn ang="0">
                      <a:pos x="68" y="67"/>
                    </a:cxn>
                    <a:cxn ang="0">
                      <a:pos x="76" y="50"/>
                    </a:cxn>
                    <a:cxn ang="0">
                      <a:pos x="67" y="16"/>
                    </a:cxn>
                    <a:cxn ang="0">
                      <a:pos x="51" y="0"/>
                    </a:cxn>
                    <a:cxn ang="0">
                      <a:pos x="59" y="16"/>
                    </a:cxn>
                    <a:cxn ang="0">
                      <a:pos x="41" y="17"/>
                    </a:cxn>
                    <a:cxn ang="0">
                      <a:pos x="41" y="26"/>
                    </a:cxn>
                    <a:cxn ang="0">
                      <a:pos x="33" y="40"/>
                    </a:cxn>
                    <a:cxn ang="0">
                      <a:pos x="33" y="26"/>
                    </a:cxn>
                    <a:cxn ang="0">
                      <a:pos x="24" y="26"/>
                    </a:cxn>
                    <a:cxn ang="0">
                      <a:pos x="0" y="43"/>
                    </a:cxn>
                    <a:cxn ang="0">
                      <a:pos x="0" y="51"/>
                    </a:cxn>
                  </a:cxnLst>
                  <a:rect l="0" t="0" r="r" b="b"/>
                  <a:pathLst>
                    <a:path w="76" h="75">
                      <a:moveTo>
                        <a:pt x="0" y="51"/>
                      </a:moveTo>
                      <a:lnTo>
                        <a:pt x="0" y="59"/>
                      </a:lnTo>
                      <a:lnTo>
                        <a:pt x="16" y="43"/>
                      </a:lnTo>
                      <a:lnTo>
                        <a:pt x="17" y="50"/>
                      </a:lnTo>
                      <a:lnTo>
                        <a:pt x="33" y="43"/>
                      </a:lnTo>
                      <a:lnTo>
                        <a:pt x="41" y="51"/>
                      </a:lnTo>
                      <a:lnTo>
                        <a:pt x="33" y="67"/>
                      </a:lnTo>
                      <a:lnTo>
                        <a:pt x="59" y="75"/>
                      </a:lnTo>
                      <a:lnTo>
                        <a:pt x="60" y="51"/>
                      </a:lnTo>
                      <a:lnTo>
                        <a:pt x="68" y="67"/>
                      </a:lnTo>
                      <a:lnTo>
                        <a:pt x="76" y="50"/>
                      </a:lnTo>
                      <a:lnTo>
                        <a:pt x="67" y="16"/>
                      </a:lnTo>
                      <a:lnTo>
                        <a:pt x="51" y="0"/>
                      </a:lnTo>
                      <a:lnTo>
                        <a:pt x="59" y="16"/>
                      </a:lnTo>
                      <a:lnTo>
                        <a:pt x="41" y="17"/>
                      </a:lnTo>
                      <a:lnTo>
                        <a:pt x="41" y="26"/>
                      </a:lnTo>
                      <a:lnTo>
                        <a:pt x="33" y="40"/>
                      </a:lnTo>
                      <a:lnTo>
                        <a:pt x="33" y="26"/>
                      </a:lnTo>
                      <a:lnTo>
                        <a:pt x="24" y="26"/>
                      </a:lnTo>
                      <a:lnTo>
                        <a:pt x="0" y="43"/>
                      </a:lnTo>
                      <a:lnTo>
                        <a:pt x="0" y="51"/>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0" name="Freeform 3090">
                  <a:extLst>
                    <a:ext uri="{FF2B5EF4-FFF2-40B4-BE49-F238E27FC236}">
                      <a16:creationId xmlns:a16="http://schemas.microsoft.com/office/drawing/2014/main" id="{E77A0BD9-727A-4788-B2DA-2C49B9D9F56E}"/>
                    </a:ext>
                  </a:extLst>
                </p:cNvPr>
                <p:cNvSpPr>
                  <a:spLocks/>
                </p:cNvSpPr>
                <p:nvPr/>
              </p:nvSpPr>
              <p:spPr bwMode="auto">
                <a:xfrm>
                  <a:off x="9953525" y="3629059"/>
                  <a:ext cx="128890" cy="64446"/>
                </a:xfrm>
                <a:custGeom>
                  <a:avLst/>
                  <a:gdLst/>
                  <a:ahLst/>
                  <a:cxnLst>
                    <a:cxn ang="0">
                      <a:pos x="0" y="16"/>
                    </a:cxn>
                    <a:cxn ang="0">
                      <a:pos x="17" y="34"/>
                    </a:cxn>
                    <a:cxn ang="0">
                      <a:pos x="43" y="34"/>
                    </a:cxn>
                    <a:cxn ang="0">
                      <a:pos x="68" y="7"/>
                    </a:cxn>
                    <a:cxn ang="0">
                      <a:pos x="67" y="0"/>
                    </a:cxn>
                    <a:cxn ang="0">
                      <a:pos x="59" y="0"/>
                    </a:cxn>
                    <a:cxn ang="0">
                      <a:pos x="59" y="9"/>
                    </a:cxn>
                    <a:cxn ang="0">
                      <a:pos x="50" y="9"/>
                    </a:cxn>
                    <a:cxn ang="0">
                      <a:pos x="42" y="16"/>
                    </a:cxn>
                    <a:cxn ang="0">
                      <a:pos x="0" y="16"/>
                    </a:cxn>
                  </a:cxnLst>
                  <a:rect l="0" t="0" r="r" b="b"/>
                  <a:pathLst>
                    <a:path w="68" h="34">
                      <a:moveTo>
                        <a:pt x="0" y="16"/>
                      </a:moveTo>
                      <a:lnTo>
                        <a:pt x="17" y="34"/>
                      </a:lnTo>
                      <a:lnTo>
                        <a:pt x="43" y="34"/>
                      </a:lnTo>
                      <a:lnTo>
                        <a:pt x="68" y="7"/>
                      </a:lnTo>
                      <a:lnTo>
                        <a:pt x="67" y="0"/>
                      </a:lnTo>
                      <a:lnTo>
                        <a:pt x="59" y="0"/>
                      </a:lnTo>
                      <a:lnTo>
                        <a:pt x="59" y="9"/>
                      </a:lnTo>
                      <a:lnTo>
                        <a:pt x="50" y="9"/>
                      </a:lnTo>
                      <a:lnTo>
                        <a:pt x="42" y="16"/>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1" name="Freeform 3091">
                  <a:extLst>
                    <a:ext uri="{FF2B5EF4-FFF2-40B4-BE49-F238E27FC236}">
                      <a16:creationId xmlns:a16="http://schemas.microsoft.com/office/drawing/2014/main" id="{FAAD0A64-B2D6-9AFB-DAA7-1297ADCCD559}"/>
                    </a:ext>
                  </a:extLst>
                </p:cNvPr>
                <p:cNvSpPr>
                  <a:spLocks/>
                </p:cNvSpPr>
                <p:nvPr/>
              </p:nvSpPr>
              <p:spPr bwMode="auto">
                <a:xfrm>
                  <a:off x="10050194" y="3579779"/>
                  <a:ext cx="49282" cy="62548"/>
                </a:xfrm>
                <a:custGeom>
                  <a:avLst/>
                  <a:gdLst/>
                  <a:ahLst/>
                  <a:cxnLst>
                    <a:cxn ang="0">
                      <a:pos x="0" y="0"/>
                    </a:cxn>
                    <a:cxn ang="0">
                      <a:pos x="17" y="18"/>
                    </a:cxn>
                    <a:cxn ang="0">
                      <a:pos x="26" y="33"/>
                    </a:cxn>
                    <a:cxn ang="0">
                      <a:pos x="26" y="17"/>
                    </a:cxn>
                    <a:cxn ang="0">
                      <a:pos x="8" y="0"/>
                    </a:cxn>
                    <a:cxn ang="0">
                      <a:pos x="0" y="0"/>
                    </a:cxn>
                  </a:cxnLst>
                  <a:rect l="0" t="0" r="r" b="b"/>
                  <a:pathLst>
                    <a:path w="26" h="33">
                      <a:moveTo>
                        <a:pt x="0" y="0"/>
                      </a:moveTo>
                      <a:lnTo>
                        <a:pt x="17" y="18"/>
                      </a:lnTo>
                      <a:lnTo>
                        <a:pt x="26" y="33"/>
                      </a:lnTo>
                      <a:lnTo>
                        <a:pt x="26" y="17"/>
                      </a:lnTo>
                      <a:lnTo>
                        <a:pt x="8"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2" name="Freeform 3092">
                  <a:extLst>
                    <a:ext uri="{FF2B5EF4-FFF2-40B4-BE49-F238E27FC236}">
                      <a16:creationId xmlns:a16="http://schemas.microsoft.com/office/drawing/2014/main" id="{FF68C0E1-8FEA-671C-AEA7-400959D3B4DF}"/>
                    </a:ext>
                  </a:extLst>
                </p:cNvPr>
                <p:cNvSpPr>
                  <a:spLocks/>
                </p:cNvSpPr>
                <p:nvPr/>
              </p:nvSpPr>
              <p:spPr bwMode="auto">
                <a:xfrm>
                  <a:off x="10162022" y="3659387"/>
                  <a:ext cx="34118" cy="49282"/>
                </a:xfrm>
                <a:custGeom>
                  <a:avLst/>
                  <a:gdLst/>
                  <a:ahLst/>
                  <a:cxnLst>
                    <a:cxn ang="0">
                      <a:pos x="0" y="0"/>
                    </a:cxn>
                    <a:cxn ang="0">
                      <a:pos x="9" y="26"/>
                    </a:cxn>
                    <a:cxn ang="0">
                      <a:pos x="18" y="18"/>
                    </a:cxn>
                    <a:cxn ang="0">
                      <a:pos x="0" y="0"/>
                    </a:cxn>
                  </a:cxnLst>
                  <a:rect l="0" t="0" r="r" b="b"/>
                  <a:pathLst>
                    <a:path w="18" h="26">
                      <a:moveTo>
                        <a:pt x="0" y="0"/>
                      </a:moveTo>
                      <a:lnTo>
                        <a:pt x="9" y="26"/>
                      </a:lnTo>
                      <a:lnTo>
                        <a:pt x="18" y="18"/>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3" name="Freeform 3101">
                  <a:extLst>
                    <a:ext uri="{FF2B5EF4-FFF2-40B4-BE49-F238E27FC236}">
                      <a16:creationId xmlns:a16="http://schemas.microsoft.com/office/drawing/2014/main" id="{27D9D19C-A868-2CCA-4AD7-02063EB596BC}"/>
                    </a:ext>
                  </a:extLst>
                </p:cNvPr>
                <p:cNvSpPr>
                  <a:spLocks/>
                </p:cNvSpPr>
                <p:nvPr/>
              </p:nvSpPr>
              <p:spPr bwMode="auto">
                <a:xfrm>
                  <a:off x="9163127" y="1650219"/>
                  <a:ext cx="238826" cy="274838"/>
                </a:xfrm>
                <a:custGeom>
                  <a:avLst/>
                  <a:gdLst/>
                  <a:ahLst/>
                  <a:cxnLst>
                    <a:cxn ang="0">
                      <a:pos x="8" y="26"/>
                    </a:cxn>
                    <a:cxn ang="0">
                      <a:pos x="84" y="103"/>
                    </a:cxn>
                    <a:cxn ang="0">
                      <a:pos x="94" y="138"/>
                    </a:cxn>
                    <a:cxn ang="0">
                      <a:pos x="102" y="145"/>
                    </a:cxn>
                    <a:cxn ang="0">
                      <a:pos x="102" y="137"/>
                    </a:cxn>
                    <a:cxn ang="0">
                      <a:pos x="126" y="137"/>
                    </a:cxn>
                    <a:cxn ang="0">
                      <a:pos x="84" y="102"/>
                    </a:cxn>
                    <a:cxn ang="0">
                      <a:pos x="84" y="86"/>
                    </a:cxn>
                    <a:cxn ang="0">
                      <a:pos x="100" y="86"/>
                    </a:cxn>
                    <a:cxn ang="0">
                      <a:pos x="24" y="0"/>
                    </a:cxn>
                    <a:cxn ang="0">
                      <a:pos x="0" y="1"/>
                    </a:cxn>
                    <a:cxn ang="0">
                      <a:pos x="8" y="10"/>
                    </a:cxn>
                    <a:cxn ang="0">
                      <a:pos x="8" y="26"/>
                    </a:cxn>
                  </a:cxnLst>
                  <a:rect l="0" t="0" r="r" b="b"/>
                  <a:pathLst>
                    <a:path w="126" h="145">
                      <a:moveTo>
                        <a:pt x="8" y="26"/>
                      </a:moveTo>
                      <a:lnTo>
                        <a:pt x="84" y="103"/>
                      </a:lnTo>
                      <a:lnTo>
                        <a:pt x="94" y="138"/>
                      </a:lnTo>
                      <a:lnTo>
                        <a:pt x="102" y="145"/>
                      </a:lnTo>
                      <a:lnTo>
                        <a:pt x="102" y="137"/>
                      </a:lnTo>
                      <a:lnTo>
                        <a:pt x="126" y="137"/>
                      </a:lnTo>
                      <a:lnTo>
                        <a:pt x="84" y="102"/>
                      </a:lnTo>
                      <a:lnTo>
                        <a:pt x="84" y="86"/>
                      </a:lnTo>
                      <a:lnTo>
                        <a:pt x="100" y="86"/>
                      </a:lnTo>
                      <a:lnTo>
                        <a:pt x="24" y="0"/>
                      </a:lnTo>
                      <a:lnTo>
                        <a:pt x="0" y="1"/>
                      </a:lnTo>
                      <a:lnTo>
                        <a:pt x="8" y="10"/>
                      </a:lnTo>
                      <a:lnTo>
                        <a:pt x="8" y="2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4" name="Freeform 3103">
                  <a:extLst>
                    <a:ext uri="{FF2B5EF4-FFF2-40B4-BE49-F238E27FC236}">
                      <a16:creationId xmlns:a16="http://schemas.microsoft.com/office/drawing/2014/main" id="{E6B37924-FB0C-32EC-9979-D675002531BE}"/>
                    </a:ext>
                  </a:extLst>
                </p:cNvPr>
                <p:cNvSpPr>
                  <a:spLocks/>
                </p:cNvSpPr>
                <p:nvPr/>
              </p:nvSpPr>
              <p:spPr bwMode="auto">
                <a:xfrm>
                  <a:off x="9225675" y="3775008"/>
                  <a:ext cx="109935" cy="47386"/>
                </a:xfrm>
                <a:custGeom>
                  <a:avLst/>
                  <a:gdLst/>
                  <a:ahLst/>
                  <a:cxnLst>
                    <a:cxn ang="0">
                      <a:pos x="0" y="25"/>
                    </a:cxn>
                    <a:cxn ang="0">
                      <a:pos x="18" y="25"/>
                    </a:cxn>
                    <a:cxn ang="0">
                      <a:pos x="26" y="8"/>
                    </a:cxn>
                    <a:cxn ang="0">
                      <a:pos x="58" y="0"/>
                    </a:cxn>
                    <a:cxn ang="0">
                      <a:pos x="25" y="0"/>
                    </a:cxn>
                    <a:cxn ang="0">
                      <a:pos x="0" y="25"/>
                    </a:cxn>
                  </a:cxnLst>
                  <a:rect l="0" t="0" r="r" b="b"/>
                  <a:pathLst>
                    <a:path w="58" h="25">
                      <a:moveTo>
                        <a:pt x="0" y="25"/>
                      </a:moveTo>
                      <a:lnTo>
                        <a:pt x="18" y="25"/>
                      </a:lnTo>
                      <a:lnTo>
                        <a:pt x="26" y="8"/>
                      </a:lnTo>
                      <a:lnTo>
                        <a:pt x="58" y="0"/>
                      </a:lnTo>
                      <a:lnTo>
                        <a:pt x="25" y="0"/>
                      </a:lnTo>
                      <a:lnTo>
                        <a:pt x="0" y="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5" name="Freeform 3105">
                  <a:extLst>
                    <a:ext uri="{FF2B5EF4-FFF2-40B4-BE49-F238E27FC236}">
                      <a16:creationId xmlns:a16="http://schemas.microsoft.com/office/drawing/2014/main" id="{F6DFD879-DDF9-AF56-3872-ED8A14062FA4}"/>
                    </a:ext>
                  </a:extLst>
                </p:cNvPr>
                <p:cNvSpPr>
                  <a:spLocks/>
                </p:cNvSpPr>
                <p:nvPr/>
              </p:nvSpPr>
              <p:spPr bwMode="auto">
                <a:xfrm>
                  <a:off x="5910548" y="1602835"/>
                  <a:ext cx="30327" cy="17059"/>
                </a:xfrm>
                <a:custGeom>
                  <a:avLst/>
                  <a:gdLst/>
                  <a:ahLst/>
                  <a:cxnLst>
                    <a:cxn ang="0">
                      <a:pos x="0" y="0"/>
                    </a:cxn>
                    <a:cxn ang="0">
                      <a:pos x="0" y="9"/>
                    </a:cxn>
                    <a:cxn ang="0">
                      <a:pos x="9" y="8"/>
                    </a:cxn>
                    <a:cxn ang="0">
                      <a:pos x="16" y="0"/>
                    </a:cxn>
                    <a:cxn ang="0">
                      <a:pos x="0" y="0"/>
                    </a:cxn>
                  </a:cxnLst>
                  <a:rect l="0" t="0" r="r" b="b"/>
                  <a:pathLst>
                    <a:path w="16" h="9">
                      <a:moveTo>
                        <a:pt x="0" y="0"/>
                      </a:moveTo>
                      <a:lnTo>
                        <a:pt x="0" y="9"/>
                      </a:lnTo>
                      <a:lnTo>
                        <a:pt x="9" y="8"/>
                      </a:lnTo>
                      <a:lnTo>
                        <a:pt x="16" y="0"/>
                      </a:lnTo>
                      <a:lnTo>
                        <a:pt x="0" y="0"/>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6" name="Freeform 3107">
                  <a:extLst>
                    <a:ext uri="{FF2B5EF4-FFF2-40B4-BE49-F238E27FC236}">
                      <a16:creationId xmlns:a16="http://schemas.microsoft.com/office/drawing/2014/main" id="{8C414FF1-72BB-889C-8B22-10AC8096DA24}"/>
                    </a:ext>
                  </a:extLst>
                </p:cNvPr>
                <p:cNvSpPr>
                  <a:spLocks/>
                </p:cNvSpPr>
                <p:nvPr/>
              </p:nvSpPr>
              <p:spPr bwMode="auto">
                <a:xfrm>
                  <a:off x="5362766" y="1619893"/>
                  <a:ext cx="126995" cy="126994"/>
                </a:xfrm>
                <a:custGeom>
                  <a:avLst/>
                  <a:gdLst/>
                  <a:ahLst/>
                  <a:cxnLst>
                    <a:cxn ang="0">
                      <a:pos x="42" y="8"/>
                    </a:cxn>
                    <a:cxn ang="0">
                      <a:pos x="51" y="16"/>
                    </a:cxn>
                    <a:cxn ang="0">
                      <a:pos x="67" y="17"/>
                    </a:cxn>
                    <a:cxn ang="0">
                      <a:pos x="66" y="43"/>
                    </a:cxn>
                    <a:cxn ang="0">
                      <a:pos x="58" y="59"/>
                    </a:cxn>
                    <a:cxn ang="0">
                      <a:pos x="7" y="67"/>
                    </a:cxn>
                    <a:cxn ang="0">
                      <a:pos x="0" y="59"/>
                    </a:cxn>
                    <a:cxn ang="0">
                      <a:pos x="9" y="59"/>
                    </a:cxn>
                    <a:cxn ang="0">
                      <a:pos x="33" y="42"/>
                    </a:cxn>
                    <a:cxn ang="0">
                      <a:pos x="9" y="26"/>
                    </a:cxn>
                    <a:cxn ang="0">
                      <a:pos x="23" y="24"/>
                    </a:cxn>
                    <a:cxn ang="0">
                      <a:pos x="9" y="16"/>
                    </a:cxn>
                    <a:cxn ang="0">
                      <a:pos x="34" y="16"/>
                    </a:cxn>
                    <a:cxn ang="0">
                      <a:pos x="41" y="8"/>
                    </a:cxn>
                    <a:cxn ang="0">
                      <a:pos x="34" y="8"/>
                    </a:cxn>
                    <a:cxn ang="0">
                      <a:pos x="42" y="0"/>
                    </a:cxn>
                    <a:cxn ang="0">
                      <a:pos x="50" y="0"/>
                    </a:cxn>
                    <a:cxn ang="0">
                      <a:pos x="42" y="8"/>
                    </a:cxn>
                  </a:cxnLst>
                  <a:rect l="0" t="0" r="r" b="b"/>
                  <a:pathLst>
                    <a:path w="67" h="67">
                      <a:moveTo>
                        <a:pt x="42" y="8"/>
                      </a:moveTo>
                      <a:lnTo>
                        <a:pt x="51" y="16"/>
                      </a:lnTo>
                      <a:lnTo>
                        <a:pt x="67" y="17"/>
                      </a:lnTo>
                      <a:lnTo>
                        <a:pt x="66" y="43"/>
                      </a:lnTo>
                      <a:lnTo>
                        <a:pt x="58" y="59"/>
                      </a:lnTo>
                      <a:lnTo>
                        <a:pt x="7" y="67"/>
                      </a:lnTo>
                      <a:lnTo>
                        <a:pt x="0" y="59"/>
                      </a:lnTo>
                      <a:lnTo>
                        <a:pt x="9" y="59"/>
                      </a:lnTo>
                      <a:lnTo>
                        <a:pt x="33" y="42"/>
                      </a:lnTo>
                      <a:lnTo>
                        <a:pt x="9" y="26"/>
                      </a:lnTo>
                      <a:lnTo>
                        <a:pt x="23" y="24"/>
                      </a:lnTo>
                      <a:lnTo>
                        <a:pt x="9" y="16"/>
                      </a:lnTo>
                      <a:lnTo>
                        <a:pt x="34" y="16"/>
                      </a:lnTo>
                      <a:lnTo>
                        <a:pt x="41" y="8"/>
                      </a:lnTo>
                      <a:lnTo>
                        <a:pt x="34" y="8"/>
                      </a:lnTo>
                      <a:lnTo>
                        <a:pt x="42" y="0"/>
                      </a:lnTo>
                      <a:lnTo>
                        <a:pt x="50" y="0"/>
                      </a:lnTo>
                      <a:lnTo>
                        <a:pt x="42"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7" name="Freeform 3108">
                  <a:extLst>
                    <a:ext uri="{FF2B5EF4-FFF2-40B4-BE49-F238E27FC236}">
                      <a16:creationId xmlns:a16="http://schemas.microsoft.com/office/drawing/2014/main" id="{278D7A5E-6DC8-2145-6CBE-7EAE43C6A2E2}"/>
                    </a:ext>
                  </a:extLst>
                </p:cNvPr>
                <p:cNvSpPr>
                  <a:spLocks/>
                </p:cNvSpPr>
                <p:nvPr/>
              </p:nvSpPr>
              <p:spPr bwMode="auto">
                <a:xfrm>
                  <a:off x="5717213" y="1669175"/>
                  <a:ext cx="111832" cy="96667"/>
                </a:xfrm>
                <a:custGeom>
                  <a:avLst/>
                  <a:gdLst/>
                  <a:ahLst/>
                  <a:cxnLst>
                    <a:cxn ang="0">
                      <a:pos x="0" y="42"/>
                    </a:cxn>
                    <a:cxn ang="0">
                      <a:pos x="16" y="17"/>
                    </a:cxn>
                    <a:cxn ang="0">
                      <a:pos x="18" y="25"/>
                    </a:cxn>
                    <a:cxn ang="0">
                      <a:pos x="33" y="24"/>
                    </a:cxn>
                    <a:cxn ang="0">
                      <a:pos x="35" y="16"/>
                    </a:cxn>
                    <a:cxn ang="0">
                      <a:pos x="59" y="0"/>
                    </a:cxn>
                    <a:cxn ang="0">
                      <a:pos x="50" y="25"/>
                    </a:cxn>
                    <a:cxn ang="0">
                      <a:pos x="33" y="34"/>
                    </a:cxn>
                    <a:cxn ang="0">
                      <a:pos x="33" y="51"/>
                    </a:cxn>
                    <a:cxn ang="0">
                      <a:pos x="15" y="42"/>
                    </a:cxn>
                    <a:cxn ang="0">
                      <a:pos x="0" y="42"/>
                    </a:cxn>
                  </a:cxnLst>
                  <a:rect l="0" t="0" r="r" b="b"/>
                  <a:pathLst>
                    <a:path w="59" h="51">
                      <a:moveTo>
                        <a:pt x="0" y="42"/>
                      </a:moveTo>
                      <a:lnTo>
                        <a:pt x="16" y="17"/>
                      </a:lnTo>
                      <a:lnTo>
                        <a:pt x="18" y="25"/>
                      </a:lnTo>
                      <a:lnTo>
                        <a:pt x="33" y="24"/>
                      </a:lnTo>
                      <a:lnTo>
                        <a:pt x="35" y="16"/>
                      </a:lnTo>
                      <a:lnTo>
                        <a:pt x="59" y="0"/>
                      </a:lnTo>
                      <a:lnTo>
                        <a:pt x="50" y="25"/>
                      </a:lnTo>
                      <a:lnTo>
                        <a:pt x="33" y="34"/>
                      </a:lnTo>
                      <a:lnTo>
                        <a:pt x="33" y="51"/>
                      </a:lnTo>
                      <a:lnTo>
                        <a:pt x="15" y="42"/>
                      </a:lnTo>
                      <a:lnTo>
                        <a:pt x="0" y="42"/>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8" name="Freeform 3109">
                  <a:extLst>
                    <a:ext uri="{FF2B5EF4-FFF2-40B4-BE49-F238E27FC236}">
                      <a16:creationId xmlns:a16="http://schemas.microsoft.com/office/drawing/2014/main" id="{98C081E8-93EF-E28C-5C12-AFBEA484FBC4}"/>
                    </a:ext>
                  </a:extLst>
                </p:cNvPr>
                <p:cNvSpPr>
                  <a:spLocks/>
                </p:cNvSpPr>
                <p:nvPr/>
              </p:nvSpPr>
              <p:spPr bwMode="auto">
                <a:xfrm>
                  <a:off x="5927607" y="1748784"/>
                  <a:ext cx="176277" cy="79608"/>
                </a:xfrm>
                <a:custGeom>
                  <a:avLst/>
                  <a:gdLst/>
                  <a:ahLst/>
                  <a:cxnLst>
                    <a:cxn ang="0">
                      <a:pos x="42" y="9"/>
                    </a:cxn>
                    <a:cxn ang="0">
                      <a:pos x="42" y="0"/>
                    </a:cxn>
                    <a:cxn ang="0">
                      <a:pos x="0" y="18"/>
                    </a:cxn>
                    <a:cxn ang="0">
                      <a:pos x="10" y="27"/>
                    </a:cxn>
                    <a:cxn ang="0">
                      <a:pos x="35" y="42"/>
                    </a:cxn>
                    <a:cxn ang="0">
                      <a:pos x="42" y="42"/>
                    </a:cxn>
                    <a:cxn ang="0">
                      <a:pos x="51" y="34"/>
                    </a:cxn>
                    <a:cxn ang="0">
                      <a:pos x="69" y="42"/>
                    </a:cxn>
                    <a:cxn ang="0">
                      <a:pos x="93" y="25"/>
                    </a:cxn>
                    <a:cxn ang="0">
                      <a:pos x="76" y="16"/>
                    </a:cxn>
                    <a:cxn ang="0">
                      <a:pos x="68" y="16"/>
                    </a:cxn>
                    <a:cxn ang="0">
                      <a:pos x="58" y="9"/>
                    </a:cxn>
                    <a:cxn ang="0">
                      <a:pos x="42" y="9"/>
                    </a:cxn>
                  </a:cxnLst>
                  <a:rect l="0" t="0" r="r" b="b"/>
                  <a:pathLst>
                    <a:path w="93" h="42">
                      <a:moveTo>
                        <a:pt x="42" y="9"/>
                      </a:moveTo>
                      <a:lnTo>
                        <a:pt x="42" y="0"/>
                      </a:lnTo>
                      <a:lnTo>
                        <a:pt x="0" y="18"/>
                      </a:lnTo>
                      <a:lnTo>
                        <a:pt x="10" y="27"/>
                      </a:lnTo>
                      <a:lnTo>
                        <a:pt x="35" y="42"/>
                      </a:lnTo>
                      <a:lnTo>
                        <a:pt x="42" y="42"/>
                      </a:lnTo>
                      <a:lnTo>
                        <a:pt x="51" y="34"/>
                      </a:lnTo>
                      <a:lnTo>
                        <a:pt x="69" y="42"/>
                      </a:lnTo>
                      <a:lnTo>
                        <a:pt x="93" y="25"/>
                      </a:lnTo>
                      <a:lnTo>
                        <a:pt x="76" y="16"/>
                      </a:lnTo>
                      <a:lnTo>
                        <a:pt x="68" y="16"/>
                      </a:lnTo>
                      <a:lnTo>
                        <a:pt x="58" y="9"/>
                      </a:lnTo>
                      <a:lnTo>
                        <a:pt x="42" y="9"/>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19" name="Freeform 3111">
                  <a:extLst>
                    <a:ext uri="{FF2B5EF4-FFF2-40B4-BE49-F238E27FC236}">
                      <a16:creationId xmlns:a16="http://schemas.microsoft.com/office/drawing/2014/main" id="{74DC062D-E342-8973-2F0D-4B5E9EE0EEED}"/>
                    </a:ext>
                  </a:extLst>
                </p:cNvPr>
                <p:cNvSpPr>
                  <a:spLocks/>
                </p:cNvSpPr>
                <p:nvPr/>
              </p:nvSpPr>
              <p:spPr bwMode="auto">
                <a:xfrm>
                  <a:off x="7335923" y="2235908"/>
                  <a:ext cx="382880" cy="437845"/>
                </a:xfrm>
                <a:custGeom>
                  <a:avLst/>
                  <a:gdLst/>
                  <a:ahLst/>
                  <a:cxnLst/>
                  <a:rect l="l" t="t" r="r" b="b"/>
                  <a:pathLst>
                    <a:path w="320675" h="366712">
                      <a:moveTo>
                        <a:pt x="239713" y="0"/>
                      </a:moveTo>
                      <a:lnTo>
                        <a:pt x="244955" y="0"/>
                      </a:lnTo>
                      <a:lnTo>
                        <a:pt x="244955" y="0"/>
                      </a:lnTo>
                      <a:cubicBezTo>
                        <a:pt x="243516" y="3201"/>
                        <a:pt x="244682" y="6279"/>
                        <a:pt x="247501" y="8637"/>
                      </a:cubicBezTo>
                      <a:cubicBezTo>
                        <a:pt x="248475" y="12456"/>
                        <a:pt x="251190" y="15750"/>
                        <a:pt x="255058" y="17861"/>
                      </a:cubicBezTo>
                      <a:cubicBezTo>
                        <a:pt x="255781" y="19815"/>
                        <a:pt x="257263" y="20901"/>
                        <a:pt x="259061" y="21493"/>
                      </a:cubicBezTo>
                      <a:lnTo>
                        <a:pt x="255588" y="25400"/>
                      </a:lnTo>
                      <a:lnTo>
                        <a:pt x="268288" y="25400"/>
                      </a:lnTo>
                      <a:lnTo>
                        <a:pt x="274210" y="31322"/>
                      </a:lnTo>
                      <a:cubicBezTo>
                        <a:pt x="267265" y="37743"/>
                        <a:pt x="256434" y="43432"/>
                        <a:pt x="256434" y="46114"/>
                      </a:cubicBezTo>
                      <a:lnTo>
                        <a:pt x="260422" y="60718"/>
                      </a:lnTo>
                      <a:lnTo>
                        <a:pt x="264410" y="77931"/>
                      </a:lnTo>
                      <a:lnTo>
                        <a:pt x="268054" y="87985"/>
                      </a:lnTo>
                      <a:lnTo>
                        <a:pt x="276780" y="95838"/>
                      </a:lnTo>
                      <a:lnTo>
                        <a:pt x="296230" y="105646"/>
                      </a:lnTo>
                      <a:lnTo>
                        <a:pt x="288338" y="105688"/>
                      </a:lnTo>
                      <a:cubicBezTo>
                        <a:pt x="290997" y="105688"/>
                        <a:pt x="293656" y="105688"/>
                        <a:pt x="296314" y="105688"/>
                      </a:cubicBezTo>
                      <a:lnTo>
                        <a:pt x="296230" y="105646"/>
                      </a:lnTo>
                      <a:lnTo>
                        <a:pt x="301510" y="106438"/>
                      </a:lnTo>
                      <a:cubicBezTo>
                        <a:pt x="301510" y="106439"/>
                        <a:pt x="301510" y="106439"/>
                        <a:pt x="301510" y="106439"/>
                      </a:cubicBezTo>
                      <a:cubicBezTo>
                        <a:pt x="303446" y="107980"/>
                        <a:pt x="297124" y="111221"/>
                        <a:pt x="298479" y="111240"/>
                      </a:cubicBezTo>
                      <a:lnTo>
                        <a:pt x="306525" y="111240"/>
                      </a:lnTo>
                      <a:lnTo>
                        <a:pt x="320675" y="133350"/>
                      </a:lnTo>
                      <a:lnTo>
                        <a:pt x="298450" y="133350"/>
                      </a:lnTo>
                      <a:lnTo>
                        <a:pt x="320675" y="161925"/>
                      </a:lnTo>
                      <a:lnTo>
                        <a:pt x="255588" y="255587"/>
                      </a:lnTo>
                      <a:lnTo>
                        <a:pt x="214313" y="257175"/>
                      </a:lnTo>
                      <a:lnTo>
                        <a:pt x="214313" y="282575"/>
                      </a:lnTo>
                      <a:lnTo>
                        <a:pt x="228600" y="295275"/>
                      </a:lnTo>
                      <a:lnTo>
                        <a:pt x="228600" y="311150"/>
                      </a:lnTo>
                      <a:lnTo>
                        <a:pt x="239713" y="311150"/>
                      </a:lnTo>
                      <a:lnTo>
                        <a:pt x="242888" y="352425"/>
                      </a:lnTo>
                      <a:lnTo>
                        <a:pt x="201613" y="352425"/>
                      </a:lnTo>
                      <a:lnTo>
                        <a:pt x="187325" y="363537"/>
                      </a:lnTo>
                      <a:lnTo>
                        <a:pt x="174625" y="366712"/>
                      </a:lnTo>
                      <a:lnTo>
                        <a:pt x="147638" y="325437"/>
                      </a:lnTo>
                      <a:lnTo>
                        <a:pt x="25400" y="325437"/>
                      </a:lnTo>
                      <a:lnTo>
                        <a:pt x="25400" y="298450"/>
                      </a:lnTo>
                      <a:lnTo>
                        <a:pt x="50800" y="285750"/>
                      </a:lnTo>
                      <a:lnTo>
                        <a:pt x="52388" y="260350"/>
                      </a:lnTo>
                      <a:lnTo>
                        <a:pt x="38100" y="230187"/>
                      </a:lnTo>
                      <a:lnTo>
                        <a:pt x="26988" y="230187"/>
                      </a:lnTo>
                      <a:lnTo>
                        <a:pt x="0" y="188912"/>
                      </a:lnTo>
                      <a:lnTo>
                        <a:pt x="23813" y="201612"/>
                      </a:lnTo>
                      <a:lnTo>
                        <a:pt x="119063" y="188912"/>
                      </a:lnTo>
                      <a:lnTo>
                        <a:pt x="119063" y="163512"/>
                      </a:lnTo>
                      <a:lnTo>
                        <a:pt x="187325" y="149225"/>
                      </a:lnTo>
                      <a:lnTo>
                        <a:pt x="187325" y="95250"/>
                      </a:lnTo>
                      <a:lnTo>
                        <a:pt x="200025" y="80963"/>
                      </a:lnTo>
                      <a:lnTo>
                        <a:pt x="188913" y="68263"/>
                      </a:lnTo>
                      <a:lnTo>
                        <a:pt x="212725" y="65088"/>
                      </a:lnTo>
                      <a:lnTo>
                        <a:pt x="214313" y="1428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grpSp>
              <p:nvGrpSpPr>
                <p:cNvPr id="220" name="Group 219">
                  <a:extLst>
                    <a:ext uri="{FF2B5EF4-FFF2-40B4-BE49-F238E27FC236}">
                      <a16:creationId xmlns:a16="http://schemas.microsoft.com/office/drawing/2014/main" id="{2FE0CB82-E6F6-C281-BFB3-618E4860C767}"/>
                    </a:ext>
                  </a:extLst>
                </p:cNvPr>
                <p:cNvGrpSpPr>
                  <a:grpSpLocks/>
                </p:cNvGrpSpPr>
                <p:nvPr/>
              </p:nvGrpSpPr>
              <p:grpSpPr>
                <a:xfrm>
                  <a:off x="7548208" y="2198007"/>
                  <a:ext cx="829757" cy="1059022"/>
                  <a:chOff x="6757196" y="5023644"/>
                  <a:chExt cx="677869" cy="846138"/>
                </a:xfrm>
                <a:grpFill/>
              </p:grpSpPr>
              <p:sp>
                <p:nvSpPr>
                  <p:cNvPr id="224" name="Freeform 33">
                    <a:extLst>
                      <a:ext uri="{FF2B5EF4-FFF2-40B4-BE49-F238E27FC236}">
                        <a16:creationId xmlns:a16="http://schemas.microsoft.com/office/drawing/2014/main" id="{C8AA0AC0-D36D-78DA-87B8-09B014B0AF28}"/>
                      </a:ext>
                    </a:extLst>
                  </p:cNvPr>
                  <p:cNvSpPr>
                    <a:spLocks/>
                  </p:cNvSpPr>
                  <p:nvPr/>
                </p:nvSpPr>
                <p:spPr bwMode="auto">
                  <a:xfrm>
                    <a:off x="7217577" y="5245894"/>
                    <a:ext cx="217488" cy="203200"/>
                  </a:xfrm>
                  <a:custGeom>
                    <a:avLst/>
                    <a:gdLst>
                      <a:gd name="T0" fmla="*/ 110 w 137"/>
                      <a:gd name="T1" fmla="*/ 0 h 128"/>
                      <a:gd name="T2" fmla="*/ 94 w 137"/>
                      <a:gd name="T3" fmla="*/ 2 h 128"/>
                      <a:gd name="T4" fmla="*/ 75 w 137"/>
                      <a:gd name="T5" fmla="*/ 19 h 128"/>
                      <a:gd name="T6" fmla="*/ 52 w 137"/>
                      <a:gd name="T7" fmla="*/ 35 h 128"/>
                      <a:gd name="T8" fmla="*/ 60 w 137"/>
                      <a:gd name="T9" fmla="*/ 35 h 128"/>
                      <a:gd name="T10" fmla="*/ 59 w 137"/>
                      <a:gd name="T11" fmla="*/ 50 h 128"/>
                      <a:gd name="T12" fmla="*/ 17 w 137"/>
                      <a:gd name="T13" fmla="*/ 50 h 128"/>
                      <a:gd name="T14" fmla="*/ 17 w 137"/>
                      <a:gd name="T15" fmla="*/ 35 h 128"/>
                      <a:gd name="T16" fmla="*/ 0 w 137"/>
                      <a:gd name="T17" fmla="*/ 35 h 128"/>
                      <a:gd name="T18" fmla="*/ 1 w 137"/>
                      <a:gd name="T19" fmla="*/ 52 h 128"/>
                      <a:gd name="T20" fmla="*/ 9 w 137"/>
                      <a:gd name="T21" fmla="*/ 61 h 128"/>
                      <a:gd name="T22" fmla="*/ 27 w 137"/>
                      <a:gd name="T23" fmla="*/ 61 h 128"/>
                      <a:gd name="T24" fmla="*/ 35 w 137"/>
                      <a:gd name="T25" fmla="*/ 78 h 128"/>
                      <a:gd name="T26" fmla="*/ 76 w 137"/>
                      <a:gd name="T27" fmla="*/ 78 h 128"/>
                      <a:gd name="T28" fmla="*/ 51 w 137"/>
                      <a:gd name="T29" fmla="*/ 96 h 128"/>
                      <a:gd name="T30" fmla="*/ 52 w 137"/>
                      <a:gd name="T31" fmla="*/ 104 h 128"/>
                      <a:gd name="T32" fmla="*/ 76 w 137"/>
                      <a:gd name="T33" fmla="*/ 120 h 128"/>
                      <a:gd name="T34" fmla="*/ 78 w 137"/>
                      <a:gd name="T35" fmla="*/ 105 h 128"/>
                      <a:gd name="T36" fmla="*/ 86 w 137"/>
                      <a:gd name="T37" fmla="*/ 128 h 128"/>
                      <a:gd name="T38" fmla="*/ 94 w 137"/>
                      <a:gd name="T39" fmla="*/ 127 h 128"/>
                      <a:gd name="T40" fmla="*/ 95 w 137"/>
                      <a:gd name="T41" fmla="*/ 104 h 128"/>
                      <a:gd name="T42" fmla="*/ 103 w 137"/>
                      <a:gd name="T43" fmla="*/ 102 h 128"/>
                      <a:gd name="T44" fmla="*/ 111 w 137"/>
                      <a:gd name="T45" fmla="*/ 59 h 128"/>
                      <a:gd name="T46" fmla="*/ 129 w 137"/>
                      <a:gd name="T47" fmla="*/ 35 h 128"/>
                      <a:gd name="T48" fmla="*/ 137 w 137"/>
                      <a:gd name="T49" fmla="*/ 34 h 128"/>
                      <a:gd name="T50" fmla="*/ 110 w 137"/>
                      <a:gd name="T51"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7" h="128">
                        <a:moveTo>
                          <a:pt x="110" y="0"/>
                        </a:moveTo>
                        <a:lnTo>
                          <a:pt x="94" y="2"/>
                        </a:lnTo>
                        <a:lnTo>
                          <a:pt x="75" y="19"/>
                        </a:lnTo>
                        <a:lnTo>
                          <a:pt x="52" y="35"/>
                        </a:lnTo>
                        <a:lnTo>
                          <a:pt x="60" y="35"/>
                        </a:lnTo>
                        <a:lnTo>
                          <a:pt x="59" y="50"/>
                        </a:lnTo>
                        <a:lnTo>
                          <a:pt x="17" y="50"/>
                        </a:lnTo>
                        <a:lnTo>
                          <a:pt x="17" y="35"/>
                        </a:lnTo>
                        <a:lnTo>
                          <a:pt x="0" y="35"/>
                        </a:lnTo>
                        <a:lnTo>
                          <a:pt x="1" y="52"/>
                        </a:lnTo>
                        <a:lnTo>
                          <a:pt x="9" y="61"/>
                        </a:lnTo>
                        <a:lnTo>
                          <a:pt x="27" y="61"/>
                        </a:lnTo>
                        <a:lnTo>
                          <a:pt x="35" y="78"/>
                        </a:lnTo>
                        <a:lnTo>
                          <a:pt x="76" y="78"/>
                        </a:lnTo>
                        <a:lnTo>
                          <a:pt x="51" y="96"/>
                        </a:lnTo>
                        <a:lnTo>
                          <a:pt x="52" y="104"/>
                        </a:lnTo>
                        <a:lnTo>
                          <a:pt x="76" y="120"/>
                        </a:lnTo>
                        <a:lnTo>
                          <a:pt x="78" y="105"/>
                        </a:lnTo>
                        <a:lnTo>
                          <a:pt x="86" y="128"/>
                        </a:lnTo>
                        <a:lnTo>
                          <a:pt x="94" y="127"/>
                        </a:lnTo>
                        <a:lnTo>
                          <a:pt x="95" y="104"/>
                        </a:lnTo>
                        <a:lnTo>
                          <a:pt x="103" y="102"/>
                        </a:lnTo>
                        <a:lnTo>
                          <a:pt x="111" y="59"/>
                        </a:lnTo>
                        <a:lnTo>
                          <a:pt x="129" y="35"/>
                        </a:lnTo>
                        <a:lnTo>
                          <a:pt x="137" y="34"/>
                        </a:lnTo>
                        <a:lnTo>
                          <a:pt x="110" y="0"/>
                        </a:lnTo>
                        <a:close/>
                      </a:path>
                    </a:pathLst>
                  </a:custGeom>
                  <a:solidFill>
                    <a:srgbClr val="F2F2F2"/>
                  </a:solid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25" name="Freeform 34">
                    <a:extLst>
                      <a:ext uri="{FF2B5EF4-FFF2-40B4-BE49-F238E27FC236}">
                        <a16:creationId xmlns:a16="http://schemas.microsoft.com/office/drawing/2014/main" id="{A60B545D-F420-02D6-47AA-C1D48E46F3EB}"/>
                      </a:ext>
                    </a:extLst>
                  </p:cNvPr>
                  <p:cNvSpPr>
                    <a:spLocks/>
                  </p:cNvSpPr>
                  <p:nvPr/>
                </p:nvSpPr>
                <p:spPr bwMode="auto">
                  <a:xfrm>
                    <a:off x="6757196" y="5023644"/>
                    <a:ext cx="500062" cy="846138"/>
                  </a:xfrm>
                  <a:custGeom>
                    <a:avLst/>
                    <a:gdLst>
                      <a:gd name="T0" fmla="*/ 1380 w 1891"/>
                      <a:gd name="T1" fmla="*/ 1052 h 3208"/>
                      <a:gd name="T2" fmla="*/ 1020 w 1891"/>
                      <a:gd name="T3" fmla="*/ 890 h 3208"/>
                      <a:gd name="T4" fmla="*/ 864 w 1891"/>
                      <a:gd name="T5" fmla="*/ 680 h 3208"/>
                      <a:gd name="T6" fmla="*/ 774 w 1891"/>
                      <a:gd name="T7" fmla="*/ 488 h 3208"/>
                      <a:gd name="T8" fmla="*/ 866 w 1891"/>
                      <a:gd name="T9" fmla="*/ 473 h 3208"/>
                      <a:gd name="T10" fmla="*/ 853 w 1891"/>
                      <a:gd name="T11" fmla="*/ 444 h 3208"/>
                      <a:gd name="T12" fmla="*/ 825 w 1891"/>
                      <a:gd name="T13" fmla="*/ 367 h 3208"/>
                      <a:gd name="T14" fmla="*/ 882 w 1891"/>
                      <a:gd name="T15" fmla="*/ 291 h 3208"/>
                      <a:gd name="T16" fmla="*/ 863 w 1891"/>
                      <a:gd name="T17" fmla="*/ 287 h 3208"/>
                      <a:gd name="T18" fmla="*/ 823 w 1891"/>
                      <a:gd name="T19" fmla="*/ 118 h 3208"/>
                      <a:gd name="T20" fmla="*/ 562 w 1891"/>
                      <a:gd name="T21" fmla="*/ 89 h 3208"/>
                      <a:gd name="T22" fmla="*/ 504 w 1891"/>
                      <a:gd name="T23" fmla="*/ 61 h 3208"/>
                      <a:gd name="T24" fmla="*/ 446 w 1891"/>
                      <a:gd name="T25" fmla="*/ 32 h 3208"/>
                      <a:gd name="T26" fmla="*/ 417 w 1891"/>
                      <a:gd name="T27" fmla="*/ 32 h 3208"/>
                      <a:gd name="T28" fmla="*/ 330 w 1891"/>
                      <a:gd name="T29" fmla="*/ 32 h 3208"/>
                      <a:gd name="T30" fmla="*/ 277 w 1891"/>
                      <a:gd name="T31" fmla="*/ 161 h 3208"/>
                      <a:gd name="T32" fmla="*/ 297 w 1891"/>
                      <a:gd name="T33" fmla="*/ 180 h 3208"/>
                      <a:gd name="T34" fmla="*/ 360 w 1891"/>
                      <a:gd name="T35" fmla="*/ 230 h 3208"/>
                      <a:gd name="T36" fmla="*/ 301 w 1891"/>
                      <a:gd name="T37" fmla="*/ 277 h 3208"/>
                      <a:gd name="T38" fmla="*/ 442 w 1891"/>
                      <a:gd name="T39" fmla="*/ 491 h 3208"/>
                      <a:gd name="T40" fmla="*/ 417 w 1891"/>
                      <a:gd name="T41" fmla="*/ 493 h 3208"/>
                      <a:gd name="T42" fmla="*/ 504 w 1891"/>
                      <a:gd name="T43" fmla="*/ 584 h 3208"/>
                      <a:gd name="T44" fmla="*/ 504 w 1891"/>
                      <a:gd name="T45" fmla="*/ 692 h 3208"/>
                      <a:gd name="T46" fmla="*/ 102 w 1891"/>
                      <a:gd name="T47" fmla="*/ 1052 h 3208"/>
                      <a:gd name="T48" fmla="*/ 156 w 1891"/>
                      <a:gd name="T49" fmla="*/ 1209 h 3208"/>
                      <a:gd name="T50" fmla="*/ 210 w 1891"/>
                      <a:gd name="T51" fmla="*/ 1263 h 3208"/>
                      <a:gd name="T52" fmla="*/ 48 w 1891"/>
                      <a:gd name="T53" fmla="*/ 1419 h 3208"/>
                      <a:gd name="T54" fmla="*/ 102 w 1891"/>
                      <a:gd name="T55" fmla="*/ 1617 h 3208"/>
                      <a:gd name="T56" fmla="*/ 198 w 1891"/>
                      <a:gd name="T57" fmla="*/ 1617 h 3208"/>
                      <a:gd name="T58" fmla="*/ 258 w 1891"/>
                      <a:gd name="T59" fmla="*/ 1821 h 3208"/>
                      <a:gd name="T60" fmla="*/ 408 w 1891"/>
                      <a:gd name="T61" fmla="*/ 1761 h 3208"/>
                      <a:gd name="T62" fmla="*/ 462 w 1891"/>
                      <a:gd name="T63" fmla="*/ 1617 h 3208"/>
                      <a:gd name="T64" fmla="*/ 666 w 1891"/>
                      <a:gd name="T65" fmla="*/ 2445 h 3208"/>
                      <a:gd name="T66" fmla="*/ 1020 w 1891"/>
                      <a:gd name="T67" fmla="*/ 3208 h 3208"/>
                      <a:gd name="T68" fmla="*/ 1128 w 1891"/>
                      <a:gd name="T69" fmla="*/ 2997 h 3208"/>
                      <a:gd name="T70" fmla="*/ 1182 w 1891"/>
                      <a:gd name="T71" fmla="*/ 2781 h 3208"/>
                      <a:gd name="T72" fmla="*/ 1182 w 1891"/>
                      <a:gd name="T73" fmla="*/ 2385 h 3208"/>
                      <a:gd name="T74" fmla="*/ 1278 w 1891"/>
                      <a:gd name="T75" fmla="*/ 2337 h 3208"/>
                      <a:gd name="T76" fmla="*/ 1338 w 1891"/>
                      <a:gd name="T77" fmla="*/ 2277 h 3208"/>
                      <a:gd name="T78" fmla="*/ 1596 w 1891"/>
                      <a:gd name="T79" fmla="*/ 1923 h 3208"/>
                      <a:gd name="T80" fmla="*/ 1746 w 1891"/>
                      <a:gd name="T81" fmla="*/ 1725 h 3208"/>
                      <a:gd name="T82" fmla="*/ 1843 w 1891"/>
                      <a:gd name="T83" fmla="*/ 1629 h 3208"/>
                      <a:gd name="T84" fmla="*/ 1837 w 1891"/>
                      <a:gd name="T85" fmla="*/ 1413 h 3208"/>
                      <a:gd name="T86" fmla="*/ 1843 w 1891"/>
                      <a:gd name="T87" fmla="*/ 1305 h 3208"/>
                      <a:gd name="T88" fmla="*/ 1795 w 1891"/>
                      <a:gd name="T89" fmla="*/ 1209 h 3208"/>
                      <a:gd name="T90" fmla="*/ 1530 w 1891"/>
                      <a:gd name="T91" fmla="*/ 1148 h 3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91" h="3208">
                        <a:moveTo>
                          <a:pt x="1530" y="1148"/>
                        </a:moveTo>
                        <a:cubicBezTo>
                          <a:pt x="1380" y="1052"/>
                          <a:pt x="1380" y="1052"/>
                          <a:pt x="1380" y="1052"/>
                        </a:cubicBezTo>
                        <a:cubicBezTo>
                          <a:pt x="1278" y="1046"/>
                          <a:pt x="1278" y="1046"/>
                          <a:pt x="1278" y="1046"/>
                        </a:cubicBezTo>
                        <a:cubicBezTo>
                          <a:pt x="1020" y="890"/>
                          <a:pt x="1020" y="890"/>
                          <a:pt x="1020" y="890"/>
                        </a:cubicBezTo>
                        <a:cubicBezTo>
                          <a:pt x="1074" y="794"/>
                          <a:pt x="1074" y="794"/>
                          <a:pt x="1074" y="794"/>
                        </a:cubicBezTo>
                        <a:cubicBezTo>
                          <a:pt x="864" y="680"/>
                          <a:pt x="864" y="680"/>
                          <a:pt x="864" y="680"/>
                        </a:cubicBezTo>
                        <a:cubicBezTo>
                          <a:pt x="768" y="584"/>
                          <a:pt x="768" y="584"/>
                          <a:pt x="768" y="584"/>
                        </a:cubicBezTo>
                        <a:cubicBezTo>
                          <a:pt x="774" y="488"/>
                          <a:pt x="774" y="488"/>
                          <a:pt x="774" y="488"/>
                        </a:cubicBezTo>
                        <a:cubicBezTo>
                          <a:pt x="870" y="482"/>
                          <a:pt x="870" y="482"/>
                          <a:pt x="870" y="482"/>
                        </a:cubicBezTo>
                        <a:cubicBezTo>
                          <a:pt x="866" y="473"/>
                          <a:pt x="866" y="473"/>
                          <a:pt x="866" y="473"/>
                        </a:cubicBezTo>
                        <a:cubicBezTo>
                          <a:pt x="871" y="471"/>
                          <a:pt x="876" y="468"/>
                          <a:pt x="882" y="464"/>
                        </a:cubicBezTo>
                        <a:cubicBezTo>
                          <a:pt x="871" y="460"/>
                          <a:pt x="861" y="453"/>
                          <a:pt x="853" y="444"/>
                        </a:cubicBezTo>
                        <a:cubicBezTo>
                          <a:pt x="825" y="382"/>
                          <a:pt x="825" y="382"/>
                          <a:pt x="825" y="382"/>
                        </a:cubicBezTo>
                        <a:cubicBezTo>
                          <a:pt x="825" y="377"/>
                          <a:pt x="825" y="372"/>
                          <a:pt x="825" y="367"/>
                        </a:cubicBezTo>
                        <a:cubicBezTo>
                          <a:pt x="852" y="311"/>
                          <a:pt x="852" y="311"/>
                          <a:pt x="852" y="311"/>
                        </a:cubicBezTo>
                        <a:cubicBezTo>
                          <a:pt x="860" y="304"/>
                          <a:pt x="869" y="297"/>
                          <a:pt x="882" y="291"/>
                        </a:cubicBezTo>
                        <a:cubicBezTo>
                          <a:pt x="861" y="291"/>
                          <a:pt x="861" y="291"/>
                          <a:pt x="861" y="291"/>
                        </a:cubicBezTo>
                        <a:cubicBezTo>
                          <a:pt x="863" y="287"/>
                          <a:pt x="863" y="287"/>
                          <a:pt x="863" y="287"/>
                        </a:cubicBezTo>
                        <a:cubicBezTo>
                          <a:pt x="897" y="271"/>
                          <a:pt x="962" y="237"/>
                          <a:pt x="940" y="176"/>
                        </a:cubicBezTo>
                        <a:cubicBezTo>
                          <a:pt x="943" y="184"/>
                          <a:pt x="821" y="118"/>
                          <a:pt x="823" y="118"/>
                        </a:cubicBezTo>
                        <a:cubicBezTo>
                          <a:pt x="764" y="112"/>
                          <a:pt x="633" y="258"/>
                          <a:pt x="591" y="118"/>
                        </a:cubicBezTo>
                        <a:cubicBezTo>
                          <a:pt x="578" y="177"/>
                          <a:pt x="503" y="102"/>
                          <a:pt x="562" y="89"/>
                        </a:cubicBezTo>
                        <a:cubicBezTo>
                          <a:pt x="536" y="78"/>
                          <a:pt x="529" y="32"/>
                          <a:pt x="518" y="36"/>
                        </a:cubicBezTo>
                        <a:cubicBezTo>
                          <a:pt x="504" y="61"/>
                          <a:pt x="504" y="61"/>
                          <a:pt x="504" y="61"/>
                        </a:cubicBezTo>
                        <a:cubicBezTo>
                          <a:pt x="497" y="39"/>
                          <a:pt x="475" y="0"/>
                          <a:pt x="459" y="7"/>
                        </a:cubicBezTo>
                        <a:cubicBezTo>
                          <a:pt x="446" y="32"/>
                          <a:pt x="446" y="32"/>
                          <a:pt x="446" y="32"/>
                        </a:cubicBezTo>
                        <a:cubicBezTo>
                          <a:pt x="436" y="13"/>
                          <a:pt x="434" y="4"/>
                          <a:pt x="431" y="4"/>
                        </a:cubicBezTo>
                        <a:cubicBezTo>
                          <a:pt x="417" y="32"/>
                          <a:pt x="417" y="32"/>
                          <a:pt x="417" y="32"/>
                        </a:cubicBezTo>
                        <a:cubicBezTo>
                          <a:pt x="417" y="3"/>
                          <a:pt x="417" y="3"/>
                          <a:pt x="417" y="3"/>
                        </a:cubicBezTo>
                        <a:cubicBezTo>
                          <a:pt x="395" y="31"/>
                          <a:pt x="365" y="40"/>
                          <a:pt x="330" y="32"/>
                        </a:cubicBezTo>
                        <a:cubicBezTo>
                          <a:pt x="359" y="61"/>
                          <a:pt x="359" y="61"/>
                          <a:pt x="359" y="61"/>
                        </a:cubicBezTo>
                        <a:cubicBezTo>
                          <a:pt x="237" y="35"/>
                          <a:pt x="233" y="109"/>
                          <a:pt x="277" y="161"/>
                        </a:cubicBezTo>
                        <a:cubicBezTo>
                          <a:pt x="264" y="176"/>
                          <a:pt x="264" y="176"/>
                          <a:pt x="264" y="176"/>
                        </a:cubicBezTo>
                        <a:cubicBezTo>
                          <a:pt x="297" y="180"/>
                          <a:pt x="297" y="180"/>
                          <a:pt x="297" y="180"/>
                        </a:cubicBezTo>
                        <a:cubicBezTo>
                          <a:pt x="307" y="187"/>
                          <a:pt x="317" y="194"/>
                          <a:pt x="328" y="198"/>
                        </a:cubicBezTo>
                        <a:cubicBezTo>
                          <a:pt x="360" y="230"/>
                          <a:pt x="360" y="230"/>
                          <a:pt x="360" y="230"/>
                        </a:cubicBezTo>
                        <a:cubicBezTo>
                          <a:pt x="360" y="231"/>
                          <a:pt x="360" y="231"/>
                          <a:pt x="360" y="231"/>
                        </a:cubicBezTo>
                        <a:cubicBezTo>
                          <a:pt x="334" y="250"/>
                          <a:pt x="301" y="268"/>
                          <a:pt x="301" y="277"/>
                        </a:cubicBezTo>
                        <a:cubicBezTo>
                          <a:pt x="301" y="311"/>
                          <a:pt x="330" y="345"/>
                          <a:pt x="330" y="392"/>
                        </a:cubicBezTo>
                        <a:cubicBezTo>
                          <a:pt x="330" y="445"/>
                          <a:pt x="406" y="476"/>
                          <a:pt x="442" y="491"/>
                        </a:cubicBezTo>
                        <a:cubicBezTo>
                          <a:pt x="443" y="493"/>
                          <a:pt x="443" y="493"/>
                          <a:pt x="443" y="493"/>
                        </a:cubicBezTo>
                        <a:cubicBezTo>
                          <a:pt x="436" y="492"/>
                          <a:pt x="428" y="492"/>
                          <a:pt x="417" y="493"/>
                        </a:cubicBezTo>
                        <a:cubicBezTo>
                          <a:pt x="443" y="493"/>
                          <a:pt x="443" y="493"/>
                          <a:pt x="443" y="493"/>
                        </a:cubicBezTo>
                        <a:cubicBezTo>
                          <a:pt x="504" y="584"/>
                          <a:pt x="504" y="584"/>
                          <a:pt x="504" y="584"/>
                        </a:cubicBezTo>
                        <a:cubicBezTo>
                          <a:pt x="468" y="596"/>
                          <a:pt x="468" y="596"/>
                          <a:pt x="468" y="596"/>
                        </a:cubicBezTo>
                        <a:cubicBezTo>
                          <a:pt x="504" y="692"/>
                          <a:pt x="504" y="692"/>
                          <a:pt x="504" y="692"/>
                        </a:cubicBezTo>
                        <a:cubicBezTo>
                          <a:pt x="252" y="1052"/>
                          <a:pt x="252" y="1052"/>
                          <a:pt x="252" y="1052"/>
                        </a:cubicBezTo>
                        <a:cubicBezTo>
                          <a:pt x="102" y="1052"/>
                          <a:pt x="102" y="1052"/>
                          <a:pt x="102" y="1052"/>
                        </a:cubicBezTo>
                        <a:cubicBezTo>
                          <a:pt x="102" y="1160"/>
                          <a:pt x="102" y="1160"/>
                          <a:pt x="102" y="1160"/>
                        </a:cubicBezTo>
                        <a:cubicBezTo>
                          <a:pt x="156" y="1209"/>
                          <a:pt x="156" y="1209"/>
                          <a:pt x="156" y="1209"/>
                        </a:cubicBezTo>
                        <a:cubicBezTo>
                          <a:pt x="162" y="1257"/>
                          <a:pt x="162" y="1257"/>
                          <a:pt x="162" y="1257"/>
                        </a:cubicBezTo>
                        <a:cubicBezTo>
                          <a:pt x="210" y="1263"/>
                          <a:pt x="210" y="1263"/>
                          <a:pt x="210" y="1263"/>
                        </a:cubicBezTo>
                        <a:cubicBezTo>
                          <a:pt x="198" y="1413"/>
                          <a:pt x="198" y="1413"/>
                          <a:pt x="198" y="1413"/>
                        </a:cubicBezTo>
                        <a:cubicBezTo>
                          <a:pt x="48" y="1419"/>
                          <a:pt x="48" y="1419"/>
                          <a:pt x="48" y="1419"/>
                        </a:cubicBezTo>
                        <a:cubicBezTo>
                          <a:pt x="0" y="1467"/>
                          <a:pt x="0" y="1467"/>
                          <a:pt x="0" y="1467"/>
                        </a:cubicBezTo>
                        <a:cubicBezTo>
                          <a:pt x="102" y="1617"/>
                          <a:pt x="102" y="1617"/>
                          <a:pt x="102" y="1617"/>
                        </a:cubicBezTo>
                        <a:cubicBezTo>
                          <a:pt x="210" y="1569"/>
                          <a:pt x="210" y="1569"/>
                          <a:pt x="210" y="1569"/>
                        </a:cubicBezTo>
                        <a:cubicBezTo>
                          <a:pt x="198" y="1617"/>
                          <a:pt x="198" y="1617"/>
                          <a:pt x="198" y="1617"/>
                        </a:cubicBezTo>
                        <a:cubicBezTo>
                          <a:pt x="102" y="1617"/>
                          <a:pt x="102" y="1617"/>
                          <a:pt x="102" y="1617"/>
                        </a:cubicBezTo>
                        <a:cubicBezTo>
                          <a:pt x="258" y="1821"/>
                          <a:pt x="258" y="1821"/>
                          <a:pt x="258" y="1821"/>
                        </a:cubicBezTo>
                        <a:cubicBezTo>
                          <a:pt x="360" y="1773"/>
                          <a:pt x="360" y="1773"/>
                          <a:pt x="360" y="1773"/>
                        </a:cubicBezTo>
                        <a:cubicBezTo>
                          <a:pt x="408" y="1761"/>
                          <a:pt x="408" y="1761"/>
                          <a:pt x="408" y="1761"/>
                        </a:cubicBezTo>
                        <a:cubicBezTo>
                          <a:pt x="408" y="1617"/>
                          <a:pt x="408" y="1617"/>
                          <a:pt x="408" y="1617"/>
                        </a:cubicBezTo>
                        <a:cubicBezTo>
                          <a:pt x="462" y="1617"/>
                          <a:pt x="462" y="1617"/>
                          <a:pt x="462" y="1617"/>
                        </a:cubicBezTo>
                        <a:cubicBezTo>
                          <a:pt x="570" y="2289"/>
                          <a:pt x="570" y="2289"/>
                          <a:pt x="570" y="2289"/>
                        </a:cubicBezTo>
                        <a:cubicBezTo>
                          <a:pt x="666" y="2445"/>
                          <a:pt x="666" y="2445"/>
                          <a:pt x="666" y="2445"/>
                        </a:cubicBezTo>
                        <a:cubicBezTo>
                          <a:pt x="876" y="3057"/>
                          <a:pt x="876" y="3057"/>
                          <a:pt x="876" y="3057"/>
                        </a:cubicBezTo>
                        <a:cubicBezTo>
                          <a:pt x="1020" y="3208"/>
                          <a:pt x="1020" y="3208"/>
                          <a:pt x="1020" y="3208"/>
                        </a:cubicBezTo>
                        <a:cubicBezTo>
                          <a:pt x="1080" y="3045"/>
                          <a:pt x="1080" y="3045"/>
                          <a:pt x="1080" y="3045"/>
                        </a:cubicBezTo>
                        <a:cubicBezTo>
                          <a:pt x="1128" y="2997"/>
                          <a:pt x="1128" y="2997"/>
                          <a:pt x="1128" y="2997"/>
                        </a:cubicBezTo>
                        <a:cubicBezTo>
                          <a:pt x="1176" y="2889"/>
                          <a:pt x="1176" y="2889"/>
                          <a:pt x="1176" y="2889"/>
                        </a:cubicBezTo>
                        <a:cubicBezTo>
                          <a:pt x="1182" y="2781"/>
                          <a:pt x="1182" y="2781"/>
                          <a:pt x="1182" y="2781"/>
                        </a:cubicBezTo>
                        <a:cubicBezTo>
                          <a:pt x="1224" y="2583"/>
                          <a:pt x="1224" y="2583"/>
                          <a:pt x="1224" y="2583"/>
                        </a:cubicBezTo>
                        <a:cubicBezTo>
                          <a:pt x="1182" y="2385"/>
                          <a:pt x="1182" y="2385"/>
                          <a:pt x="1182" y="2385"/>
                        </a:cubicBezTo>
                        <a:cubicBezTo>
                          <a:pt x="1230" y="2337"/>
                          <a:pt x="1230" y="2337"/>
                          <a:pt x="1230" y="2337"/>
                        </a:cubicBezTo>
                        <a:cubicBezTo>
                          <a:pt x="1278" y="2337"/>
                          <a:pt x="1278" y="2337"/>
                          <a:pt x="1278" y="2337"/>
                        </a:cubicBezTo>
                        <a:cubicBezTo>
                          <a:pt x="1278" y="2289"/>
                          <a:pt x="1278" y="2289"/>
                          <a:pt x="1278" y="2289"/>
                        </a:cubicBezTo>
                        <a:cubicBezTo>
                          <a:pt x="1338" y="2277"/>
                          <a:pt x="1338" y="2277"/>
                          <a:pt x="1338" y="2277"/>
                        </a:cubicBezTo>
                        <a:cubicBezTo>
                          <a:pt x="1584" y="2025"/>
                          <a:pt x="1584" y="2025"/>
                          <a:pt x="1584" y="2025"/>
                        </a:cubicBezTo>
                        <a:cubicBezTo>
                          <a:pt x="1596" y="1923"/>
                          <a:pt x="1596" y="1923"/>
                          <a:pt x="1596" y="1923"/>
                        </a:cubicBezTo>
                        <a:cubicBezTo>
                          <a:pt x="1740" y="1869"/>
                          <a:pt x="1740" y="1869"/>
                          <a:pt x="1740" y="1869"/>
                        </a:cubicBezTo>
                        <a:cubicBezTo>
                          <a:pt x="1746" y="1725"/>
                          <a:pt x="1746" y="1725"/>
                          <a:pt x="1746" y="1725"/>
                        </a:cubicBezTo>
                        <a:cubicBezTo>
                          <a:pt x="1843" y="1719"/>
                          <a:pt x="1843" y="1719"/>
                          <a:pt x="1843" y="1719"/>
                        </a:cubicBezTo>
                        <a:cubicBezTo>
                          <a:pt x="1843" y="1629"/>
                          <a:pt x="1843" y="1629"/>
                          <a:pt x="1843" y="1629"/>
                        </a:cubicBezTo>
                        <a:cubicBezTo>
                          <a:pt x="1891" y="1707"/>
                          <a:pt x="1891" y="1707"/>
                          <a:pt x="1891" y="1707"/>
                        </a:cubicBezTo>
                        <a:cubicBezTo>
                          <a:pt x="1837" y="1413"/>
                          <a:pt x="1837" y="1413"/>
                          <a:pt x="1837" y="1413"/>
                        </a:cubicBezTo>
                        <a:cubicBezTo>
                          <a:pt x="1795" y="1359"/>
                          <a:pt x="1795" y="1359"/>
                          <a:pt x="1795" y="1359"/>
                        </a:cubicBezTo>
                        <a:cubicBezTo>
                          <a:pt x="1843" y="1305"/>
                          <a:pt x="1843" y="1305"/>
                          <a:pt x="1843" y="1305"/>
                        </a:cubicBezTo>
                        <a:cubicBezTo>
                          <a:pt x="1795" y="1257"/>
                          <a:pt x="1795" y="1257"/>
                          <a:pt x="1795" y="1257"/>
                        </a:cubicBezTo>
                        <a:cubicBezTo>
                          <a:pt x="1795" y="1209"/>
                          <a:pt x="1795" y="1209"/>
                          <a:pt x="1795" y="1209"/>
                        </a:cubicBezTo>
                        <a:cubicBezTo>
                          <a:pt x="1686" y="1197"/>
                          <a:pt x="1686" y="1197"/>
                          <a:pt x="1686" y="1197"/>
                        </a:cubicBezTo>
                        <a:lnTo>
                          <a:pt x="1530" y="114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grpSp>
            <p:sp>
              <p:nvSpPr>
                <p:cNvPr id="221" name="Freeform 3058">
                  <a:extLst>
                    <a:ext uri="{FF2B5EF4-FFF2-40B4-BE49-F238E27FC236}">
                      <a16:creationId xmlns:a16="http://schemas.microsoft.com/office/drawing/2014/main" id="{569380BA-88C6-880F-4277-D4BD813956FA}"/>
                    </a:ext>
                  </a:extLst>
                </p:cNvPr>
                <p:cNvSpPr>
                  <a:spLocks/>
                </p:cNvSpPr>
                <p:nvPr/>
              </p:nvSpPr>
              <p:spPr bwMode="auto">
                <a:xfrm>
                  <a:off x="5974501" y="2000704"/>
                  <a:ext cx="18830" cy="24208"/>
                </a:xfrm>
                <a:custGeom>
                  <a:avLst/>
                  <a:gdLst/>
                  <a:ahLst/>
                  <a:cxnLst>
                    <a:cxn ang="0">
                      <a:pos x="0" y="8"/>
                    </a:cxn>
                    <a:cxn ang="0">
                      <a:pos x="16" y="17"/>
                    </a:cxn>
                    <a:cxn ang="0">
                      <a:pos x="16" y="8"/>
                    </a:cxn>
                    <a:cxn ang="0">
                      <a:pos x="7" y="0"/>
                    </a:cxn>
                    <a:cxn ang="0">
                      <a:pos x="0" y="8"/>
                    </a:cxn>
                  </a:cxnLst>
                  <a:rect l="0" t="0" r="r" b="b"/>
                  <a:pathLst>
                    <a:path w="16" h="17">
                      <a:moveTo>
                        <a:pt x="0" y="8"/>
                      </a:moveTo>
                      <a:lnTo>
                        <a:pt x="16" y="17"/>
                      </a:lnTo>
                      <a:lnTo>
                        <a:pt x="16" y="8"/>
                      </a:lnTo>
                      <a:lnTo>
                        <a:pt x="7" y="0"/>
                      </a:lnTo>
                      <a:lnTo>
                        <a:pt x="0" y="8"/>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22" name="Freeform 3060">
                  <a:extLst>
                    <a:ext uri="{FF2B5EF4-FFF2-40B4-BE49-F238E27FC236}">
                      <a16:creationId xmlns:a16="http://schemas.microsoft.com/office/drawing/2014/main" id="{CCCAF40B-A16B-55F3-B15A-91902D577570}"/>
                    </a:ext>
                  </a:extLst>
                </p:cNvPr>
                <p:cNvSpPr>
                  <a:spLocks/>
                </p:cNvSpPr>
                <p:nvPr/>
              </p:nvSpPr>
              <p:spPr bwMode="auto">
                <a:xfrm>
                  <a:off x="6153762" y="2031384"/>
                  <a:ext cx="49282" cy="26748"/>
                </a:xfrm>
                <a:custGeom>
                  <a:avLst/>
                  <a:gdLst/>
                  <a:ahLst/>
                  <a:cxnLst>
                    <a:cxn ang="0">
                      <a:pos x="0" y="25"/>
                    </a:cxn>
                    <a:cxn ang="0">
                      <a:pos x="8" y="7"/>
                    </a:cxn>
                    <a:cxn ang="0">
                      <a:pos x="9" y="0"/>
                    </a:cxn>
                    <a:cxn ang="0">
                      <a:pos x="26" y="0"/>
                    </a:cxn>
                    <a:cxn ang="0">
                      <a:pos x="0" y="25"/>
                    </a:cxn>
                  </a:cxnLst>
                  <a:rect l="0" t="0" r="r" b="b"/>
                  <a:pathLst>
                    <a:path w="26" h="25">
                      <a:moveTo>
                        <a:pt x="0" y="25"/>
                      </a:moveTo>
                      <a:lnTo>
                        <a:pt x="8" y="7"/>
                      </a:lnTo>
                      <a:lnTo>
                        <a:pt x="9" y="0"/>
                      </a:lnTo>
                      <a:lnTo>
                        <a:pt x="26" y="0"/>
                      </a:lnTo>
                      <a:lnTo>
                        <a:pt x="0" y="25"/>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sp>
              <p:nvSpPr>
                <p:cNvPr id="223" name="Freeform 3050">
                  <a:extLst>
                    <a:ext uri="{FF2B5EF4-FFF2-40B4-BE49-F238E27FC236}">
                      <a16:creationId xmlns:a16="http://schemas.microsoft.com/office/drawing/2014/main" id="{2006FBCC-FA2A-6A30-CE1A-055361C5ACEA}"/>
                    </a:ext>
                  </a:extLst>
                </p:cNvPr>
                <p:cNvSpPr>
                  <a:spLocks/>
                </p:cNvSpPr>
                <p:nvPr/>
              </p:nvSpPr>
              <p:spPr bwMode="auto">
                <a:xfrm>
                  <a:off x="5886794" y="1690932"/>
                  <a:ext cx="34118" cy="30327"/>
                </a:xfrm>
                <a:custGeom>
                  <a:avLst/>
                  <a:gdLst/>
                  <a:ahLst/>
                  <a:cxnLst>
                    <a:cxn ang="0">
                      <a:pos x="0" y="16"/>
                    </a:cxn>
                    <a:cxn ang="0">
                      <a:pos x="9" y="16"/>
                    </a:cxn>
                    <a:cxn ang="0">
                      <a:pos x="18" y="0"/>
                    </a:cxn>
                    <a:cxn ang="0">
                      <a:pos x="0" y="8"/>
                    </a:cxn>
                    <a:cxn ang="0">
                      <a:pos x="0" y="16"/>
                    </a:cxn>
                  </a:cxnLst>
                  <a:rect l="0" t="0" r="r" b="b"/>
                  <a:pathLst>
                    <a:path w="18" h="16">
                      <a:moveTo>
                        <a:pt x="0" y="16"/>
                      </a:moveTo>
                      <a:lnTo>
                        <a:pt x="9" y="16"/>
                      </a:lnTo>
                      <a:lnTo>
                        <a:pt x="18" y="0"/>
                      </a:lnTo>
                      <a:lnTo>
                        <a:pt x="0" y="8"/>
                      </a:lnTo>
                      <a:lnTo>
                        <a:pt x="0" y="16"/>
                      </a:lnTo>
                      <a:close/>
                    </a:path>
                  </a:pathLst>
                </a:custGeom>
                <a:grpFill/>
                <a:ln w="3175">
                  <a:solidFill>
                    <a:schemeClr val="bg1">
                      <a:lumMod val="85000"/>
                    </a:schemeClr>
                  </a:solidFill>
                  <a:round/>
                  <a:headEnd/>
                  <a:tailEnd/>
                </a:ln>
              </p:spPr>
              <p:txBody>
                <a:bodyPr vert="horz" wrap="square" lIns="80682" tIns="40341" rIns="80682" bIns="40341" numCol="1" anchor="t" anchorCtr="0" compatLnSpc="1">
                  <a:prstTxWarp prst="textNoShape">
                    <a:avLst/>
                  </a:prstTxWarp>
                </a:bodyPr>
                <a:lstStyle/>
                <a:p>
                  <a:pPr defTabSz="806867">
                    <a:defRPr/>
                  </a:pPr>
                  <a:endParaRPr lang="en-US" sz="1588">
                    <a:solidFill>
                      <a:srgbClr val="000000"/>
                    </a:solidFill>
                    <a:latin typeface="Segoe UI"/>
                  </a:endParaRPr>
                </a:p>
              </p:txBody>
            </p:sp>
          </p:grpSp>
        </p:grpSp>
        <p:sp>
          <p:nvSpPr>
            <p:cNvPr id="5" name="Rectangle 4">
              <a:extLst>
                <a:ext uri="{FF2B5EF4-FFF2-40B4-BE49-F238E27FC236}">
                  <a16:creationId xmlns:a16="http://schemas.microsoft.com/office/drawing/2014/main" id="{3DF7FC8E-02D8-DB6B-D3F3-4FCD2DA82F33}"/>
                </a:ext>
              </a:extLst>
            </p:cNvPr>
            <p:cNvSpPr/>
            <p:nvPr/>
          </p:nvSpPr>
          <p:spPr>
            <a:xfrm>
              <a:off x="393700" y="1453705"/>
              <a:ext cx="11282508" cy="5025883"/>
            </a:xfrm>
            <a:prstGeom prst="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1" name="Title Placeholder 1">
            <a:extLst>
              <a:ext uri="{FF2B5EF4-FFF2-40B4-BE49-F238E27FC236}">
                <a16:creationId xmlns:a16="http://schemas.microsoft.com/office/drawing/2014/main" id="{E02DF1C0-7598-8425-4F9E-047B9DD33F95}"/>
              </a:ext>
            </a:extLst>
          </p:cNvPr>
          <p:cNvSpPr>
            <a:spLocks noGrp="1"/>
          </p:cNvSpPr>
          <p:nvPr>
            <p:ph type="title"/>
          </p:nvPr>
        </p:nvSpPr>
        <p:spPr>
          <a:xfrm>
            <a:off x="518160" y="257884"/>
            <a:ext cx="11155680" cy="559996"/>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46265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 Left Gra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336AE4-BF60-47AD-B0D7-F2097CE42E5E}"/>
              </a:ext>
            </a:extLst>
          </p:cNvPr>
          <p:cNvGraphicFramePr>
            <a:graphicFrameLocks noChangeAspect="1"/>
          </p:cNvGraphicFramePr>
          <p:nvPr userDrawn="1">
            <p:custDataLst>
              <p:tags r:id="rId1"/>
            </p:custDataLst>
            <p:extLst>
              <p:ext uri="{D42A27DB-BD31-4B8C-83A1-F6EECF244321}">
                <p14:modId xmlns:p14="http://schemas.microsoft.com/office/powerpoint/2010/main" val="22640142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5" name="Object 4" hidden="1">
                        <a:extLst>
                          <a:ext uri="{FF2B5EF4-FFF2-40B4-BE49-F238E27FC236}">
                            <a16:creationId xmlns:a16="http://schemas.microsoft.com/office/drawing/2014/main" id="{A8336AE4-BF60-47AD-B0D7-F2097CE42E5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005CB1E2-CEAD-4B5E-889F-49DC05C09446}"/>
              </a:ext>
            </a:extLst>
          </p:cNvPr>
          <p:cNvSpPr/>
          <p:nvPr userDrawn="1"/>
        </p:nvSpPr>
        <p:spPr>
          <a:xfrm flipH="1">
            <a:off x="0" y="0"/>
            <a:ext cx="6096000"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C6A4195-E1A6-CC63-F4F8-E223046506FF}"/>
              </a:ext>
            </a:extLst>
          </p:cNvPr>
          <p:cNvSpPr txBox="1"/>
          <p:nvPr userDrawn="1"/>
        </p:nvSpPr>
        <p:spPr>
          <a:xfrm>
            <a:off x="270677" y="6558580"/>
            <a:ext cx="1866217" cy="200055"/>
          </a:xfrm>
          <a:prstGeom prst="rect">
            <a:avLst/>
          </a:prstGeom>
          <a:noFill/>
        </p:spPr>
        <p:txBody>
          <a:bodyPr wrap="none" rtlCol="0" anchor="ctr">
            <a:spAutoFit/>
          </a:bodyPr>
          <a:lstStyle/>
          <a:p>
            <a:r>
              <a:rPr lang="en-US" sz="700" baseline="0" dirty="0">
                <a:solidFill>
                  <a:srgbClr val="000000"/>
                </a:solidFill>
                <a:latin typeface="Segoe UI Semibold" panose="020B0702040204020203" pitchFamily="34" charset="0"/>
                <a:cs typeface="Segoe UI Semibold" panose="020B0702040204020203" pitchFamily="34" charset="0"/>
              </a:rPr>
              <a:t> |   © 2023 Bentley Systems, Incorporated</a:t>
            </a:r>
            <a:endParaRPr lang="en-US" sz="700" dirty="0">
              <a:solidFill>
                <a:srgbClr val="000000"/>
              </a:solidFill>
              <a:latin typeface="Segoe UI Semibold" panose="020B0702040204020203" pitchFamily="34" charset="0"/>
              <a:cs typeface="Segoe UI Semibold" panose="020B0702040204020203" pitchFamily="34" charset="0"/>
            </a:endParaRPr>
          </a:p>
        </p:txBody>
      </p:sp>
      <p:sp>
        <p:nvSpPr>
          <p:cNvPr id="12" name="Slide Number Placeholder 5">
            <a:extLst>
              <a:ext uri="{FF2B5EF4-FFF2-40B4-BE49-F238E27FC236}">
                <a16:creationId xmlns:a16="http://schemas.microsoft.com/office/drawing/2014/main" id="{4D8EE3EF-08EE-69A3-14E6-0E0730938D22}"/>
              </a:ext>
            </a:extLst>
          </p:cNvPr>
          <p:cNvSpPr txBox="1">
            <a:spLocks/>
          </p:cNvSpPr>
          <p:nvPr userDrawn="1"/>
        </p:nvSpPr>
        <p:spPr>
          <a:xfrm>
            <a:off x="138020" y="6567167"/>
            <a:ext cx="235458" cy="182880"/>
          </a:xfrm>
          <a:prstGeom prst="rect">
            <a:avLst/>
          </a:prstGeom>
          <a:noFill/>
        </p:spPr>
        <p:txBody>
          <a:bodyPr vert="horz" lIns="0" tIns="0" rIns="0" bIns="0" rtlCol="0" anchor="ctr"/>
          <a:lstStyle>
            <a:defPPr>
              <a:defRPr lang="en-US"/>
            </a:defPPr>
            <a:lvl1pPr marL="0" algn="ctr" defTabSz="914400" rtl="0" eaLnBrk="1" latinLnBrk="0" hangingPunct="1">
              <a:defRPr sz="743" b="1"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515C54-FDBB-4A36-9708-FD3B0CAF8E7E}" type="slidenum">
              <a:rPr lang="en-US" sz="800" smtClean="0">
                <a:solidFill>
                  <a:srgbClr val="000000"/>
                </a:solidFill>
              </a:rPr>
              <a:pPr/>
              <a:t>‹#›</a:t>
            </a:fld>
            <a:endParaRPr lang="en-US" sz="800">
              <a:solidFill>
                <a:srgbClr val="000000"/>
              </a:solidFill>
            </a:endParaRPr>
          </a:p>
        </p:txBody>
      </p:sp>
      <p:sp>
        <p:nvSpPr>
          <p:cNvPr id="7" name="Title Placeholder 1">
            <a:extLst>
              <a:ext uri="{FF2B5EF4-FFF2-40B4-BE49-F238E27FC236}">
                <a16:creationId xmlns:a16="http://schemas.microsoft.com/office/drawing/2014/main" id="{E8CA9BA6-5A34-8A1C-DB1C-FBE2B03C8B90}"/>
              </a:ext>
            </a:extLst>
          </p:cNvPr>
          <p:cNvSpPr>
            <a:spLocks noGrp="1"/>
          </p:cNvSpPr>
          <p:nvPr>
            <p:ph type="title"/>
          </p:nvPr>
        </p:nvSpPr>
        <p:spPr>
          <a:xfrm>
            <a:off x="518160" y="257884"/>
            <a:ext cx="11155680" cy="559996"/>
          </a:xfrm>
          <a:prstGeom prst="rect">
            <a:avLst/>
          </a:prstGeom>
        </p:spPr>
        <p:txBody>
          <a:bodyPr vert="horz" lIns="91440" tIns="45720" rIns="91440" bIns="45720" rtlCol="0" anchor="ctr">
            <a:noAutofit/>
          </a:bodyPr>
          <a:lstStyle/>
          <a:p>
            <a:r>
              <a:rPr lang="en-US" dirty="0"/>
              <a:t>Click to edit Master title style</a:t>
            </a:r>
          </a:p>
        </p:txBody>
      </p:sp>
      <p:sp>
        <p:nvSpPr>
          <p:cNvPr id="2" name="Content Placeholder 2">
            <a:extLst>
              <a:ext uri="{FF2B5EF4-FFF2-40B4-BE49-F238E27FC236}">
                <a16:creationId xmlns:a16="http://schemas.microsoft.com/office/drawing/2014/main" id="{97184A86-72DE-B69C-44BC-2EFF87F37893}"/>
              </a:ext>
            </a:extLst>
          </p:cNvPr>
          <p:cNvSpPr>
            <a:spLocks noGrp="1"/>
          </p:cNvSpPr>
          <p:nvPr>
            <p:ph idx="1"/>
          </p:nvPr>
        </p:nvSpPr>
        <p:spPr>
          <a:xfrm>
            <a:off x="518160" y="1075764"/>
            <a:ext cx="4856086" cy="5330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796F2726-5F2C-3DC5-595D-A32C9D3AE3BB}"/>
              </a:ext>
            </a:extLst>
          </p:cNvPr>
          <p:cNvSpPr>
            <a:spLocks noGrp="1"/>
          </p:cNvSpPr>
          <p:nvPr>
            <p:ph idx="10"/>
          </p:nvPr>
        </p:nvSpPr>
        <p:spPr>
          <a:xfrm>
            <a:off x="6817754" y="1075764"/>
            <a:ext cx="4856086" cy="5330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84680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 Right Gra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8336AE4-BF60-47AD-B0D7-F2097CE42E5E}"/>
              </a:ext>
            </a:extLst>
          </p:cNvPr>
          <p:cNvGraphicFramePr>
            <a:graphicFrameLocks noChangeAspect="1"/>
          </p:cNvGraphicFramePr>
          <p:nvPr userDrawn="1">
            <p:custDataLst>
              <p:tags r:id="rId1"/>
            </p:custDataLst>
            <p:extLst>
              <p:ext uri="{D42A27DB-BD31-4B8C-83A1-F6EECF244321}">
                <p14:modId xmlns:p14="http://schemas.microsoft.com/office/powerpoint/2010/main" val="22640142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5" name="Object 4" hidden="1">
                        <a:extLst>
                          <a:ext uri="{FF2B5EF4-FFF2-40B4-BE49-F238E27FC236}">
                            <a16:creationId xmlns:a16="http://schemas.microsoft.com/office/drawing/2014/main" id="{A8336AE4-BF60-47AD-B0D7-F2097CE42E5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005CB1E2-CEAD-4B5E-889F-49DC05C09446}"/>
              </a:ext>
            </a:extLst>
          </p:cNvPr>
          <p:cNvSpPr/>
          <p:nvPr userDrawn="1"/>
        </p:nvSpPr>
        <p:spPr>
          <a:xfrm>
            <a:off x="6096000" y="0"/>
            <a:ext cx="6096000"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00102CDC-FB1A-FCA5-5D5D-C50BD0EAA073}"/>
              </a:ext>
            </a:extLst>
          </p:cNvPr>
          <p:cNvGrpSpPr>
            <a:grpSpLocks noChangeAspect="1"/>
          </p:cNvGrpSpPr>
          <p:nvPr userDrawn="1"/>
        </p:nvGrpSpPr>
        <p:grpSpPr>
          <a:xfrm>
            <a:off x="11224058" y="6553266"/>
            <a:ext cx="838197" cy="201168"/>
            <a:chOff x="0" y="1964865"/>
            <a:chExt cx="12190767" cy="2925805"/>
          </a:xfrm>
          <a:solidFill>
            <a:srgbClr val="000000"/>
          </a:solidFill>
        </p:grpSpPr>
        <p:sp>
          <p:nvSpPr>
            <p:cNvPr id="6" name="Freeform: Shape 5">
              <a:extLst>
                <a:ext uri="{FF2B5EF4-FFF2-40B4-BE49-F238E27FC236}">
                  <a16:creationId xmlns:a16="http://schemas.microsoft.com/office/drawing/2014/main" id="{BB38B5EB-87F2-0029-10B7-5501F474BC0E}"/>
                </a:ext>
              </a:extLst>
            </p:cNvPr>
            <p:cNvSpPr/>
            <p:nvPr/>
          </p:nvSpPr>
          <p:spPr>
            <a:xfrm>
              <a:off x="11784231" y="2508647"/>
              <a:ext cx="406536" cy="408657"/>
            </a:xfrm>
            <a:custGeom>
              <a:avLst/>
              <a:gdLst>
                <a:gd name="connsiteX0" fmla="*/ 203815 w 406536"/>
                <a:gd name="connsiteY0" fmla="*/ 408658 h 408657"/>
                <a:gd name="connsiteX1" fmla="*/ 406536 w 406536"/>
                <a:gd name="connsiteY1" fmla="*/ 204363 h 408657"/>
                <a:gd name="connsiteX2" fmla="*/ 203815 w 406536"/>
                <a:gd name="connsiteY2" fmla="*/ 0 h 408657"/>
                <a:gd name="connsiteX3" fmla="*/ 0 w 406536"/>
                <a:gd name="connsiteY3" fmla="*/ 204363 h 408657"/>
                <a:gd name="connsiteX4" fmla="*/ 203815 w 406536"/>
                <a:gd name="connsiteY4" fmla="*/ 408658 h 408657"/>
                <a:gd name="connsiteX5" fmla="*/ 203815 w 406536"/>
                <a:gd name="connsiteY5" fmla="*/ 365828 h 408657"/>
                <a:gd name="connsiteX6" fmla="*/ 42350 w 406536"/>
                <a:gd name="connsiteY6" fmla="*/ 204842 h 408657"/>
                <a:gd name="connsiteX7" fmla="*/ 203815 w 406536"/>
                <a:gd name="connsiteY7" fmla="*/ 42350 h 408657"/>
                <a:gd name="connsiteX8" fmla="*/ 364733 w 406536"/>
                <a:gd name="connsiteY8" fmla="*/ 204842 h 408657"/>
                <a:gd name="connsiteX9" fmla="*/ 203815 w 406536"/>
                <a:gd name="connsiteY9" fmla="*/ 365828 h 408657"/>
                <a:gd name="connsiteX10" fmla="*/ 157839 w 406536"/>
                <a:gd name="connsiteY10" fmla="*/ 235698 h 408657"/>
                <a:gd name="connsiteX11" fmla="*/ 195948 w 406536"/>
                <a:gd name="connsiteY11" fmla="*/ 235698 h 408657"/>
                <a:gd name="connsiteX12" fmla="*/ 256018 w 406536"/>
                <a:gd name="connsiteY12" fmla="*/ 317252 h 408657"/>
                <a:gd name="connsiteX13" fmla="*/ 310889 w 406536"/>
                <a:gd name="connsiteY13" fmla="*/ 317252 h 408657"/>
                <a:gd name="connsiteX14" fmla="*/ 247671 w 406536"/>
                <a:gd name="connsiteY14" fmla="*/ 231525 h 408657"/>
                <a:gd name="connsiteX15" fmla="*/ 293647 w 406536"/>
                <a:gd name="connsiteY15" fmla="*/ 160918 h 408657"/>
                <a:gd name="connsiteX16" fmla="*/ 225162 w 406536"/>
                <a:gd name="connsiteY16" fmla="*/ 95100 h 408657"/>
                <a:gd name="connsiteX17" fmla="*/ 110221 w 406536"/>
                <a:gd name="connsiteY17" fmla="*/ 95100 h 408657"/>
                <a:gd name="connsiteX18" fmla="*/ 110221 w 406536"/>
                <a:gd name="connsiteY18" fmla="*/ 317252 h 408657"/>
                <a:gd name="connsiteX19" fmla="*/ 157770 w 406536"/>
                <a:gd name="connsiteY19" fmla="*/ 317252 h 408657"/>
                <a:gd name="connsiteX20" fmla="*/ 157770 w 406536"/>
                <a:gd name="connsiteY20" fmla="*/ 235698 h 408657"/>
                <a:gd name="connsiteX21" fmla="*/ 211615 w 406536"/>
                <a:gd name="connsiteY21" fmla="*/ 137451 h 408657"/>
                <a:gd name="connsiteX22" fmla="*/ 246166 w 406536"/>
                <a:gd name="connsiteY22" fmla="*/ 161465 h 408657"/>
                <a:gd name="connsiteX23" fmla="*/ 211615 w 406536"/>
                <a:gd name="connsiteY23" fmla="*/ 193348 h 408657"/>
                <a:gd name="connsiteX24" fmla="*/ 157839 w 406536"/>
                <a:gd name="connsiteY24" fmla="*/ 193348 h 408657"/>
                <a:gd name="connsiteX25" fmla="*/ 157839 w 406536"/>
                <a:gd name="connsiteY25" fmla="*/ 137382 h 408657"/>
                <a:gd name="connsiteX26" fmla="*/ 211615 w 406536"/>
                <a:gd name="connsiteY26" fmla="*/ 137382 h 4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6536" h="408657">
                  <a:moveTo>
                    <a:pt x="203815" y="408658"/>
                  </a:moveTo>
                  <a:cubicBezTo>
                    <a:pt x="320399" y="408658"/>
                    <a:pt x="406536" y="321425"/>
                    <a:pt x="406536" y="204363"/>
                  </a:cubicBezTo>
                  <a:cubicBezTo>
                    <a:pt x="406536" y="87301"/>
                    <a:pt x="320330" y="0"/>
                    <a:pt x="203815" y="0"/>
                  </a:cubicBezTo>
                  <a:cubicBezTo>
                    <a:pt x="87301" y="0"/>
                    <a:pt x="0" y="86685"/>
                    <a:pt x="0" y="204363"/>
                  </a:cubicBezTo>
                  <a:cubicBezTo>
                    <a:pt x="0" y="322041"/>
                    <a:pt x="86753" y="408658"/>
                    <a:pt x="203815" y="408658"/>
                  </a:cubicBezTo>
                  <a:moveTo>
                    <a:pt x="203815" y="365828"/>
                  </a:moveTo>
                  <a:cubicBezTo>
                    <a:pt x="111315" y="365828"/>
                    <a:pt x="42350" y="297411"/>
                    <a:pt x="42350" y="204842"/>
                  </a:cubicBezTo>
                  <a:cubicBezTo>
                    <a:pt x="42350" y="112273"/>
                    <a:pt x="111247" y="42350"/>
                    <a:pt x="203815" y="42350"/>
                  </a:cubicBezTo>
                  <a:cubicBezTo>
                    <a:pt x="296384" y="42350"/>
                    <a:pt x="364733" y="111247"/>
                    <a:pt x="364733" y="204842"/>
                  </a:cubicBezTo>
                  <a:cubicBezTo>
                    <a:pt x="364733" y="298437"/>
                    <a:pt x="296247" y="365828"/>
                    <a:pt x="203815" y="365828"/>
                  </a:cubicBezTo>
                  <a:moveTo>
                    <a:pt x="157839" y="235698"/>
                  </a:moveTo>
                  <a:lnTo>
                    <a:pt x="195948" y="235698"/>
                  </a:lnTo>
                  <a:lnTo>
                    <a:pt x="256018" y="317252"/>
                  </a:lnTo>
                  <a:lnTo>
                    <a:pt x="310889" y="317252"/>
                  </a:lnTo>
                  <a:lnTo>
                    <a:pt x="247671" y="231525"/>
                  </a:lnTo>
                  <a:cubicBezTo>
                    <a:pt x="275380" y="221057"/>
                    <a:pt x="293647" y="191774"/>
                    <a:pt x="293647" y="160918"/>
                  </a:cubicBezTo>
                  <a:cubicBezTo>
                    <a:pt x="293647" y="118089"/>
                    <a:pt x="265391" y="95100"/>
                    <a:pt x="225162" y="95100"/>
                  </a:cubicBezTo>
                  <a:lnTo>
                    <a:pt x="110221" y="95100"/>
                  </a:lnTo>
                  <a:lnTo>
                    <a:pt x="110221" y="317252"/>
                  </a:lnTo>
                  <a:lnTo>
                    <a:pt x="157770" y="317252"/>
                  </a:lnTo>
                  <a:lnTo>
                    <a:pt x="157770" y="235698"/>
                  </a:lnTo>
                  <a:close/>
                  <a:moveTo>
                    <a:pt x="211615" y="137451"/>
                  </a:moveTo>
                  <a:cubicBezTo>
                    <a:pt x="234603" y="137451"/>
                    <a:pt x="246166" y="145250"/>
                    <a:pt x="246166" y="161465"/>
                  </a:cubicBezTo>
                  <a:cubicBezTo>
                    <a:pt x="246166" y="182401"/>
                    <a:pt x="234672" y="193348"/>
                    <a:pt x="211615" y="193348"/>
                  </a:cubicBezTo>
                  <a:lnTo>
                    <a:pt x="157839" y="193348"/>
                  </a:lnTo>
                  <a:lnTo>
                    <a:pt x="157839" y="137382"/>
                  </a:lnTo>
                  <a:lnTo>
                    <a:pt x="211615" y="137382"/>
                  </a:lnTo>
                  <a:close/>
                </a:path>
              </a:pathLst>
            </a:custGeom>
            <a:grpFill/>
            <a:ln w="6842"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799B075F-A803-84B7-4555-8E7D96787F34}"/>
                </a:ext>
              </a:extLst>
            </p:cNvPr>
            <p:cNvSpPr/>
            <p:nvPr/>
          </p:nvSpPr>
          <p:spPr>
            <a:xfrm>
              <a:off x="0" y="1964865"/>
              <a:ext cx="2354725" cy="2297459"/>
            </a:xfrm>
            <a:custGeom>
              <a:avLst/>
              <a:gdLst>
                <a:gd name="connsiteX0" fmla="*/ 1885792 w 2354725"/>
                <a:gd name="connsiteY0" fmla="*/ 1118968 h 2297459"/>
                <a:gd name="connsiteX1" fmla="*/ 2235884 w 2354725"/>
                <a:gd name="connsiteY1" fmla="*/ 571970 h 2297459"/>
                <a:gd name="connsiteX2" fmla="*/ 1526395 w 2354725"/>
                <a:gd name="connsiteY2" fmla="*/ 0 h 2297459"/>
                <a:gd name="connsiteX3" fmla="*/ 279143 w 2354725"/>
                <a:gd name="connsiteY3" fmla="*/ 0 h 2297459"/>
                <a:gd name="connsiteX4" fmla="*/ 279143 w 2354725"/>
                <a:gd name="connsiteY4" fmla="*/ 941904 h 2297459"/>
                <a:gd name="connsiteX5" fmla="*/ 0 w 2354725"/>
                <a:gd name="connsiteY5" fmla="*/ 941904 h 2297459"/>
                <a:gd name="connsiteX6" fmla="*/ 0 w 2354725"/>
                <a:gd name="connsiteY6" fmla="*/ 1329694 h 2297459"/>
                <a:gd name="connsiteX7" fmla="*/ 279143 w 2354725"/>
                <a:gd name="connsiteY7" fmla="*/ 1329694 h 2297459"/>
                <a:gd name="connsiteX8" fmla="*/ 279143 w 2354725"/>
                <a:gd name="connsiteY8" fmla="*/ 2297460 h 2297459"/>
                <a:gd name="connsiteX9" fmla="*/ 1632647 w 2354725"/>
                <a:gd name="connsiteY9" fmla="*/ 2297460 h 2297459"/>
                <a:gd name="connsiteX10" fmla="*/ 2354726 w 2354725"/>
                <a:gd name="connsiteY10" fmla="*/ 1650367 h 2297459"/>
                <a:gd name="connsiteX11" fmla="*/ 1885860 w 2354725"/>
                <a:gd name="connsiteY11" fmla="*/ 1118968 h 2297459"/>
                <a:gd name="connsiteX12" fmla="*/ 697995 w 2354725"/>
                <a:gd name="connsiteY12" fmla="*/ 384438 h 2297459"/>
                <a:gd name="connsiteX13" fmla="*/ 1432594 w 2354725"/>
                <a:gd name="connsiteY13" fmla="*/ 384438 h 2297459"/>
                <a:gd name="connsiteX14" fmla="*/ 1813953 w 2354725"/>
                <a:gd name="connsiteY14" fmla="*/ 668918 h 2297459"/>
                <a:gd name="connsiteX15" fmla="*/ 1501354 w 2354725"/>
                <a:gd name="connsiteY15" fmla="*/ 943956 h 2297459"/>
                <a:gd name="connsiteX16" fmla="*/ 698064 w 2354725"/>
                <a:gd name="connsiteY16" fmla="*/ 943956 h 2297459"/>
                <a:gd name="connsiteX17" fmla="*/ 698064 w 2354725"/>
                <a:gd name="connsiteY17" fmla="*/ 384438 h 2297459"/>
                <a:gd name="connsiteX18" fmla="*/ 1535700 w 2354725"/>
                <a:gd name="connsiteY18" fmla="*/ 1913022 h 2297459"/>
                <a:gd name="connsiteX19" fmla="*/ 697995 w 2354725"/>
                <a:gd name="connsiteY19" fmla="*/ 1913022 h 2297459"/>
                <a:gd name="connsiteX20" fmla="*/ 697995 w 2354725"/>
                <a:gd name="connsiteY20" fmla="*/ 1328463 h 2297459"/>
                <a:gd name="connsiteX21" fmla="*/ 1541925 w 2354725"/>
                <a:gd name="connsiteY21" fmla="*/ 1328463 h 2297459"/>
                <a:gd name="connsiteX22" fmla="*/ 1932726 w 2354725"/>
                <a:gd name="connsiteY22" fmla="*/ 1581676 h 2297459"/>
                <a:gd name="connsiteX23" fmla="*/ 1535700 w 2354725"/>
                <a:gd name="connsiteY23" fmla="*/ 1913022 h 22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54725" h="2297459">
                  <a:moveTo>
                    <a:pt x="1885792" y="1118968"/>
                  </a:moveTo>
                  <a:cubicBezTo>
                    <a:pt x="2035831" y="1084623"/>
                    <a:pt x="2235884" y="878344"/>
                    <a:pt x="2235884" y="571970"/>
                  </a:cubicBezTo>
                  <a:cubicBezTo>
                    <a:pt x="2235884" y="225025"/>
                    <a:pt x="1948325" y="0"/>
                    <a:pt x="1526395" y="0"/>
                  </a:cubicBezTo>
                  <a:lnTo>
                    <a:pt x="279143" y="0"/>
                  </a:lnTo>
                  <a:lnTo>
                    <a:pt x="279143" y="941904"/>
                  </a:lnTo>
                  <a:lnTo>
                    <a:pt x="0" y="941904"/>
                  </a:lnTo>
                  <a:lnTo>
                    <a:pt x="0" y="1329694"/>
                  </a:lnTo>
                  <a:lnTo>
                    <a:pt x="279143" y="1329694"/>
                  </a:lnTo>
                  <a:lnTo>
                    <a:pt x="279143" y="2297460"/>
                  </a:lnTo>
                  <a:lnTo>
                    <a:pt x="1632647" y="2297460"/>
                  </a:lnTo>
                  <a:cubicBezTo>
                    <a:pt x="2073393" y="2297460"/>
                    <a:pt x="2354726" y="2022353"/>
                    <a:pt x="2354726" y="1650367"/>
                  </a:cubicBezTo>
                  <a:cubicBezTo>
                    <a:pt x="2354726" y="1319021"/>
                    <a:pt x="2110954" y="1131489"/>
                    <a:pt x="1885860" y="1118968"/>
                  </a:cubicBezTo>
                  <a:moveTo>
                    <a:pt x="697995" y="384438"/>
                  </a:moveTo>
                  <a:lnTo>
                    <a:pt x="1432594" y="384438"/>
                  </a:lnTo>
                  <a:cubicBezTo>
                    <a:pt x="1666993" y="384438"/>
                    <a:pt x="1813953" y="503279"/>
                    <a:pt x="1813953" y="668918"/>
                  </a:cubicBezTo>
                  <a:cubicBezTo>
                    <a:pt x="1813953" y="834557"/>
                    <a:pt x="1695181" y="943956"/>
                    <a:pt x="1501354" y="943956"/>
                  </a:cubicBezTo>
                  <a:lnTo>
                    <a:pt x="698064" y="943956"/>
                  </a:lnTo>
                  <a:lnTo>
                    <a:pt x="698064" y="384438"/>
                  </a:lnTo>
                  <a:close/>
                  <a:moveTo>
                    <a:pt x="1535700" y="1913022"/>
                  </a:moveTo>
                  <a:lnTo>
                    <a:pt x="697995" y="1913022"/>
                  </a:lnTo>
                  <a:lnTo>
                    <a:pt x="697995" y="1328463"/>
                  </a:lnTo>
                  <a:lnTo>
                    <a:pt x="1541925" y="1328463"/>
                  </a:lnTo>
                  <a:cubicBezTo>
                    <a:pt x="1782618" y="1328463"/>
                    <a:pt x="1932726" y="1428557"/>
                    <a:pt x="1932726" y="1581676"/>
                  </a:cubicBezTo>
                  <a:cubicBezTo>
                    <a:pt x="1932726" y="1775434"/>
                    <a:pt x="1779539" y="1913022"/>
                    <a:pt x="1535700" y="1913022"/>
                  </a:cubicBezTo>
                </a:path>
              </a:pathLst>
            </a:custGeom>
            <a:grpFill/>
            <a:ln w="6842"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ABE795A3-B595-A91A-6E98-635AB96EA2A3}"/>
                </a:ext>
              </a:extLst>
            </p:cNvPr>
            <p:cNvSpPr/>
            <p:nvPr/>
          </p:nvSpPr>
          <p:spPr>
            <a:xfrm>
              <a:off x="2467203" y="2486822"/>
              <a:ext cx="1806769" cy="1812995"/>
            </a:xfrm>
            <a:custGeom>
              <a:avLst/>
              <a:gdLst>
                <a:gd name="connsiteX0" fmla="*/ 919053 w 1806769"/>
                <a:gd name="connsiteY0" fmla="*/ 0 h 1812995"/>
                <a:gd name="connsiteX1" fmla="*/ 0 w 1806769"/>
                <a:gd name="connsiteY1" fmla="*/ 903385 h 1812995"/>
                <a:gd name="connsiteX2" fmla="*/ 947172 w 1806769"/>
                <a:gd name="connsiteY2" fmla="*/ 1812995 h 1812995"/>
                <a:gd name="connsiteX3" fmla="*/ 1769277 w 1806769"/>
                <a:gd name="connsiteY3" fmla="*/ 1387849 h 1812995"/>
                <a:gd name="connsiteX4" fmla="*/ 1466051 w 1806769"/>
                <a:gd name="connsiteY4" fmla="*/ 1165903 h 1812995"/>
                <a:gd name="connsiteX5" fmla="*/ 965919 w 1806769"/>
                <a:gd name="connsiteY5" fmla="*/ 1437862 h 1812995"/>
                <a:gd name="connsiteX6" fmla="*/ 437667 w 1806769"/>
                <a:gd name="connsiteY6" fmla="*/ 1081544 h 1812995"/>
                <a:gd name="connsiteX7" fmla="*/ 1806770 w 1806769"/>
                <a:gd name="connsiteY7" fmla="*/ 1081544 h 1812995"/>
                <a:gd name="connsiteX8" fmla="*/ 1806770 w 1806769"/>
                <a:gd name="connsiteY8" fmla="*/ 922131 h 1812995"/>
                <a:gd name="connsiteX9" fmla="*/ 919053 w 1806769"/>
                <a:gd name="connsiteY9" fmla="*/ 0 h 1812995"/>
                <a:gd name="connsiteX10" fmla="*/ 437667 w 1806769"/>
                <a:gd name="connsiteY10" fmla="*/ 734599 h 1812995"/>
                <a:gd name="connsiteX11" fmla="*/ 925279 w 1806769"/>
                <a:gd name="connsiteY11" fmla="*/ 375133 h 1812995"/>
                <a:gd name="connsiteX12" fmla="*/ 1403517 w 1806769"/>
                <a:gd name="connsiteY12" fmla="*/ 734599 h 1812995"/>
                <a:gd name="connsiteX13" fmla="*/ 437599 w 1806769"/>
                <a:gd name="connsiteY13" fmla="*/ 734599 h 181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6769" h="1812995">
                  <a:moveTo>
                    <a:pt x="919053" y="0"/>
                  </a:moveTo>
                  <a:cubicBezTo>
                    <a:pt x="403253" y="0"/>
                    <a:pt x="0" y="384506"/>
                    <a:pt x="0" y="903385"/>
                  </a:cubicBezTo>
                  <a:cubicBezTo>
                    <a:pt x="0" y="1522289"/>
                    <a:pt x="475091" y="1812995"/>
                    <a:pt x="947172" y="1812995"/>
                  </a:cubicBezTo>
                  <a:cubicBezTo>
                    <a:pt x="1297264" y="1812995"/>
                    <a:pt x="1625463" y="1637984"/>
                    <a:pt x="1769277" y="1387849"/>
                  </a:cubicBezTo>
                  <a:lnTo>
                    <a:pt x="1466051" y="1165903"/>
                  </a:lnTo>
                  <a:cubicBezTo>
                    <a:pt x="1356583" y="1325315"/>
                    <a:pt x="1197238" y="1437862"/>
                    <a:pt x="965919" y="1437862"/>
                  </a:cubicBezTo>
                  <a:cubicBezTo>
                    <a:pt x="734599" y="1437862"/>
                    <a:pt x="503348" y="1303422"/>
                    <a:pt x="437667" y="1081544"/>
                  </a:cubicBezTo>
                  <a:lnTo>
                    <a:pt x="1806770" y="1081544"/>
                  </a:lnTo>
                  <a:lnTo>
                    <a:pt x="1806770" y="922131"/>
                  </a:lnTo>
                  <a:cubicBezTo>
                    <a:pt x="1806770" y="362613"/>
                    <a:pt x="1434784" y="0"/>
                    <a:pt x="919053" y="0"/>
                  </a:cubicBezTo>
                  <a:moveTo>
                    <a:pt x="437667" y="734599"/>
                  </a:moveTo>
                  <a:cubicBezTo>
                    <a:pt x="493906" y="522094"/>
                    <a:pt x="684586" y="375133"/>
                    <a:pt x="925279" y="375133"/>
                  </a:cubicBezTo>
                  <a:cubicBezTo>
                    <a:pt x="1165972" y="375133"/>
                    <a:pt x="1353572" y="522026"/>
                    <a:pt x="1403517" y="734599"/>
                  </a:cubicBezTo>
                  <a:lnTo>
                    <a:pt x="437599" y="734599"/>
                  </a:lnTo>
                  <a:close/>
                </a:path>
              </a:pathLst>
            </a:custGeom>
            <a:grpFill/>
            <a:ln w="6842"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7FAA00D-26A2-61B4-04AF-0715EAADDB03}"/>
                </a:ext>
              </a:extLst>
            </p:cNvPr>
            <p:cNvSpPr/>
            <p:nvPr/>
          </p:nvSpPr>
          <p:spPr>
            <a:xfrm>
              <a:off x="4487367" y="2486822"/>
              <a:ext cx="1653651" cy="1775502"/>
            </a:xfrm>
            <a:custGeom>
              <a:avLst/>
              <a:gdLst>
                <a:gd name="connsiteX0" fmla="*/ 969066 w 1653651"/>
                <a:gd name="connsiteY0" fmla="*/ 0 h 1775502"/>
                <a:gd name="connsiteX1" fmla="*/ 381428 w 1653651"/>
                <a:gd name="connsiteY1" fmla="*/ 221878 h 1775502"/>
                <a:gd name="connsiteX2" fmla="*/ 381428 w 1653651"/>
                <a:gd name="connsiteY2" fmla="*/ 50013 h 1775502"/>
                <a:gd name="connsiteX3" fmla="*/ 0 w 1653651"/>
                <a:gd name="connsiteY3" fmla="*/ 50013 h 1775502"/>
                <a:gd name="connsiteX4" fmla="*/ 0 w 1653651"/>
                <a:gd name="connsiteY4" fmla="*/ 1775503 h 1775502"/>
                <a:gd name="connsiteX5" fmla="*/ 406400 w 1653651"/>
                <a:gd name="connsiteY5" fmla="*/ 1775503 h 1775502"/>
                <a:gd name="connsiteX6" fmla="*/ 406400 w 1653651"/>
                <a:gd name="connsiteY6" fmla="*/ 759571 h 1775502"/>
                <a:gd name="connsiteX7" fmla="*/ 847146 w 1653651"/>
                <a:gd name="connsiteY7" fmla="*/ 375065 h 1775502"/>
                <a:gd name="connsiteX8" fmla="*/ 1247251 w 1653651"/>
                <a:gd name="connsiteY8" fmla="*/ 772092 h 1775502"/>
                <a:gd name="connsiteX9" fmla="*/ 1247251 w 1653651"/>
                <a:gd name="connsiteY9" fmla="*/ 1775503 h 1775502"/>
                <a:gd name="connsiteX10" fmla="*/ 1653651 w 1653651"/>
                <a:gd name="connsiteY10" fmla="*/ 1775503 h 1775502"/>
                <a:gd name="connsiteX11" fmla="*/ 1653651 w 1653651"/>
                <a:gd name="connsiteY11" fmla="*/ 615826 h 1775502"/>
                <a:gd name="connsiteX12" fmla="*/ 969066 w 1653651"/>
                <a:gd name="connsiteY12" fmla="*/ 0 h 177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3651" h="1775502">
                  <a:moveTo>
                    <a:pt x="969066" y="0"/>
                  </a:moveTo>
                  <a:cubicBezTo>
                    <a:pt x="744040" y="0"/>
                    <a:pt x="537693" y="71907"/>
                    <a:pt x="381428" y="221878"/>
                  </a:cubicBezTo>
                  <a:lnTo>
                    <a:pt x="381428" y="50013"/>
                  </a:lnTo>
                  <a:lnTo>
                    <a:pt x="0" y="50013"/>
                  </a:lnTo>
                  <a:lnTo>
                    <a:pt x="0" y="1775503"/>
                  </a:lnTo>
                  <a:lnTo>
                    <a:pt x="406400" y="1775503"/>
                  </a:lnTo>
                  <a:lnTo>
                    <a:pt x="406400" y="759571"/>
                  </a:lnTo>
                  <a:cubicBezTo>
                    <a:pt x="406400" y="537625"/>
                    <a:pt x="628346" y="375065"/>
                    <a:pt x="847146" y="375065"/>
                  </a:cubicBezTo>
                  <a:cubicBezTo>
                    <a:pt x="1094064" y="375065"/>
                    <a:pt x="1247251" y="525104"/>
                    <a:pt x="1247251" y="772092"/>
                  </a:cubicBezTo>
                  <a:lnTo>
                    <a:pt x="1247251" y="1775503"/>
                  </a:lnTo>
                  <a:lnTo>
                    <a:pt x="1653651" y="1775503"/>
                  </a:lnTo>
                  <a:lnTo>
                    <a:pt x="1653651" y="615826"/>
                  </a:lnTo>
                  <a:cubicBezTo>
                    <a:pt x="1653651" y="290706"/>
                    <a:pt x="1359798" y="0"/>
                    <a:pt x="969066" y="0"/>
                  </a:cubicBezTo>
                </a:path>
              </a:pathLst>
            </a:custGeom>
            <a:grpFill/>
            <a:ln w="6842"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FC6A847-2DC2-DBA0-2B4C-FBB09CA0B952}"/>
                </a:ext>
              </a:extLst>
            </p:cNvPr>
            <p:cNvSpPr/>
            <p:nvPr/>
          </p:nvSpPr>
          <p:spPr>
            <a:xfrm>
              <a:off x="6248776" y="2030477"/>
              <a:ext cx="912757" cy="2231847"/>
            </a:xfrm>
            <a:custGeom>
              <a:avLst/>
              <a:gdLst>
                <a:gd name="connsiteX0" fmla="*/ 578265 w 912757"/>
                <a:gd name="connsiteY0" fmla="*/ 0 h 2231847"/>
                <a:gd name="connsiteX1" fmla="*/ 171933 w 912757"/>
                <a:gd name="connsiteY1" fmla="*/ 146892 h 2231847"/>
                <a:gd name="connsiteX2" fmla="*/ 171933 w 912757"/>
                <a:gd name="connsiteY2" fmla="*/ 506358 h 2231847"/>
                <a:gd name="connsiteX3" fmla="*/ 0 w 912757"/>
                <a:gd name="connsiteY3" fmla="*/ 506358 h 2231847"/>
                <a:gd name="connsiteX4" fmla="*/ 0 w 912757"/>
                <a:gd name="connsiteY4" fmla="*/ 881491 h 2231847"/>
                <a:gd name="connsiteX5" fmla="*/ 171933 w 912757"/>
                <a:gd name="connsiteY5" fmla="*/ 881491 h 2231847"/>
                <a:gd name="connsiteX6" fmla="*/ 171933 w 912757"/>
                <a:gd name="connsiteY6" fmla="*/ 2231847 h 2231847"/>
                <a:gd name="connsiteX7" fmla="*/ 578265 w 912757"/>
                <a:gd name="connsiteY7" fmla="*/ 2231847 h 2231847"/>
                <a:gd name="connsiteX8" fmla="*/ 578265 w 912757"/>
                <a:gd name="connsiteY8" fmla="*/ 881491 h 2231847"/>
                <a:gd name="connsiteX9" fmla="*/ 912758 w 912757"/>
                <a:gd name="connsiteY9" fmla="*/ 881491 h 2231847"/>
                <a:gd name="connsiteX10" fmla="*/ 912758 w 912757"/>
                <a:gd name="connsiteY10" fmla="*/ 506358 h 2231847"/>
                <a:gd name="connsiteX11" fmla="*/ 578265 w 912757"/>
                <a:gd name="connsiteY11" fmla="*/ 506358 h 2231847"/>
                <a:gd name="connsiteX12" fmla="*/ 578265 w 912757"/>
                <a:gd name="connsiteY12" fmla="*/ 0 h 223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2757" h="2231847">
                  <a:moveTo>
                    <a:pt x="578265" y="0"/>
                  </a:moveTo>
                  <a:lnTo>
                    <a:pt x="171933" y="146892"/>
                  </a:lnTo>
                  <a:lnTo>
                    <a:pt x="171933" y="506358"/>
                  </a:lnTo>
                  <a:lnTo>
                    <a:pt x="0" y="506358"/>
                  </a:lnTo>
                  <a:lnTo>
                    <a:pt x="0" y="881491"/>
                  </a:lnTo>
                  <a:lnTo>
                    <a:pt x="171933" y="881491"/>
                  </a:lnTo>
                  <a:lnTo>
                    <a:pt x="171933" y="2231847"/>
                  </a:lnTo>
                  <a:lnTo>
                    <a:pt x="578265" y="2231847"/>
                  </a:lnTo>
                  <a:lnTo>
                    <a:pt x="578265" y="881491"/>
                  </a:lnTo>
                  <a:lnTo>
                    <a:pt x="912758" y="881491"/>
                  </a:lnTo>
                  <a:lnTo>
                    <a:pt x="912758" y="506358"/>
                  </a:lnTo>
                  <a:lnTo>
                    <a:pt x="578265" y="506358"/>
                  </a:lnTo>
                  <a:lnTo>
                    <a:pt x="578265" y="0"/>
                  </a:lnTo>
                  <a:close/>
                </a:path>
              </a:pathLst>
            </a:custGeom>
            <a:grpFill/>
            <a:ln w="6842"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1E10C3C3-8E4E-4667-445B-11B403168F1D}"/>
                </a:ext>
              </a:extLst>
            </p:cNvPr>
            <p:cNvSpPr/>
            <p:nvPr/>
          </p:nvSpPr>
          <p:spPr>
            <a:xfrm>
              <a:off x="7336888" y="1964865"/>
              <a:ext cx="406400" cy="2294312"/>
            </a:xfrm>
            <a:custGeom>
              <a:avLst/>
              <a:gdLst>
                <a:gd name="connsiteX0" fmla="*/ 0 w 406400"/>
                <a:gd name="connsiteY0" fmla="*/ 0 h 2294312"/>
                <a:gd name="connsiteX1" fmla="*/ 406400 w 406400"/>
                <a:gd name="connsiteY1" fmla="*/ 0 h 2294312"/>
                <a:gd name="connsiteX2" fmla="*/ 406400 w 406400"/>
                <a:gd name="connsiteY2" fmla="*/ 2294313 h 2294312"/>
                <a:gd name="connsiteX3" fmla="*/ 0 w 406400"/>
                <a:gd name="connsiteY3" fmla="*/ 2294313 h 2294312"/>
              </a:gdLst>
              <a:ahLst/>
              <a:cxnLst>
                <a:cxn ang="0">
                  <a:pos x="connsiteX0" y="connsiteY0"/>
                </a:cxn>
                <a:cxn ang="0">
                  <a:pos x="connsiteX1" y="connsiteY1"/>
                </a:cxn>
                <a:cxn ang="0">
                  <a:pos x="connsiteX2" y="connsiteY2"/>
                </a:cxn>
                <a:cxn ang="0">
                  <a:pos x="connsiteX3" y="connsiteY3"/>
                </a:cxn>
              </a:cxnLst>
              <a:rect l="l" t="t" r="r" b="b"/>
              <a:pathLst>
                <a:path w="406400" h="2294312">
                  <a:moveTo>
                    <a:pt x="0" y="0"/>
                  </a:moveTo>
                  <a:lnTo>
                    <a:pt x="406400" y="0"/>
                  </a:lnTo>
                  <a:lnTo>
                    <a:pt x="406400" y="2294313"/>
                  </a:lnTo>
                  <a:lnTo>
                    <a:pt x="0" y="2294313"/>
                  </a:lnTo>
                  <a:close/>
                </a:path>
              </a:pathLst>
            </a:custGeom>
            <a:grpFill/>
            <a:ln w="6842"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A7C03CA5-F555-2AB6-3E17-9139D8C696E9}"/>
                </a:ext>
              </a:extLst>
            </p:cNvPr>
            <p:cNvSpPr/>
            <p:nvPr/>
          </p:nvSpPr>
          <p:spPr>
            <a:xfrm>
              <a:off x="7936088" y="2486822"/>
              <a:ext cx="1806770" cy="1812995"/>
            </a:xfrm>
            <a:custGeom>
              <a:avLst/>
              <a:gdLst>
                <a:gd name="connsiteX0" fmla="*/ 919053 w 1806770"/>
                <a:gd name="connsiteY0" fmla="*/ 0 h 1812995"/>
                <a:gd name="connsiteX1" fmla="*/ 0 w 1806770"/>
                <a:gd name="connsiteY1" fmla="*/ 903385 h 1812995"/>
                <a:gd name="connsiteX2" fmla="*/ 947172 w 1806770"/>
                <a:gd name="connsiteY2" fmla="*/ 1812995 h 1812995"/>
                <a:gd name="connsiteX3" fmla="*/ 1769209 w 1806770"/>
                <a:gd name="connsiteY3" fmla="*/ 1387849 h 1812995"/>
                <a:gd name="connsiteX4" fmla="*/ 1466051 w 1806770"/>
                <a:gd name="connsiteY4" fmla="*/ 1165903 h 1812995"/>
                <a:gd name="connsiteX5" fmla="*/ 965919 w 1806770"/>
                <a:gd name="connsiteY5" fmla="*/ 1437862 h 1812995"/>
                <a:gd name="connsiteX6" fmla="*/ 437667 w 1806770"/>
                <a:gd name="connsiteY6" fmla="*/ 1081544 h 1812995"/>
                <a:gd name="connsiteX7" fmla="*/ 1806770 w 1806770"/>
                <a:gd name="connsiteY7" fmla="*/ 1081544 h 1812995"/>
                <a:gd name="connsiteX8" fmla="*/ 1806770 w 1806770"/>
                <a:gd name="connsiteY8" fmla="*/ 922131 h 1812995"/>
                <a:gd name="connsiteX9" fmla="*/ 919053 w 1806770"/>
                <a:gd name="connsiteY9" fmla="*/ 0 h 1812995"/>
                <a:gd name="connsiteX10" fmla="*/ 437667 w 1806770"/>
                <a:gd name="connsiteY10" fmla="*/ 734599 h 1812995"/>
                <a:gd name="connsiteX11" fmla="*/ 925278 w 1806770"/>
                <a:gd name="connsiteY11" fmla="*/ 375133 h 1812995"/>
                <a:gd name="connsiteX12" fmla="*/ 1403517 w 1806770"/>
                <a:gd name="connsiteY12" fmla="*/ 734599 h 1812995"/>
                <a:gd name="connsiteX13" fmla="*/ 437599 w 1806770"/>
                <a:gd name="connsiteY13" fmla="*/ 734599 h 181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6770" h="1812995">
                  <a:moveTo>
                    <a:pt x="919053" y="0"/>
                  </a:moveTo>
                  <a:cubicBezTo>
                    <a:pt x="403253" y="0"/>
                    <a:pt x="0" y="384506"/>
                    <a:pt x="0" y="903385"/>
                  </a:cubicBezTo>
                  <a:cubicBezTo>
                    <a:pt x="0" y="1522289"/>
                    <a:pt x="475160" y="1812995"/>
                    <a:pt x="947172" y="1812995"/>
                  </a:cubicBezTo>
                  <a:cubicBezTo>
                    <a:pt x="1297265" y="1812995"/>
                    <a:pt x="1625464" y="1637984"/>
                    <a:pt x="1769209" y="1387849"/>
                  </a:cubicBezTo>
                  <a:lnTo>
                    <a:pt x="1466051" y="1165903"/>
                  </a:lnTo>
                  <a:cubicBezTo>
                    <a:pt x="1356583" y="1325315"/>
                    <a:pt x="1197238" y="1437862"/>
                    <a:pt x="965919" y="1437862"/>
                  </a:cubicBezTo>
                  <a:cubicBezTo>
                    <a:pt x="734599" y="1437862"/>
                    <a:pt x="503348" y="1303422"/>
                    <a:pt x="437667" y="1081544"/>
                  </a:cubicBezTo>
                  <a:lnTo>
                    <a:pt x="1806770" y="1081544"/>
                  </a:lnTo>
                  <a:lnTo>
                    <a:pt x="1806770" y="922131"/>
                  </a:lnTo>
                  <a:cubicBezTo>
                    <a:pt x="1806770" y="362613"/>
                    <a:pt x="1434784" y="0"/>
                    <a:pt x="919053" y="0"/>
                  </a:cubicBezTo>
                  <a:moveTo>
                    <a:pt x="437667" y="734599"/>
                  </a:moveTo>
                  <a:cubicBezTo>
                    <a:pt x="493975" y="522094"/>
                    <a:pt x="684586" y="375133"/>
                    <a:pt x="925278" y="375133"/>
                  </a:cubicBezTo>
                  <a:cubicBezTo>
                    <a:pt x="1165972" y="375133"/>
                    <a:pt x="1353573" y="522026"/>
                    <a:pt x="1403517" y="734599"/>
                  </a:cubicBezTo>
                  <a:lnTo>
                    <a:pt x="437599" y="734599"/>
                  </a:lnTo>
                  <a:close/>
                </a:path>
              </a:pathLst>
            </a:custGeom>
            <a:grpFill/>
            <a:ln w="6842"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C5F787D-9E84-35C5-2DD9-97452A95E434}"/>
                </a:ext>
              </a:extLst>
            </p:cNvPr>
            <p:cNvSpPr/>
            <p:nvPr/>
          </p:nvSpPr>
          <p:spPr>
            <a:xfrm>
              <a:off x="9890914" y="2536835"/>
              <a:ext cx="1694222" cy="2353835"/>
            </a:xfrm>
            <a:custGeom>
              <a:avLst/>
              <a:gdLst>
                <a:gd name="connsiteX0" fmla="*/ 1287891 w 1694222"/>
                <a:gd name="connsiteY0" fmla="*/ 0 h 2353835"/>
                <a:gd name="connsiteX1" fmla="*/ 1287891 w 1694222"/>
                <a:gd name="connsiteY1" fmla="*/ 962771 h 2353835"/>
                <a:gd name="connsiteX2" fmla="*/ 847145 w 1694222"/>
                <a:gd name="connsiteY2" fmla="*/ 1350356 h 2353835"/>
                <a:gd name="connsiteX3" fmla="*/ 447040 w 1694222"/>
                <a:gd name="connsiteY3" fmla="*/ 953398 h 2353835"/>
                <a:gd name="connsiteX4" fmla="*/ 447040 w 1694222"/>
                <a:gd name="connsiteY4" fmla="*/ 0 h 2353835"/>
                <a:gd name="connsiteX5" fmla="*/ 40640 w 1694222"/>
                <a:gd name="connsiteY5" fmla="*/ 0 h 2353835"/>
                <a:gd name="connsiteX6" fmla="*/ 40640 w 1694222"/>
                <a:gd name="connsiteY6" fmla="*/ 1106516 h 2353835"/>
                <a:gd name="connsiteX7" fmla="*/ 787691 w 1694222"/>
                <a:gd name="connsiteY7" fmla="*/ 1725421 h 2353835"/>
                <a:gd name="connsiteX8" fmla="*/ 1303422 w 1694222"/>
                <a:gd name="connsiteY8" fmla="*/ 1494170 h 2353835"/>
                <a:gd name="connsiteX9" fmla="*/ 1303422 w 1694222"/>
                <a:gd name="connsiteY9" fmla="*/ 1537957 h 2353835"/>
                <a:gd name="connsiteX10" fmla="*/ 803289 w 1694222"/>
                <a:gd name="connsiteY10" fmla="*/ 1978703 h 2353835"/>
                <a:gd name="connsiteX11" fmla="*/ 206278 w 1694222"/>
                <a:gd name="connsiteY11" fmla="*/ 1788023 h 2353835"/>
                <a:gd name="connsiteX12" fmla="*/ 0 w 1694222"/>
                <a:gd name="connsiteY12" fmla="*/ 2100623 h 2353835"/>
                <a:gd name="connsiteX13" fmla="*/ 809584 w 1694222"/>
                <a:gd name="connsiteY13" fmla="*/ 2353836 h 2353835"/>
                <a:gd name="connsiteX14" fmla="*/ 1694223 w 1694222"/>
                <a:gd name="connsiteY14" fmla="*/ 1550477 h 2353835"/>
                <a:gd name="connsiteX15" fmla="*/ 1694223 w 1694222"/>
                <a:gd name="connsiteY15" fmla="*/ 0 h 2353835"/>
                <a:gd name="connsiteX16" fmla="*/ 1287823 w 1694222"/>
                <a:gd name="connsiteY16" fmla="*/ 0 h 2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94222" h="2353835">
                  <a:moveTo>
                    <a:pt x="1287891" y="0"/>
                  </a:moveTo>
                  <a:lnTo>
                    <a:pt x="1287891" y="962771"/>
                  </a:lnTo>
                  <a:cubicBezTo>
                    <a:pt x="1287891" y="1184649"/>
                    <a:pt x="1066013" y="1350356"/>
                    <a:pt x="847145" y="1350356"/>
                  </a:cubicBezTo>
                  <a:cubicBezTo>
                    <a:pt x="600227" y="1350356"/>
                    <a:pt x="447040" y="1197169"/>
                    <a:pt x="447040" y="953398"/>
                  </a:cubicBezTo>
                  <a:lnTo>
                    <a:pt x="447040" y="0"/>
                  </a:lnTo>
                  <a:lnTo>
                    <a:pt x="40640" y="0"/>
                  </a:lnTo>
                  <a:lnTo>
                    <a:pt x="40640" y="1106516"/>
                  </a:lnTo>
                  <a:cubicBezTo>
                    <a:pt x="40640" y="1434715"/>
                    <a:pt x="359534" y="1725421"/>
                    <a:pt x="787691" y="1725421"/>
                  </a:cubicBezTo>
                  <a:cubicBezTo>
                    <a:pt x="975223" y="1725421"/>
                    <a:pt x="1169050" y="1644141"/>
                    <a:pt x="1303422" y="1494170"/>
                  </a:cubicBezTo>
                  <a:lnTo>
                    <a:pt x="1303422" y="1537957"/>
                  </a:lnTo>
                  <a:cubicBezTo>
                    <a:pt x="1303422" y="1797328"/>
                    <a:pt x="1100290" y="1978703"/>
                    <a:pt x="803289" y="1978703"/>
                  </a:cubicBezTo>
                  <a:cubicBezTo>
                    <a:pt x="609531" y="1978703"/>
                    <a:pt x="375064" y="1916169"/>
                    <a:pt x="206278" y="1788023"/>
                  </a:cubicBezTo>
                  <a:lnTo>
                    <a:pt x="0" y="2100623"/>
                  </a:lnTo>
                  <a:cubicBezTo>
                    <a:pt x="200053" y="2253809"/>
                    <a:pt x="512652" y="2353836"/>
                    <a:pt x="809584" y="2353836"/>
                  </a:cubicBezTo>
                  <a:cubicBezTo>
                    <a:pt x="1312864" y="2353836"/>
                    <a:pt x="1694223" y="2003675"/>
                    <a:pt x="1694223" y="1550477"/>
                  </a:cubicBezTo>
                  <a:lnTo>
                    <a:pt x="1694223" y="0"/>
                  </a:lnTo>
                  <a:lnTo>
                    <a:pt x="1287823" y="0"/>
                  </a:lnTo>
                  <a:close/>
                </a:path>
              </a:pathLst>
            </a:custGeom>
            <a:grpFill/>
            <a:ln w="6842" cap="flat">
              <a:noFill/>
              <a:prstDash val="solid"/>
              <a:miter/>
            </a:ln>
          </p:spPr>
          <p:txBody>
            <a:bodyPr rtlCol="0" anchor="ctr"/>
            <a:lstStyle/>
            <a:p>
              <a:endParaRPr lang="en-US"/>
            </a:p>
          </p:txBody>
        </p:sp>
      </p:grpSp>
      <p:sp>
        <p:nvSpPr>
          <p:cNvPr id="12" name="Content Placeholder 2">
            <a:extLst>
              <a:ext uri="{FF2B5EF4-FFF2-40B4-BE49-F238E27FC236}">
                <a16:creationId xmlns:a16="http://schemas.microsoft.com/office/drawing/2014/main" id="{DB9A4640-4EF1-4EA5-B93F-8A31D426F75D}"/>
              </a:ext>
            </a:extLst>
          </p:cNvPr>
          <p:cNvSpPr>
            <a:spLocks noGrp="1"/>
          </p:cNvSpPr>
          <p:nvPr>
            <p:ph idx="1"/>
          </p:nvPr>
        </p:nvSpPr>
        <p:spPr>
          <a:xfrm>
            <a:off x="518160" y="1075764"/>
            <a:ext cx="4856086" cy="5330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7A6B0CF8-A198-4C6C-1EDF-170F744FB3C6}"/>
              </a:ext>
            </a:extLst>
          </p:cNvPr>
          <p:cNvSpPr>
            <a:spLocks noGrp="1"/>
          </p:cNvSpPr>
          <p:nvPr>
            <p:ph idx="10"/>
          </p:nvPr>
        </p:nvSpPr>
        <p:spPr>
          <a:xfrm>
            <a:off x="6817754" y="1075764"/>
            <a:ext cx="4856086" cy="5330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Placeholder 1">
            <a:extLst>
              <a:ext uri="{FF2B5EF4-FFF2-40B4-BE49-F238E27FC236}">
                <a16:creationId xmlns:a16="http://schemas.microsoft.com/office/drawing/2014/main" id="{161B8489-4EA5-7185-8663-2292FE449993}"/>
              </a:ext>
            </a:extLst>
          </p:cNvPr>
          <p:cNvSpPr>
            <a:spLocks noGrp="1"/>
          </p:cNvSpPr>
          <p:nvPr>
            <p:ph type="title"/>
          </p:nvPr>
        </p:nvSpPr>
        <p:spPr>
          <a:xfrm>
            <a:off x="518160" y="257884"/>
            <a:ext cx="11155680" cy="559996"/>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3721929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218A09-48C7-45C1-A0A9-B1A5AF371BBD}"/>
              </a:ext>
            </a:extLst>
          </p:cNvPr>
          <p:cNvSpPr/>
          <p:nvPr/>
        </p:nvSpPr>
        <p:spPr>
          <a:xfrm>
            <a:off x="0" y="6443436"/>
            <a:ext cx="12192000" cy="41456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8200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6550D18-6E35-43A7-9815-A273A5F23F82}"/>
              </a:ext>
            </a:extLst>
          </p:cNvPr>
          <p:cNvSpPr/>
          <p:nvPr userDrawn="1"/>
        </p:nvSpPr>
        <p:spPr>
          <a:xfrm>
            <a:off x="-1" y="1022165"/>
            <a:ext cx="12191999" cy="5018513"/>
          </a:xfrm>
          <a:prstGeom prst="rect">
            <a:avLst/>
          </a:prstGeom>
          <a:solidFill>
            <a:srgbClr val="44D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Placeholder 1">
            <a:extLst>
              <a:ext uri="{FF2B5EF4-FFF2-40B4-BE49-F238E27FC236}">
                <a16:creationId xmlns:a16="http://schemas.microsoft.com/office/drawing/2014/main" id="{EE33C18F-2E26-C6CD-C728-D12B57635101}"/>
              </a:ext>
            </a:extLst>
          </p:cNvPr>
          <p:cNvSpPr>
            <a:spLocks noGrp="1"/>
          </p:cNvSpPr>
          <p:nvPr>
            <p:ph type="title"/>
          </p:nvPr>
        </p:nvSpPr>
        <p:spPr>
          <a:xfrm>
            <a:off x="518160" y="257884"/>
            <a:ext cx="11155680" cy="559996"/>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4887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4869483-C7D7-439A-9150-E449C98660C9}"/>
              </a:ext>
            </a:extLst>
          </p:cNvPr>
          <p:cNvGraphicFramePr>
            <a:graphicFrameLocks noChangeAspect="1"/>
          </p:cNvGraphicFramePr>
          <p:nvPr userDrawn="1">
            <p:custDataLst>
              <p:tags r:id="rId15"/>
            </p:custDataLst>
            <p:extLst>
              <p:ext uri="{D42A27DB-BD31-4B8C-83A1-F6EECF244321}">
                <p14:modId xmlns:p14="http://schemas.microsoft.com/office/powerpoint/2010/main" val="16211213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347" imgH="348" progId="TCLayout.ActiveDocument.1">
                  <p:embed/>
                </p:oleObj>
              </mc:Choice>
              <mc:Fallback>
                <p:oleObj name="think-cell Slide" r:id="rId16" imgW="347" imgH="348" progId="TCLayout.ActiveDocument.1">
                  <p:embed/>
                  <p:pic>
                    <p:nvPicPr>
                      <p:cNvPr id="5" name="Object 4" hidden="1">
                        <a:extLst>
                          <a:ext uri="{FF2B5EF4-FFF2-40B4-BE49-F238E27FC236}">
                            <a16:creationId xmlns:a16="http://schemas.microsoft.com/office/drawing/2014/main" id="{54869483-C7D7-439A-9150-E449C98660C9}"/>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518160" y="0"/>
            <a:ext cx="11155680" cy="1075764"/>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518160" y="1228489"/>
            <a:ext cx="11155680" cy="49106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Box 12">
            <a:extLst>
              <a:ext uri="{FF2B5EF4-FFF2-40B4-BE49-F238E27FC236}">
                <a16:creationId xmlns:a16="http://schemas.microsoft.com/office/drawing/2014/main" id="{808F322E-5557-48D5-B654-7CFA08B89415}"/>
              </a:ext>
            </a:extLst>
          </p:cNvPr>
          <p:cNvSpPr txBox="1"/>
          <p:nvPr/>
        </p:nvSpPr>
        <p:spPr>
          <a:xfrm>
            <a:off x="270677" y="6558580"/>
            <a:ext cx="1866217" cy="200055"/>
          </a:xfrm>
          <a:prstGeom prst="rect">
            <a:avLst/>
          </a:prstGeom>
          <a:noFill/>
        </p:spPr>
        <p:txBody>
          <a:bodyPr wrap="none" rtlCol="0" anchor="ctr">
            <a:spAutoFit/>
          </a:bodyPr>
          <a:lstStyle/>
          <a:p>
            <a:r>
              <a:rPr lang="en-US" sz="700" baseline="0">
                <a:solidFill>
                  <a:schemeClr val="tx1"/>
                </a:solidFill>
                <a:latin typeface="Segoe UI Semibold" panose="020B0702040204020203" pitchFamily="34" charset="0"/>
                <a:cs typeface="Segoe UI Semibold" panose="020B0702040204020203" pitchFamily="34" charset="0"/>
              </a:rPr>
              <a:t> |   © 2023 Bentley Systems, Incorporated</a:t>
            </a:r>
            <a:endParaRPr lang="en-US" sz="700">
              <a:solidFill>
                <a:schemeClr val="tx1"/>
              </a:solidFill>
              <a:latin typeface="Segoe UI Semibold" panose="020B0702040204020203" pitchFamily="34" charset="0"/>
              <a:cs typeface="Segoe UI Semibold" panose="020B0702040204020203" pitchFamily="34" charset="0"/>
            </a:endParaRPr>
          </a:p>
        </p:txBody>
      </p:sp>
      <p:sp>
        <p:nvSpPr>
          <p:cNvPr id="15" name="Slide Number Placeholder 5">
            <a:extLst>
              <a:ext uri="{FF2B5EF4-FFF2-40B4-BE49-F238E27FC236}">
                <a16:creationId xmlns:a16="http://schemas.microsoft.com/office/drawing/2014/main" id="{A0213BA6-69E0-4F6C-B6B8-46B4FF5F6B9A}"/>
              </a:ext>
            </a:extLst>
          </p:cNvPr>
          <p:cNvSpPr txBox="1">
            <a:spLocks/>
          </p:cNvSpPr>
          <p:nvPr userDrawn="1"/>
        </p:nvSpPr>
        <p:spPr>
          <a:xfrm>
            <a:off x="138020" y="6567167"/>
            <a:ext cx="235458" cy="182880"/>
          </a:xfrm>
          <a:prstGeom prst="rect">
            <a:avLst/>
          </a:prstGeom>
          <a:noFill/>
        </p:spPr>
        <p:txBody>
          <a:bodyPr vert="horz" lIns="0" tIns="0" rIns="0" bIns="0" rtlCol="0" anchor="ctr"/>
          <a:lstStyle>
            <a:defPPr>
              <a:defRPr lang="en-US"/>
            </a:defPPr>
            <a:lvl1pPr marL="0" algn="ctr" defTabSz="914400" rtl="0" eaLnBrk="1" latinLnBrk="0" hangingPunct="1">
              <a:defRPr sz="743" b="1"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515C54-FDBB-4A36-9708-FD3B0CAF8E7E}" type="slidenum">
              <a:rPr lang="en-US" sz="800" smtClean="0">
                <a:solidFill>
                  <a:schemeClr val="tx1"/>
                </a:solidFill>
              </a:rPr>
              <a:pPr/>
              <a:t>‹#›</a:t>
            </a:fld>
            <a:endParaRPr lang="en-US" sz="800">
              <a:solidFill>
                <a:schemeClr val="tx1"/>
              </a:solidFill>
            </a:endParaRPr>
          </a:p>
        </p:txBody>
      </p:sp>
      <p:grpSp>
        <p:nvGrpSpPr>
          <p:cNvPr id="4" name="Group 3" hidden="1">
            <a:extLst>
              <a:ext uri="{FF2B5EF4-FFF2-40B4-BE49-F238E27FC236}">
                <a16:creationId xmlns:a16="http://schemas.microsoft.com/office/drawing/2014/main" id="{EB4DF781-1811-3145-D1D8-680347DD29FB}"/>
              </a:ext>
            </a:extLst>
          </p:cNvPr>
          <p:cNvGrpSpPr/>
          <p:nvPr userDrawn="1"/>
        </p:nvGrpSpPr>
        <p:grpSpPr>
          <a:xfrm>
            <a:off x="11217348" y="6540241"/>
            <a:ext cx="838267" cy="201195"/>
            <a:chOff x="9491983" y="5850979"/>
            <a:chExt cx="2439327" cy="585470"/>
          </a:xfrm>
        </p:grpSpPr>
        <p:pic>
          <p:nvPicPr>
            <p:cNvPr id="6" name="bg object 16">
              <a:extLst>
                <a:ext uri="{FF2B5EF4-FFF2-40B4-BE49-F238E27FC236}">
                  <a16:creationId xmlns:a16="http://schemas.microsoft.com/office/drawing/2014/main" id="{AB854C0B-80E8-5415-17DD-46EB1A821F93}"/>
                </a:ext>
              </a:extLst>
            </p:cNvPr>
            <p:cNvPicPr/>
            <p:nvPr userDrawn="1"/>
          </p:nvPicPr>
          <p:blipFill>
            <a:blip r:embed="rId18" cstate="screen">
              <a:extLst>
                <a:ext uri="{28A0092B-C50C-407E-A947-70E740481C1C}">
                  <a14:useLocalDpi xmlns:a14="http://schemas.microsoft.com/office/drawing/2010/main"/>
                </a:ext>
              </a:extLst>
            </a:blip>
            <a:stretch>
              <a:fillRect/>
            </a:stretch>
          </p:blipFill>
          <p:spPr>
            <a:xfrm>
              <a:off x="11849952" y="5959791"/>
              <a:ext cx="81358" cy="81767"/>
            </a:xfrm>
            <a:prstGeom prst="rect">
              <a:avLst/>
            </a:prstGeom>
          </p:spPr>
        </p:pic>
        <p:sp>
          <p:nvSpPr>
            <p:cNvPr id="7" name="bg object 17">
              <a:extLst>
                <a:ext uri="{FF2B5EF4-FFF2-40B4-BE49-F238E27FC236}">
                  <a16:creationId xmlns:a16="http://schemas.microsoft.com/office/drawing/2014/main" id="{2D925EB4-1D82-C850-7CC7-F74136A969DC}"/>
                </a:ext>
              </a:extLst>
            </p:cNvPr>
            <p:cNvSpPr/>
            <p:nvPr userDrawn="1"/>
          </p:nvSpPr>
          <p:spPr>
            <a:xfrm>
              <a:off x="9491983" y="5850979"/>
              <a:ext cx="2318385" cy="585470"/>
            </a:xfrm>
            <a:custGeom>
              <a:avLst/>
              <a:gdLst/>
              <a:ahLst/>
              <a:cxnLst/>
              <a:rect l="l" t="t" r="r" b="b"/>
              <a:pathLst>
                <a:path w="2318384" h="585470">
                  <a:moveTo>
                    <a:pt x="471170" y="330250"/>
                  </a:moveTo>
                  <a:lnTo>
                    <a:pt x="462851" y="286016"/>
                  </a:lnTo>
                  <a:lnTo>
                    <a:pt x="449516" y="265823"/>
                  </a:lnTo>
                  <a:lnTo>
                    <a:pt x="441159" y="253161"/>
                  </a:lnTo>
                  <a:lnTo>
                    <a:pt x="411010" y="232257"/>
                  </a:lnTo>
                  <a:lnTo>
                    <a:pt x="386740" y="226250"/>
                  </a:lnTo>
                  <a:lnTo>
                    <a:pt x="386740" y="316484"/>
                  </a:lnTo>
                  <a:lnTo>
                    <a:pt x="381190" y="343204"/>
                  </a:lnTo>
                  <a:lnTo>
                    <a:pt x="365315" y="364172"/>
                  </a:lnTo>
                  <a:lnTo>
                    <a:pt x="340296" y="377875"/>
                  </a:lnTo>
                  <a:lnTo>
                    <a:pt x="307301" y="382778"/>
                  </a:lnTo>
                  <a:lnTo>
                    <a:pt x="139674" y="382778"/>
                  </a:lnTo>
                  <a:lnTo>
                    <a:pt x="139674" y="265823"/>
                  </a:lnTo>
                  <a:lnTo>
                    <a:pt x="308546" y="265823"/>
                  </a:lnTo>
                  <a:lnTo>
                    <a:pt x="341083" y="269430"/>
                  </a:lnTo>
                  <a:lnTo>
                    <a:pt x="365709" y="279666"/>
                  </a:lnTo>
                  <a:lnTo>
                    <a:pt x="381292" y="295643"/>
                  </a:lnTo>
                  <a:lnTo>
                    <a:pt x="386740" y="316484"/>
                  </a:lnTo>
                  <a:lnTo>
                    <a:pt x="386740" y="226250"/>
                  </a:lnTo>
                  <a:lnTo>
                    <a:pt x="377355" y="223913"/>
                  </a:lnTo>
                  <a:lnTo>
                    <a:pt x="400964" y="212534"/>
                  </a:lnTo>
                  <a:lnTo>
                    <a:pt x="423633" y="189598"/>
                  </a:lnTo>
                  <a:lnTo>
                    <a:pt x="424002" y="188887"/>
                  </a:lnTo>
                  <a:lnTo>
                    <a:pt x="440690" y="156425"/>
                  </a:lnTo>
                  <a:lnTo>
                    <a:pt x="447408" y="114465"/>
                  </a:lnTo>
                  <a:lnTo>
                    <a:pt x="439204" y="76936"/>
                  </a:lnTo>
                  <a:lnTo>
                    <a:pt x="437095" y="67284"/>
                  </a:lnTo>
                  <a:lnTo>
                    <a:pt x="408076" y="31191"/>
                  </a:lnTo>
                  <a:lnTo>
                    <a:pt x="363232" y="8128"/>
                  </a:lnTo>
                  <a:lnTo>
                    <a:pt x="362966" y="8102"/>
                  </a:lnTo>
                  <a:lnTo>
                    <a:pt x="362966" y="133845"/>
                  </a:lnTo>
                  <a:lnTo>
                    <a:pt x="358648" y="156425"/>
                  </a:lnTo>
                  <a:lnTo>
                    <a:pt x="346240" y="173799"/>
                  </a:lnTo>
                  <a:lnTo>
                    <a:pt x="326555" y="184950"/>
                  </a:lnTo>
                  <a:lnTo>
                    <a:pt x="300431" y="188887"/>
                  </a:lnTo>
                  <a:lnTo>
                    <a:pt x="139674" y="188887"/>
                  </a:lnTo>
                  <a:lnTo>
                    <a:pt x="139674" y="76936"/>
                  </a:lnTo>
                  <a:lnTo>
                    <a:pt x="286664" y="76936"/>
                  </a:lnTo>
                  <a:lnTo>
                    <a:pt x="318376" y="81165"/>
                  </a:lnTo>
                  <a:lnTo>
                    <a:pt x="342404" y="92964"/>
                  </a:lnTo>
                  <a:lnTo>
                    <a:pt x="357644" y="110972"/>
                  </a:lnTo>
                  <a:lnTo>
                    <a:pt x="362966" y="133845"/>
                  </a:lnTo>
                  <a:lnTo>
                    <a:pt x="362966" y="8102"/>
                  </a:lnTo>
                  <a:lnTo>
                    <a:pt x="305435" y="0"/>
                  </a:lnTo>
                  <a:lnTo>
                    <a:pt x="55867" y="0"/>
                  </a:lnTo>
                  <a:lnTo>
                    <a:pt x="55867" y="188480"/>
                  </a:lnTo>
                  <a:lnTo>
                    <a:pt x="0" y="188480"/>
                  </a:lnTo>
                  <a:lnTo>
                    <a:pt x="0" y="266065"/>
                  </a:lnTo>
                  <a:lnTo>
                    <a:pt x="55867" y="266065"/>
                  </a:lnTo>
                  <a:lnTo>
                    <a:pt x="55867" y="459714"/>
                  </a:lnTo>
                  <a:lnTo>
                    <a:pt x="326694" y="459714"/>
                  </a:lnTo>
                  <a:lnTo>
                    <a:pt x="375589" y="453402"/>
                  </a:lnTo>
                  <a:lnTo>
                    <a:pt x="415645" y="435584"/>
                  </a:lnTo>
                  <a:lnTo>
                    <a:pt x="445719" y="407974"/>
                  </a:lnTo>
                  <a:lnTo>
                    <a:pt x="459066" y="382778"/>
                  </a:lnTo>
                  <a:lnTo>
                    <a:pt x="464616" y="372287"/>
                  </a:lnTo>
                  <a:lnTo>
                    <a:pt x="471170" y="330250"/>
                  </a:lnTo>
                  <a:close/>
                </a:path>
                <a:path w="2318384" h="585470">
                  <a:moveTo>
                    <a:pt x="855192" y="288963"/>
                  </a:moveTo>
                  <a:lnTo>
                    <a:pt x="850912" y="251434"/>
                  </a:lnTo>
                  <a:lnTo>
                    <a:pt x="849198" y="236423"/>
                  </a:lnTo>
                  <a:lnTo>
                    <a:pt x="832078" y="191363"/>
                  </a:lnTo>
                  <a:lnTo>
                    <a:pt x="823341" y="179514"/>
                  </a:lnTo>
                  <a:lnTo>
                    <a:pt x="805078" y="154724"/>
                  </a:lnTo>
                  <a:lnTo>
                    <a:pt x="774522" y="131279"/>
                  </a:lnTo>
                  <a:lnTo>
                    <a:pt x="774522" y="251434"/>
                  </a:lnTo>
                  <a:lnTo>
                    <a:pt x="581240" y="251434"/>
                  </a:lnTo>
                  <a:lnTo>
                    <a:pt x="594461" y="222262"/>
                  </a:lnTo>
                  <a:lnTo>
                    <a:pt x="616191" y="199529"/>
                  </a:lnTo>
                  <a:lnTo>
                    <a:pt x="644842" y="184772"/>
                  </a:lnTo>
                  <a:lnTo>
                    <a:pt x="678827" y="179514"/>
                  </a:lnTo>
                  <a:lnTo>
                    <a:pt x="712419" y="184772"/>
                  </a:lnTo>
                  <a:lnTo>
                    <a:pt x="740740" y="199529"/>
                  </a:lnTo>
                  <a:lnTo>
                    <a:pt x="762025" y="222262"/>
                  </a:lnTo>
                  <a:lnTo>
                    <a:pt x="774522" y="251434"/>
                  </a:lnTo>
                  <a:lnTo>
                    <a:pt x="774522" y="131279"/>
                  </a:lnTo>
                  <a:lnTo>
                    <a:pt x="769480" y="127406"/>
                  </a:lnTo>
                  <a:lnTo>
                    <a:pt x="726554" y="110350"/>
                  </a:lnTo>
                  <a:lnTo>
                    <a:pt x="677570" y="104457"/>
                  </a:lnTo>
                  <a:lnTo>
                    <a:pt x="628116" y="110629"/>
                  </a:lnTo>
                  <a:lnTo>
                    <a:pt x="584022" y="128244"/>
                  </a:lnTo>
                  <a:lnTo>
                    <a:pt x="546925" y="155892"/>
                  </a:lnTo>
                  <a:lnTo>
                    <a:pt x="518414" y="192201"/>
                  </a:lnTo>
                  <a:lnTo>
                    <a:pt x="500126" y="235775"/>
                  </a:lnTo>
                  <a:lnTo>
                    <a:pt x="493674" y="285216"/>
                  </a:lnTo>
                  <a:lnTo>
                    <a:pt x="501154" y="341693"/>
                  </a:lnTo>
                  <a:lnTo>
                    <a:pt x="521830" y="387438"/>
                  </a:lnTo>
                  <a:lnTo>
                    <a:pt x="553021" y="422656"/>
                  </a:lnTo>
                  <a:lnTo>
                    <a:pt x="592086" y="447548"/>
                  </a:lnTo>
                  <a:lnTo>
                    <a:pt x="636371" y="462330"/>
                  </a:lnTo>
                  <a:lnTo>
                    <a:pt x="683196" y="467220"/>
                  </a:lnTo>
                  <a:lnTo>
                    <a:pt x="734402" y="460959"/>
                  </a:lnTo>
                  <a:lnTo>
                    <a:pt x="780923" y="443458"/>
                  </a:lnTo>
                  <a:lnTo>
                    <a:pt x="819708" y="416560"/>
                  </a:lnTo>
                  <a:lnTo>
                    <a:pt x="839558" y="392163"/>
                  </a:lnTo>
                  <a:lnTo>
                    <a:pt x="847699" y="382168"/>
                  </a:lnTo>
                  <a:lnTo>
                    <a:pt x="787019" y="337743"/>
                  </a:lnTo>
                  <a:lnTo>
                    <a:pt x="768654" y="359714"/>
                  </a:lnTo>
                  <a:lnTo>
                    <a:pt x="746137" y="376923"/>
                  </a:lnTo>
                  <a:lnTo>
                    <a:pt x="719035" y="388150"/>
                  </a:lnTo>
                  <a:lnTo>
                    <a:pt x="686943" y="392163"/>
                  </a:lnTo>
                  <a:lnTo>
                    <a:pt x="652221" y="387273"/>
                  </a:lnTo>
                  <a:lnTo>
                    <a:pt x="621195" y="373164"/>
                  </a:lnTo>
                  <a:lnTo>
                    <a:pt x="596620" y="350735"/>
                  </a:lnTo>
                  <a:lnTo>
                    <a:pt x="581240" y="320865"/>
                  </a:lnTo>
                  <a:lnTo>
                    <a:pt x="855192" y="320865"/>
                  </a:lnTo>
                  <a:lnTo>
                    <a:pt x="855192" y="288963"/>
                  </a:lnTo>
                  <a:close/>
                </a:path>
                <a:path w="2318384" h="585470">
                  <a:moveTo>
                    <a:pt x="1228788" y="227660"/>
                  </a:moveTo>
                  <a:lnTo>
                    <a:pt x="1218374" y="180975"/>
                  </a:lnTo>
                  <a:lnTo>
                    <a:pt x="1189621" y="141668"/>
                  </a:lnTo>
                  <a:lnTo>
                    <a:pt x="1146200" y="114554"/>
                  </a:lnTo>
                  <a:lnTo>
                    <a:pt x="1091806" y="104457"/>
                  </a:lnTo>
                  <a:lnTo>
                    <a:pt x="1058837" y="107175"/>
                  </a:lnTo>
                  <a:lnTo>
                    <a:pt x="1027849" y="115404"/>
                  </a:lnTo>
                  <a:lnTo>
                    <a:pt x="999451" y="129260"/>
                  </a:lnTo>
                  <a:lnTo>
                    <a:pt x="974217" y="148856"/>
                  </a:lnTo>
                  <a:lnTo>
                    <a:pt x="974217" y="114465"/>
                  </a:lnTo>
                  <a:lnTo>
                    <a:pt x="897915" y="114465"/>
                  </a:lnTo>
                  <a:lnTo>
                    <a:pt x="897915" y="459727"/>
                  </a:lnTo>
                  <a:lnTo>
                    <a:pt x="979220" y="459727"/>
                  </a:lnTo>
                  <a:lnTo>
                    <a:pt x="979220" y="256438"/>
                  </a:lnTo>
                  <a:lnTo>
                    <a:pt x="986840" y="225679"/>
                  </a:lnTo>
                  <a:lnTo>
                    <a:pt x="1006894" y="201320"/>
                  </a:lnTo>
                  <a:lnTo>
                    <a:pt x="1035164" y="185280"/>
                  </a:lnTo>
                  <a:lnTo>
                    <a:pt x="1067409" y="179514"/>
                  </a:lnTo>
                  <a:lnTo>
                    <a:pt x="1100759" y="184975"/>
                  </a:lnTo>
                  <a:lnTo>
                    <a:pt x="1125969" y="200698"/>
                  </a:lnTo>
                  <a:lnTo>
                    <a:pt x="1141907" y="225679"/>
                  </a:lnTo>
                  <a:lnTo>
                    <a:pt x="1147470" y="258940"/>
                  </a:lnTo>
                  <a:lnTo>
                    <a:pt x="1147470" y="459727"/>
                  </a:lnTo>
                  <a:lnTo>
                    <a:pt x="1228788" y="459727"/>
                  </a:lnTo>
                  <a:lnTo>
                    <a:pt x="1228788" y="227660"/>
                  </a:lnTo>
                  <a:close/>
                </a:path>
                <a:path w="2318384" h="585470">
                  <a:moveTo>
                    <a:pt x="1432979" y="114465"/>
                  </a:moveTo>
                  <a:lnTo>
                    <a:pt x="1366062" y="114465"/>
                  </a:lnTo>
                  <a:lnTo>
                    <a:pt x="1366062" y="13131"/>
                  </a:lnTo>
                  <a:lnTo>
                    <a:pt x="1284757" y="42532"/>
                  </a:lnTo>
                  <a:lnTo>
                    <a:pt x="1284757" y="114465"/>
                  </a:lnTo>
                  <a:lnTo>
                    <a:pt x="1250340" y="114465"/>
                  </a:lnTo>
                  <a:lnTo>
                    <a:pt x="1250340" y="189522"/>
                  </a:lnTo>
                  <a:lnTo>
                    <a:pt x="1284757" y="189522"/>
                  </a:lnTo>
                  <a:lnTo>
                    <a:pt x="1284757" y="459714"/>
                  </a:lnTo>
                  <a:lnTo>
                    <a:pt x="1366062" y="459714"/>
                  </a:lnTo>
                  <a:lnTo>
                    <a:pt x="1366062" y="189522"/>
                  </a:lnTo>
                  <a:lnTo>
                    <a:pt x="1432979" y="189522"/>
                  </a:lnTo>
                  <a:lnTo>
                    <a:pt x="1432979" y="114465"/>
                  </a:lnTo>
                  <a:close/>
                </a:path>
                <a:path w="2318384" h="585470">
                  <a:moveTo>
                    <a:pt x="1549400" y="12"/>
                  </a:moveTo>
                  <a:lnTo>
                    <a:pt x="1468081" y="12"/>
                  </a:lnTo>
                  <a:lnTo>
                    <a:pt x="1468081" y="459092"/>
                  </a:lnTo>
                  <a:lnTo>
                    <a:pt x="1549400" y="459092"/>
                  </a:lnTo>
                  <a:lnTo>
                    <a:pt x="1549400" y="12"/>
                  </a:lnTo>
                  <a:close/>
                </a:path>
                <a:path w="2318384" h="585470">
                  <a:moveTo>
                    <a:pt x="1949488" y="288963"/>
                  </a:moveTo>
                  <a:lnTo>
                    <a:pt x="1945208" y="251434"/>
                  </a:lnTo>
                  <a:lnTo>
                    <a:pt x="1943493" y="236423"/>
                  </a:lnTo>
                  <a:lnTo>
                    <a:pt x="1926374" y="191363"/>
                  </a:lnTo>
                  <a:lnTo>
                    <a:pt x="1917636" y="179514"/>
                  </a:lnTo>
                  <a:lnTo>
                    <a:pt x="1899373" y="154724"/>
                  </a:lnTo>
                  <a:lnTo>
                    <a:pt x="1868805" y="131267"/>
                  </a:lnTo>
                  <a:lnTo>
                    <a:pt x="1868805" y="251434"/>
                  </a:lnTo>
                  <a:lnTo>
                    <a:pt x="1675536" y="251434"/>
                  </a:lnTo>
                  <a:lnTo>
                    <a:pt x="1688757" y="222262"/>
                  </a:lnTo>
                  <a:lnTo>
                    <a:pt x="1710486" y="199529"/>
                  </a:lnTo>
                  <a:lnTo>
                    <a:pt x="1739125" y="184772"/>
                  </a:lnTo>
                  <a:lnTo>
                    <a:pt x="1773110" y="179514"/>
                  </a:lnTo>
                  <a:lnTo>
                    <a:pt x="1806714" y="184772"/>
                  </a:lnTo>
                  <a:lnTo>
                    <a:pt x="1835035" y="199529"/>
                  </a:lnTo>
                  <a:lnTo>
                    <a:pt x="1856320" y="222262"/>
                  </a:lnTo>
                  <a:lnTo>
                    <a:pt x="1868805" y="251434"/>
                  </a:lnTo>
                  <a:lnTo>
                    <a:pt x="1868805" y="131267"/>
                  </a:lnTo>
                  <a:lnTo>
                    <a:pt x="1863775" y="127406"/>
                  </a:lnTo>
                  <a:lnTo>
                    <a:pt x="1820849" y="110350"/>
                  </a:lnTo>
                  <a:lnTo>
                    <a:pt x="1771853" y="104457"/>
                  </a:lnTo>
                  <a:lnTo>
                    <a:pt x="1722399" y="110629"/>
                  </a:lnTo>
                  <a:lnTo>
                    <a:pt x="1678317" y="128244"/>
                  </a:lnTo>
                  <a:lnTo>
                    <a:pt x="1641208" y="155892"/>
                  </a:lnTo>
                  <a:lnTo>
                    <a:pt x="1612709" y="192201"/>
                  </a:lnTo>
                  <a:lnTo>
                    <a:pt x="1594421" y="235775"/>
                  </a:lnTo>
                  <a:lnTo>
                    <a:pt x="1587969" y="285216"/>
                  </a:lnTo>
                  <a:lnTo>
                    <a:pt x="1595450" y="341693"/>
                  </a:lnTo>
                  <a:lnTo>
                    <a:pt x="1616113" y="387438"/>
                  </a:lnTo>
                  <a:lnTo>
                    <a:pt x="1647317" y="422656"/>
                  </a:lnTo>
                  <a:lnTo>
                    <a:pt x="1686382" y="447548"/>
                  </a:lnTo>
                  <a:lnTo>
                    <a:pt x="1730654" y="462330"/>
                  </a:lnTo>
                  <a:lnTo>
                    <a:pt x="1777492" y="467220"/>
                  </a:lnTo>
                  <a:lnTo>
                    <a:pt x="1828698" y="460959"/>
                  </a:lnTo>
                  <a:lnTo>
                    <a:pt x="1875218" y="443458"/>
                  </a:lnTo>
                  <a:lnTo>
                    <a:pt x="1913991" y="416560"/>
                  </a:lnTo>
                  <a:lnTo>
                    <a:pt x="1933841" y="392163"/>
                  </a:lnTo>
                  <a:lnTo>
                    <a:pt x="1941982" y="382168"/>
                  </a:lnTo>
                  <a:lnTo>
                    <a:pt x="1881314" y="337743"/>
                  </a:lnTo>
                  <a:lnTo>
                    <a:pt x="1862950" y="359714"/>
                  </a:lnTo>
                  <a:lnTo>
                    <a:pt x="1840420" y="376923"/>
                  </a:lnTo>
                  <a:lnTo>
                    <a:pt x="1813318" y="388150"/>
                  </a:lnTo>
                  <a:lnTo>
                    <a:pt x="1781238" y="392163"/>
                  </a:lnTo>
                  <a:lnTo>
                    <a:pt x="1746516" y="387273"/>
                  </a:lnTo>
                  <a:lnTo>
                    <a:pt x="1715490" y="373164"/>
                  </a:lnTo>
                  <a:lnTo>
                    <a:pt x="1690903" y="350735"/>
                  </a:lnTo>
                  <a:lnTo>
                    <a:pt x="1675536" y="320865"/>
                  </a:lnTo>
                  <a:lnTo>
                    <a:pt x="1949488" y="320865"/>
                  </a:lnTo>
                  <a:lnTo>
                    <a:pt x="1949488" y="288963"/>
                  </a:lnTo>
                  <a:close/>
                </a:path>
                <a:path w="2318384" h="585470">
                  <a:moveTo>
                    <a:pt x="2318131" y="114465"/>
                  </a:moveTo>
                  <a:lnTo>
                    <a:pt x="2236825" y="114465"/>
                  </a:lnTo>
                  <a:lnTo>
                    <a:pt x="2236825" y="307111"/>
                  </a:lnTo>
                  <a:lnTo>
                    <a:pt x="2229205" y="337959"/>
                  </a:lnTo>
                  <a:lnTo>
                    <a:pt x="2209152" y="362534"/>
                  </a:lnTo>
                  <a:lnTo>
                    <a:pt x="2180894" y="378790"/>
                  </a:lnTo>
                  <a:lnTo>
                    <a:pt x="2148636" y="384657"/>
                  </a:lnTo>
                  <a:lnTo>
                    <a:pt x="2115286" y="379107"/>
                  </a:lnTo>
                  <a:lnTo>
                    <a:pt x="2090077" y="363245"/>
                  </a:lnTo>
                  <a:lnTo>
                    <a:pt x="2074138" y="338226"/>
                  </a:lnTo>
                  <a:lnTo>
                    <a:pt x="2068576" y="305231"/>
                  </a:lnTo>
                  <a:lnTo>
                    <a:pt x="2068576" y="114465"/>
                  </a:lnTo>
                  <a:lnTo>
                    <a:pt x="1987270" y="114465"/>
                  </a:lnTo>
                  <a:lnTo>
                    <a:pt x="1987270" y="335876"/>
                  </a:lnTo>
                  <a:lnTo>
                    <a:pt x="1994585" y="373976"/>
                  </a:lnTo>
                  <a:lnTo>
                    <a:pt x="2015210" y="407847"/>
                  </a:lnTo>
                  <a:lnTo>
                    <a:pt x="2047113" y="435038"/>
                  </a:lnTo>
                  <a:lnTo>
                    <a:pt x="2088299" y="453148"/>
                  </a:lnTo>
                  <a:lnTo>
                    <a:pt x="2136762" y="459714"/>
                  </a:lnTo>
                  <a:lnTo>
                    <a:pt x="2164931" y="456704"/>
                  </a:lnTo>
                  <a:lnTo>
                    <a:pt x="2192337" y="447840"/>
                  </a:lnTo>
                  <a:lnTo>
                    <a:pt x="2217763" y="433336"/>
                  </a:lnTo>
                  <a:lnTo>
                    <a:pt x="2239962" y="413435"/>
                  </a:lnTo>
                  <a:lnTo>
                    <a:pt x="2239962" y="422186"/>
                  </a:lnTo>
                  <a:lnTo>
                    <a:pt x="2232672" y="457873"/>
                  </a:lnTo>
                  <a:lnTo>
                    <a:pt x="2212200" y="485749"/>
                  </a:lnTo>
                  <a:lnTo>
                    <a:pt x="2180590" y="503897"/>
                  </a:lnTo>
                  <a:lnTo>
                    <a:pt x="2139873" y="510374"/>
                  </a:lnTo>
                  <a:lnTo>
                    <a:pt x="2109609" y="508025"/>
                  </a:lnTo>
                  <a:lnTo>
                    <a:pt x="2078278" y="500926"/>
                  </a:lnTo>
                  <a:lnTo>
                    <a:pt x="2047875" y="489013"/>
                  </a:lnTo>
                  <a:lnTo>
                    <a:pt x="2020417" y="472236"/>
                  </a:lnTo>
                  <a:lnTo>
                    <a:pt x="1979142" y="534771"/>
                  </a:lnTo>
                  <a:lnTo>
                    <a:pt x="2012988" y="555625"/>
                  </a:lnTo>
                  <a:lnTo>
                    <a:pt x="2052866" y="571601"/>
                  </a:lnTo>
                  <a:lnTo>
                    <a:pt x="2096389" y="581825"/>
                  </a:lnTo>
                  <a:lnTo>
                    <a:pt x="2141131" y="585431"/>
                  </a:lnTo>
                  <a:lnTo>
                    <a:pt x="2189213" y="579818"/>
                  </a:lnTo>
                  <a:lnTo>
                    <a:pt x="2231783" y="563918"/>
                  </a:lnTo>
                  <a:lnTo>
                    <a:pt x="2267394" y="539076"/>
                  </a:lnTo>
                  <a:lnTo>
                    <a:pt x="2294623" y="506666"/>
                  </a:lnTo>
                  <a:lnTo>
                    <a:pt x="2312022" y="468083"/>
                  </a:lnTo>
                  <a:lnTo>
                    <a:pt x="2318131" y="424688"/>
                  </a:lnTo>
                  <a:lnTo>
                    <a:pt x="2318131" y="114465"/>
                  </a:lnTo>
                  <a:close/>
                </a:path>
              </a:pathLst>
            </a:custGeom>
            <a:solidFill>
              <a:srgbClr val="000000"/>
            </a:solidFill>
          </p:spPr>
          <p:txBody>
            <a:bodyPr wrap="square" lIns="0" tIns="0" rIns="0" bIns="0" rtlCol="0"/>
            <a:lstStyle/>
            <a:p>
              <a:endParaRPr/>
            </a:p>
          </p:txBody>
        </p:sp>
      </p:grpSp>
      <p:grpSp>
        <p:nvGrpSpPr>
          <p:cNvPr id="8" name="Group 7">
            <a:extLst>
              <a:ext uri="{FF2B5EF4-FFF2-40B4-BE49-F238E27FC236}">
                <a16:creationId xmlns:a16="http://schemas.microsoft.com/office/drawing/2014/main" id="{1AE8092F-7F21-E5AC-6636-2609C46A0601}"/>
              </a:ext>
            </a:extLst>
          </p:cNvPr>
          <p:cNvGrpSpPr>
            <a:grpSpLocks noChangeAspect="1"/>
          </p:cNvGrpSpPr>
          <p:nvPr userDrawn="1"/>
        </p:nvGrpSpPr>
        <p:grpSpPr>
          <a:xfrm>
            <a:off x="11224058" y="6553266"/>
            <a:ext cx="838197" cy="201168"/>
            <a:chOff x="0" y="1964865"/>
            <a:chExt cx="12190767" cy="2925805"/>
          </a:xfrm>
          <a:solidFill>
            <a:schemeClr val="tx1"/>
          </a:solidFill>
        </p:grpSpPr>
        <p:sp>
          <p:nvSpPr>
            <p:cNvPr id="9" name="Freeform: Shape 8">
              <a:extLst>
                <a:ext uri="{FF2B5EF4-FFF2-40B4-BE49-F238E27FC236}">
                  <a16:creationId xmlns:a16="http://schemas.microsoft.com/office/drawing/2014/main" id="{56BDCB94-1F24-D546-9F35-6CBC0D4BA231}"/>
                </a:ext>
              </a:extLst>
            </p:cNvPr>
            <p:cNvSpPr/>
            <p:nvPr/>
          </p:nvSpPr>
          <p:spPr>
            <a:xfrm>
              <a:off x="11784231" y="2508647"/>
              <a:ext cx="406536" cy="408657"/>
            </a:xfrm>
            <a:custGeom>
              <a:avLst/>
              <a:gdLst>
                <a:gd name="connsiteX0" fmla="*/ 203815 w 406536"/>
                <a:gd name="connsiteY0" fmla="*/ 408658 h 408657"/>
                <a:gd name="connsiteX1" fmla="*/ 406536 w 406536"/>
                <a:gd name="connsiteY1" fmla="*/ 204363 h 408657"/>
                <a:gd name="connsiteX2" fmla="*/ 203815 w 406536"/>
                <a:gd name="connsiteY2" fmla="*/ 0 h 408657"/>
                <a:gd name="connsiteX3" fmla="*/ 0 w 406536"/>
                <a:gd name="connsiteY3" fmla="*/ 204363 h 408657"/>
                <a:gd name="connsiteX4" fmla="*/ 203815 w 406536"/>
                <a:gd name="connsiteY4" fmla="*/ 408658 h 408657"/>
                <a:gd name="connsiteX5" fmla="*/ 203815 w 406536"/>
                <a:gd name="connsiteY5" fmla="*/ 365828 h 408657"/>
                <a:gd name="connsiteX6" fmla="*/ 42350 w 406536"/>
                <a:gd name="connsiteY6" fmla="*/ 204842 h 408657"/>
                <a:gd name="connsiteX7" fmla="*/ 203815 w 406536"/>
                <a:gd name="connsiteY7" fmla="*/ 42350 h 408657"/>
                <a:gd name="connsiteX8" fmla="*/ 364733 w 406536"/>
                <a:gd name="connsiteY8" fmla="*/ 204842 h 408657"/>
                <a:gd name="connsiteX9" fmla="*/ 203815 w 406536"/>
                <a:gd name="connsiteY9" fmla="*/ 365828 h 408657"/>
                <a:gd name="connsiteX10" fmla="*/ 157839 w 406536"/>
                <a:gd name="connsiteY10" fmla="*/ 235698 h 408657"/>
                <a:gd name="connsiteX11" fmla="*/ 195948 w 406536"/>
                <a:gd name="connsiteY11" fmla="*/ 235698 h 408657"/>
                <a:gd name="connsiteX12" fmla="*/ 256018 w 406536"/>
                <a:gd name="connsiteY12" fmla="*/ 317252 h 408657"/>
                <a:gd name="connsiteX13" fmla="*/ 310889 w 406536"/>
                <a:gd name="connsiteY13" fmla="*/ 317252 h 408657"/>
                <a:gd name="connsiteX14" fmla="*/ 247671 w 406536"/>
                <a:gd name="connsiteY14" fmla="*/ 231525 h 408657"/>
                <a:gd name="connsiteX15" fmla="*/ 293647 w 406536"/>
                <a:gd name="connsiteY15" fmla="*/ 160918 h 408657"/>
                <a:gd name="connsiteX16" fmla="*/ 225162 w 406536"/>
                <a:gd name="connsiteY16" fmla="*/ 95100 h 408657"/>
                <a:gd name="connsiteX17" fmla="*/ 110221 w 406536"/>
                <a:gd name="connsiteY17" fmla="*/ 95100 h 408657"/>
                <a:gd name="connsiteX18" fmla="*/ 110221 w 406536"/>
                <a:gd name="connsiteY18" fmla="*/ 317252 h 408657"/>
                <a:gd name="connsiteX19" fmla="*/ 157770 w 406536"/>
                <a:gd name="connsiteY19" fmla="*/ 317252 h 408657"/>
                <a:gd name="connsiteX20" fmla="*/ 157770 w 406536"/>
                <a:gd name="connsiteY20" fmla="*/ 235698 h 408657"/>
                <a:gd name="connsiteX21" fmla="*/ 211615 w 406536"/>
                <a:gd name="connsiteY21" fmla="*/ 137451 h 408657"/>
                <a:gd name="connsiteX22" fmla="*/ 246166 w 406536"/>
                <a:gd name="connsiteY22" fmla="*/ 161465 h 408657"/>
                <a:gd name="connsiteX23" fmla="*/ 211615 w 406536"/>
                <a:gd name="connsiteY23" fmla="*/ 193348 h 408657"/>
                <a:gd name="connsiteX24" fmla="*/ 157839 w 406536"/>
                <a:gd name="connsiteY24" fmla="*/ 193348 h 408657"/>
                <a:gd name="connsiteX25" fmla="*/ 157839 w 406536"/>
                <a:gd name="connsiteY25" fmla="*/ 137382 h 408657"/>
                <a:gd name="connsiteX26" fmla="*/ 211615 w 406536"/>
                <a:gd name="connsiteY26" fmla="*/ 137382 h 4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6536" h="408657">
                  <a:moveTo>
                    <a:pt x="203815" y="408658"/>
                  </a:moveTo>
                  <a:cubicBezTo>
                    <a:pt x="320399" y="408658"/>
                    <a:pt x="406536" y="321425"/>
                    <a:pt x="406536" y="204363"/>
                  </a:cubicBezTo>
                  <a:cubicBezTo>
                    <a:pt x="406536" y="87301"/>
                    <a:pt x="320330" y="0"/>
                    <a:pt x="203815" y="0"/>
                  </a:cubicBezTo>
                  <a:cubicBezTo>
                    <a:pt x="87301" y="0"/>
                    <a:pt x="0" y="86685"/>
                    <a:pt x="0" y="204363"/>
                  </a:cubicBezTo>
                  <a:cubicBezTo>
                    <a:pt x="0" y="322041"/>
                    <a:pt x="86753" y="408658"/>
                    <a:pt x="203815" y="408658"/>
                  </a:cubicBezTo>
                  <a:moveTo>
                    <a:pt x="203815" y="365828"/>
                  </a:moveTo>
                  <a:cubicBezTo>
                    <a:pt x="111315" y="365828"/>
                    <a:pt x="42350" y="297411"/>
                    <a:pt x="42350" y="204842"/>
                  </a:cubicBezTo>
                  <a:cubicBezTo>
                    <a:pt x="42350" y="112273"/>
                    <a:pt x="111247" y="42350"/>
                    <a:pt x="203815" y="42350"/>
                  </a:cubicBezTo>
                  <a:cubicBezTo>
                    <a:pt x="296384" y="42350"/>
                    <a:pt x="364733" y="111247"/>
                    <a:pt x="364733" y="204842"/>
                  </a:cubicBezTo>
                  <a:cubicBezTo>
                    <a:pt x="364733" y="298437"/>
                    <a:pt x="296247" y="365828"/>
                    <a:pt x="203815" y="365828"/>
                  </a:cubicBezTo>
                  <a:moveTo>
                    <a:pt x="157839" y="235698"/>
                  </a:moveTo>
                  <a:lnTo>
                    <a:pt x="195948" y="235698"/>
                  </a:lnTo>
                  <a:lnTo>
                    <a:pt x="256018" y="317252"/>
                  </a:lnTo>
                  <a:lnTo>
                    <a:pt x="310889" y="317252"/>
                  </a:lnTo>
                  <a:lnTo>
                    <a:pt x="247671" y="231525"/>
                  </a:lnTo>
                  <a:cubicBezTo>
                    <a:pt x="275380" y="221057"/>
                    <a:pt x="293647" y="191774"/>
                    <a:pt x="293647" y="160918"/>
                  </a:cubicBezTo>
                  <a:cubicBezTo>
                    <a:pt x="293647" y="118089"/>
                    <a:pt x="265391" y="95100"/>
                    <a:pt x="225162" y="95100"/>
                  </a:cubicBezTo>
                  <a:lnTo>
                    <a:pt x="110221" y="95100"/>
                  </a:lnTo>
                  <a:lnTo>
                    <a:pt x="110221" y="317252"/>
                  </a:lnTo>
                  <a:lnTo>
                    <a:pt x="157770" y="317252"/>
                  </a:lnTo>
                  <a:lnTo>
                    <a:pt x="157770" y="235698"/>
                  </a:lnTo>
                  <a:close/>
                  <a:moveTo>
                    <a:pt x="211615" y="137451"/>
                  </a:moveTo>
                  <a:cubicBezTo>
                    <a:pt x="234603" y="137451"/>
                    <a:pt x="246166" y="145250"/>
                    <a:pt x="246166" y="161465"/>
                  </a:cubicBezTo>
                  <a:cubicBezTo>
                    <a:pt x="246166" y="182401"/>
                    <a:pt x="234672" y="193348"/>
                    <a:pt x="211615" y="193348"/>
                  </a:cubicBezTo>
                  <a:lnTo>
                    <a:pt x="157839" y="193348"/>
                  </a:lnTo>
                  <a:lnTo>
                    <a:pt x="157839" y="137382"/>
                  </a:lnTo>
                  <a:lnTo>
                    <a:pt x="211615" y="137382"/>
                  </a:lnTo>
                  <a:close/>
                </a:path>
              </a:pathLst>
            </a:custGeom>
            <a:grpFill/>
            <a:ln w="6842"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709C4A08-87F9-97FD-9EA9-5C3BAF55CEAC}"/>
                </a:ext>
              </a:extLst>
            </p:cNvPr>
            <p:cNvSpPr/>
            <p:nvPr/>
          </p:nvSpPr>
          <p:spPr>
            <a:xfrm>
              <a:off x="0" y="1964865"/>
              <a:ext cx="2354725" cy="2297459"/>
            </a:xfrm>
            <a:custGeom>
              <a:avLst/>
              <a:gdLst>
                <a:gd name="connsiteX0" fmla="*/ 1885792 w 2354725"/>
                <a:gd name="connsiteY0" fmla="*/ 1118968 h 2297459"/>
                <a:gd name="connsiteX1" fmla="*/ 2235884 w 2354725"/>
                <a:gd name="connsiteY1" fmla="*/ 571970 h 2297459"/>
                <a:gd name="connsiteX2" fmla="*/ 1526395 w 2354725"/>
                <a:gd name="connsiteY2" fmla="*/ 0 h 2297459"/>
                <a:gd name="connsiteX3" fmla="*/ 279143 w 2354725"/>
                <a:gd name="connsiteY3" fmla="*/ 0 h 2297459"/>
                <a:gd name="connsiteX4" fmla="*/ 279143 w 2354725"/>
                <a:gd name="connsiteY4" fmla="*/ 941904 h 2297459"/>
                <a:gd name="connsiteX5" fmla="*/ 0 w 2354725"/>
                <a:gd name="connsiteY5" fmla="*/ 941904 h 2297459"/>
                <a:gd name="connsiteX6" fmla="*/ 0 w 2354725"/>
                <a:gd name="connsiteY6" fmla="*/ 1329694 h 2297459"/>
                <a:gd name="connsiteX7" fmla="*/ 279143 w 2354725"/>
                <a:gd name="connsiteY7" fmla="*/ 1329694 h 2297459"/>
                <a:gd name="connsiteX8" fmla="*/ 279143 w 2354725"/>
                <a:gd name="connsiteY8" fmla="*/ 2297460 h 2297459"/>
                <a:gd name="connsiteX9" fmla="*/ 1632647 w 2354725"/>
                <a:gd name="connsiteY9" fmla="*/ 2297460 h 2297459"/>
                <a:gd name="connsiteX10" fmla="*/ 2354726 w 2354725"/>
                <a:gd name="connsiteY10" fmla="*/ 1650367 h 2297459"/>
                <a:gd name="connsiteX11" fmla="*/ 1885860 w 2354725"/>
                <a:gd name="connsiteY11" fmla="*/ 1118968 h 2297459"/>
                <a:gd name="connsiteX12" fmla="*/ 697995 w 2354725"/>
                <a:gd name="connsiteY12" fmla="*/ 384438 h 2297459"/>
                <a:gd name="connsiteX13" fmla="*/ 1432594 w 2354725"/>
                <a:gd name="connsiteY13" fmla="*/ 384438 h 2297459"/>
                <a:gd name="connsiteX14" fmla="*/ 1813953 w 2354725"/>
                <a:gd name="connsiteY14" fmla="*/ 668918 h 2297459"/>
                <a:gd name="connsiteX15" fmla="*/ 1501354 w 2354725"/>
                <a:gd name="connsiteY15" fmla="*/ 943956 h 2297459"/>
                <a:gd name="connsiteX16" fmla="*/ 698064 w 2354725"/>
                <a:gd name="connsiteY16" fmla="*/ 943956 h 2297459"/>
                <a:gd name="connsiteX17" fmla="*/ 698064 w 2354725"/>
                <a:gd name="connsiteY17" fmla="*/ 384438 h 2297459"/>
                <a:gd name="connsiteX18" fmla="*/ 1535700 w 2354725"/>
                <a:gd name="connsiteY18" fmla="*/ 1913022 h 2297459"/>
                <a:gd name="connsiteX19" fmla="*/ 697995 w 2354725"/>
                <a:gd name="connsiteY19" fmla="*/ 1913022 h 2297459"/>
                <a:gd name="connsiteX20" fmla="*/ 697995 w 2354725"/>
                <a:gd name="connsiteY20" fmla="*/ 1328463 h 2297459"/>
                <a:gd name="connsiteX21" fmla="*/ 1541925 w 2354725"/>
                <a:gd name="connsiteY21" fmla="*/ 1328463 h 2297459"/>
                <a:gd name="connsiteX22" fmla="*/ 1932726 w 2354725"/>
                <a:gd name="connsiteY22" fmla="*/ 1581676 h 2297459"/>
                <a:gd name="connsiteX23" fmla="*/ 1535700 w 2354725"/>
                <a:gd name="connsiteY23" fmla="*/ 1913022 h 22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54725" h="2297459">
                  <a:moveTo>
                    <a:pt x="1885792" y="1118968"/>
                  </a:moveTo>
                  <a:cubicBezTo>
                    <a:pt x="2035831" y="1084623"/>
                    <a:pt x="2235884" y="878344"/>
                    <a:pt x="2235884" y="571970"/>
                  </a:cubicBezTo>
                  <a:cubicBezTo>
                    <a:pt x="2235884" y="225025"/>
                    <a:pt x="1948325" y="0"/>
                    <a:pt x="1526395" y="0"/>
                  </a:cubicBezTo>
                  <a:lnTo>
                    <a:pt x="279143" y="0"/>
                  </a:lnTo>
                  <a:lnTo>
                    <a:pt x="279143" y="941904"/>
                  </a:lnTo>
                  <a:lnTo>
                    <a:pt x="0" y="941904"/>
                  </a:lnTo>
                  <a:lnTo>
                    <a:pt x="0" y="1329694"/>
                  </a:lnTo>
                  <a:lnTo>
                    <a:pt x="279143" y="1329694"/>
                  </a:lnTo>
                  <a:lnTo>
                    <a:pt x="279143" y="2297460"/>
                  </a:lnTo>
                  <a:lnTo>
                    <a:pt x="1632647" y="2297460"/>
                  </a:lnTo>
                  <a:cubicBezTo>
                    <a:pt x="2073393" y="2297460"/>
                    <a:pt x="2354726" y="2022353"/>
                    <a:pt x="2354726" y="1650367"/>
                  </a:cubicBezTo>
                  <a:cubicBezTo>
                    <a:pt x="2354726" y="1319021"/>
                    <a:pt x="2110954" y="1131489"/>
                    <a:pt x="1885860" y="1118968"/>
                  </a:cubicBezTo>
                  <a:moveTo>
                    <a:pt x="697995" y="384438"/>
                  </a:moveTo>
                  <a:lnTo>
                    <a:pt x="1432594" y="384438"/>
                  </a:lnTo>
                  <a:cubicBezTo>
                    <a:pt x="1666993" y="384438"/>
                    <a:pt x="1813953" y="503279"/>
                    <a:pt x="1813953" y="668918"/>
                  </a:cubicBezTo>
                  <a:cubicBezTo>
                    <a:pt x="1813953" y="834557"/>
                    <a:pt x="1695181" y="943956"/>
                    <a:pt x="1501354" y="943956"/>
                  </a:cubicBezTo>
                  <a:lnTo>
                    <a:pt x="698064" y="943956"/>
                  </a:lnTo>
                  <a:lnTo>
                    <a:pt x="698064" y="384438"/>
                  </a:lnTo>
                  <a:close/>
                  <a:moveTo>
                    <a:pt x="1535700" y="1913022"/>
                  </a:moveTo>
                  <a:lnTo>
                    <a:pt x="697995" y="1913022"/>
                  </a:lnTo>
                  <a:lnTo>
                    <a:pt x="697995" y="1328463"/>
                  </a:lnTo>
                  <a:lnTo>
                    <a:pt x="1541925" y="1328463"/>
                  </a:lnTo>
                  <a:cubicBezTo>
                    <a:pt x="1782618" y="1328463"/>
                    <a:pt x="1932726" y="1428557"/>
                    <a:pt x="1932726" y="1581676"/>
                  </a:cubicBezTo>
                  <a:cubicBezTo>
                    <a:pt x="1932726" y="1775434"/>
                    <a:pt x="1779539" y="1913022"/>
                    <a:pt x="1535700" y="1913022"/>
                  </a:cubicBezTo>
                </a:path>
              </a:pathLst>
            </a:custGeom>
            <a:grpFill/>
            <a:ln w="6842"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62F1533-EACF-54CC-14D7-EB4E9F25E923}"/>
                </a:ext>
              </a:extLst>
            </p:cNvPr>
            <p:cNvSpPr/>
            <p:nvPr/>
          </p:nvSpPr>
          <p:spPr>
            <a:xfrm>
              <a:off x="2467203" y="2486822"/>
              <a:ext cx="1806769" cy="1812995"/>
            </a:xfrm>
            <a:custGeom>
              <a:avLst/>
              <a:gdLst>
                <a:gd name="connsiteX0" fmla="*/ 919053 w 1806769"/>
                <a:gd name="connsiteY0" fmla="*/ 0 h 1812995"/>
                <a:gd name="connsiteX1" fmla="*/ 0 w 1806769"/>
                <a:gd name="connsiteY1" fmla="*/ 903385 h 1812995"/>
                <a:gd name="connsiteX2" fmla="*/ 947172 w 1806769"/>
                <a:gd name="connsiteY2" fmla="*/ 1812995 h 1812995"/>
                <a:gd name="connsiteX3" fmla="*/ 1769277 w 1806769"/>
                <a:gd name="connsiteY3" fmla="*/ 1387849 h 1812995"/>
                <a:gd name="connsiteX4" fmla="*/ 1466051 w 1806769"/>
                <a:gd name="connsiteY4" fmla="*/ 1165903 h 1812995"/>
                <a:gd name="connsiteX5" fmla="*/ 965919 w 1806769"/>
                <a:gd name="connsiteY5" fmla="*/ 1437862 h 1812995"/>
                <a:gd name="connsiteX6" fmla="*/ 437667 w 1806769"/>
                <a:gd name="connsiteY6" fmla="*/ 1081544 h 1812995"/>
                <a:gd name="connsiteX7" fmla="*/ 1806770 w 1806769"/>
                <a:gd name="connsiteY7" fmla="*/ 1081544 h 1812995"/>
                <a:gd name="connsiteX8" fmla="*/ 1806770 w 1806769"/>
                <a:gd name="connsiteY8" fmla="*/ 922131 h 1812995"/>
                <a:gd name="connsiteX9" fmla="*/ 919053 w 1806769"/>
                <a:gd name="connsiteY9" fmla="*/ 0 h 1812995"/>
                <a:gd name="connsiteX10" fmla="*/ 437667 w 1806769"/>
                <a:gd name="connsiteY10" fmla="*/ 734599 h 1812995"/>
                <a:gd name="connsiteX11" fmla="*/ 925279 w 1806769"/>
                <a:gd name="connsiteY11" fmla="*/ 375133 h 1812995"/>
                <a:gd name="connsiteX12" fmla="*/ 1403517 w 1806769"/>
                <a:gd name="connsiteY12" fmla="*/ 734599 h 1812995"/>
                <a:gd name="connsiteX13" fmla="*/ 437599 w 1806769"/>
                <a:gd name="connsiteY13" fmla="*/ 734599 h 181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6769" h="1812995">
                  <a:moveTo>
                    <a:pt x="919053" y="0"/>
                  </a:moveTo>
                  <a:cubicBezTo>
                    <a:pt x="403253" y="0"/>
                    <a:pt x="0" y="384506"/>
                    <a:pt x="0" y="903385"/>
                  </a:cubicBezTo>
                  <a:cubicBezTo>
                    <a:pt x="0" y="1522289"/>
                    <a:pt x="475091" y="1812995"/>
                    <a:pt x="947172" y="1812995"/>
                  </a:cubicBezTo>
                  <a:cubicBezTo>
                    <a:pt x="1297264" y="1812995"/>
                    <a:pt x="1625463" y="1637984"/>
                    <a:pt x="1769277" y="1387849"/>
                  </a:cubicBezTo>
                  <a:lnTo>
                    <a:pt x="1466051" y="1165903"/>
                  </a:lnTo>
                  <a:cubicBezTo>
                    <a:pt x="1356583" y="1325315"/>
                    <a:pt x="1197238" y="1437862"/>
                    <a:pt x="965919" y="1437862"/>
                  </a:cubicBezTo>
                  <a:cubicBezTo>
                    <a:pt x="734599" y="1437862"/>
                    <a:pt x="503348" y="1303422"/>
                    <a:pt x="437667" y="1081544"/>
                  </a:cubicBezTo>
                  <a:lnTo>
                    <a:pt x="1806770" y="1081544"/>
                  </a:lnTo>
                  <a:lnTo>
                    <a:pt x="1806770" y="922131"/>
                  </a:lnTo>
                  <a:cubicBezTo>
                    <a:pt x="1806770" y="362613"/>
                    <a:pt x="1434784" y="0"/>
                    <a:pt x="919053" y="0"/>
                  </a:cubicBezTo>
                  <a:moveTo>
                    <a:pt x="437667" y="734599"/>
                  </a:moveTo>
                  <a:cubicBezTo>
                    <a:pt x="493906" y="522094"/>
                    <a:pt x="684586" y="375133"/>
                    <a:pt x="925279" y="375133"/>
                  </a:cubicBezTo>
                  <a:cubicBezTo>
                    <a:pt x="1165972" y="375133"/>
                    <a:pt x="1353572" y="522026"/>
                    <a:pt x="1403517" y="734599"/>
                  </a:cubicBezTo>
                  <a:lnTo>
                    <a:pt x="437599" y="734599"/>
                  </a:lnTo>
                  <a:close/>
                </a:path>
              </a:pathLst>
            </a:custGeom>
            <a:grpFill/>
            <a:ln w="6842"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E297716-D41B-2803-5DA8-F92568454CFD}"/>
                </a:ext>
              </a:extLst>
            </p:cNvPr>
            <p:cNvSpPr/>
            <p:nvPr/>
          </p:nvSpPr>
          <p:spPr>
            <a:xfrm>
              <a:off x="4487367" y="2486822"/>
              <a:ext cx="1653651" cy="1775502"/>
            </a:xfrm>
            <a:custGeom>
              <a:avLst/>
              <a:gdLst>
                <a:gd name="connsiteX0" fmla="*/ 969066 w 1653651"/>
                <a:gd name="connsiteY0" fmla="*/ 0 h 1775502"/>
                <a:gd name="connsiteX1" fmla="*/ 381428 w 1653651"/>
                <a:gd name="connsiteY1" fmla="*/ 221878 h 1775502"/>
                <a:gd name="connsiteX2" fmla="*/ 381428 w 1653651"/>
                <a:gd name="connsiteY2" fmla="*/ 50013 h 1775502"/>
                <a:gd name="connsiteX3" fmla="*/ 0 w 1653651"/>
                <a:gd name="connsiteY3" fmla="*/ 50013 h 1775502"/>
                <a:gd name="connsiteX4" fmla="*/ 0 w 1653651"/>
                <a:gd name="connsiteY4" fmla="*/ 1775503 h 1775502"/>
                <a:gd name="connsiteX5" fmla="*/ 406400 w 1653651"/>
                <a:gd name="connsiteY5" fmla="*/ 1775503 h 1775502"/>
                <a:gd name="connsiteX6" fmla="*/ 406400 w 1653651"/>
                <a:gd name="connsiteY6" fmla="*/ 759571 h 1775502"/>
                <a:gd name="connsiteX7" fmla="*/ 847146 w 1653651"/>
                <a:gd name="connsiteY7" fmla="*/ 375065 h 1775502"/>
                <a:gd name="connsiteX8" fmla="*/ 1247251 w 1653651"/>
                <a:gd name="connsiteY8" fmla="*/ 772092 h 1775502"/>
                <a:gd name="connsiteX9" fmla="*/ 1247251 w 1653651"/>
                <a:gd name="connsiteY9" fmla="*/ 1775503 h 1775502"/>
                <a:gd name="connsiteX10" fmla="*/ 1653651 w 1653651"/>
                <a:gd name="connsiteY10" fmla="*/ 1775503 h 1775502"/>
                <a:gd name="connsiteX11" fmla="*/ 1653651 w 1653651"/>
                <a:gd name="connsiteY11" fmla="*/ 615826 h 1775502"/>
                <a:gd name="connsiteX12" fmla="*/ 969066 w 1653651"/>
                <a:gd name="connsiteY12" fmla="*/ 0 h 177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3651" h="1775502">
                  <a:moveTo>
                    <a:pt x="969066" y="0"/>
                  </a:moveTo>
                  <a:cubicBezTo>
                    <a:pt x="744040" y="0"/>
                    <a:pt x="537693" y="71907"/>
                    <a:pt x="381428" y="221878"/>
                  </a:cubicBezTo>
                  <a:lnTo>
                    <a:pt x="381428" y="50013"/>
                  </a:lnTo>
                  <a:lnTo>
                    <a:pt x="0" y="50013"/>
                  </a:lnTo>
                  <a:lnTo>
                    <a:pt x="0" y="1775503"/>
                  </a:lnTo>
                  <a:lnTo>
                    <a:pt x="406400" y="1775503"/>
                  </a:lnTo>
                  <a:lnTo>
                    <a:pt x="406400" y="759571"/>
                  </a:lnTo>
                  <a:cubicBezTo>
                    <a:pt x="406400" y="537625"/>
                    <a:pt x="628346" y="375065"/>
                    <a:pt x="847146" y="375065"/>
                  </a:cubicBezTo>
                  <a:cubicBezTo>
                    <a:pt x="1094064" y="375065"/>
                    <a:pt x="1247251" y="525104"/>
                    <a:pt x="1247251" y="772092"/>
                  </a:cubicBezTo>
                  <a:lnTo>
                    <a:pt x="1247251" y="1775503"/>
                  </a:lnTo>
                  <a:lnTo>
                    <a:pt x="1653651" y="1775503"/>
                  </a:lnTo>
                  <a:lnTo>
                    <a:pt x="1653651" y="615826"/>
                  </a:lnTo>
                  <a:cubicBezTo>
                    <a:pt x="1653651" y="290706"/>
                    <a:pt x="1359798" y="0"/>
                    <a:pt x="969066" y="0"/>
                  </a:cubicBezTo>
                </a:path>
              </a:pathLst>
            </a:custGeom>
            <a:grpFill/>
            <a:ln w="6842"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F282D7A-9755-86BC-4AEE-9494BF35D2A6}"/>
                </a:ext>
              </a:extLst>
            </p:cNvPr>
            <p:cNvSpPr/>
            <p:nvPr/>
          </p:nvSpPr>
          <p:spPr>
            <a:xfrm>
              <a:off x="6248776" y="2030477"/>
              <a:ext cx="912757" cy="2231847"/>
            </a:xfrm>
            <a:custGeom>
              <a:avLst/>
              <a:gdLst>
                <a:gd name="connsiteX0" fmla="*/ 578265 w 912757"/>
                <a:gd name="connsiteY0" fmla="*/ 0 h 2231847"/>
                <a:gd name="connsiteX1" fmla="*/ 171933 w 912757"/>
                <a:gd name="connsiteY1" fmla="*/ 146892 h 2231847"/>
                <a:gd name="connsiteX2" fmla="*/ 171933 w 912757"/>
                <a:gd name="connsiteY2" fmla="*/ 506358 h 2231847"/>
                <a:gd name="connsiteX3" fmla="*/ 0 w 912757"/>
                <a:gd name="connsiteY3" fmla="*/ 506358 h 2231847"/>
                <a:gd name="connsiteX4" fmla="*/ 0 w 912757"/>
                <a:gd name="connsiteY4" fmla="*/ 881491 h 2231847"/>
                <a:gd name="connsiteX5" fmla="*/ 171933 w 912757"/>
                <a:gd name="connsiteY5" fmla="*/ 881491 h 2231847"/>
                <a:gd name="connsiteX6" fmla="*/ 171933 w 912757"/>
                <a:gd name="connsiteY6" fmla="*/ 2231847 h 2231847"/>
                <a:gd name="connsiteX7" fmla="*/ 578265 w 912757"/>
                <a:gd name="connsiteY7" fmla="*/ 2231847 h 2231847"/>
                <a:gd name="connsiteX8" fmla="*/ 578265 w 912757"/>
                <a:gd name="connsiteY8" fmla="*/ 881491 h 2231847"/>
                <a:gd name="connsiteX9" fmla="*/ 912758 w 912757"/>
                <a:gd name="connsiteY9" fmla="*/ 881491 h 2231847"/>
                <a:gd name="connsiteX10" fmla="*/ 912758 w 912757"/>
                <a:gd name="connsiteY10" fmla="*/ 506358 h 2231847"/>
                <a:gd name="connsiteX11" fmla="*/ 578265 w 912757"/>
                <a:gd name="connsiteY11" fmla="*/ 506358 h 2231847"/>
                <a:gd name="connsiteX12" fmla="*/ 578265 w 912757"/>
                <a:gd name="connsiteY12" fmla="*/ 0 h 223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2757" h="2231847">
                  <a:moveTo>
                    <a:pt x="578265" y="0"/>
                  </a:moveTo>
                  <a:lnTo>
                    <a:pt x="171933" y="146892"/>
                  </a:lnTo>
                  <a:lnTo>
                    <a:pt x="171933" y="506358"/>
                  </a:lnTo>
                  <a:lnTo>
                    <a:pt x="0" y="506358"/>
                  </a:lnTo>
                  <a:lnTo>
                    <a:pt x="0" y="881491"/>
                  </a:lnTo>
                  <a:lnTo>
                    <a:pt x="171933" y="881491"/>
                  </a:lnTo>
                  <a:lnTo>
                    <a:pt x="171933" y="2231847"/>
                  </a:lnTo>
                  <a:lnTo>
                    <a:pt x="578265" y="2231847"/>
                  </a:lnTo>
                  <a:lnTo>
                    <a:pt x="578265" y="881491"/>
                  </a:lnTo>
                  <a:lnTo>
                    <a:pt x="912758" y="881491"/>
                  </a:lnTo>
                  <a:lnTo>
                    <a:pt x="912758" y="506358"/>
                  </a:lnTo>
                  <a:lnTo>
                    <a:pt x="578265" y="506358"/>
                  </a:lnTo>
                  <a:lnTo>
                    <a:pt x="578265" y="0"/>
                  </a:lnTo>
                  <a:close/>
                </a:path>
              </a:pathLst>
            </a:custGeom>
            <a:grpFill/>
            <a:ln w="6842"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B5D34299-771C-7045-26E6-4231A25BB51D}"/>
                </a:ext>
              </a:extLst>
            </p:cNvPr>
            <p:cNvSpPr/>
            <p:nvPr/>
          </p:nvSpPr>
          <p:spPr>
            <a:xfrm>
              <a:off x="7336888" y="1964865"/>
              <a:ext cx="406400" cy="2294312"/>
            </a:xfrm>
            <a:custGeom>
              <a:avLst/>
              <a:gdLst>
                <a:gd name="connsiteX0" fmla="*/ 0 w 406400"/>
                <a:gd name="connsiteY0" fmla="*/ 0 h 2294312"/>
                <a:gd name="connsiteX1" fmla="*/ 406400 w 406400"/>
                <a:gd name="connsiteY1" fmla="*/ 0 h 2294312"/>
                <a:gd name="connsiteX2" fmla="*/ 406400 w 406400"/>
                <a:gd name="connsiteY2" fmla="*/ 2294313 h 2294312"/>
                <a:gd name="connsiteX3" fmla="*/ 0 w 406400"/>
                <a:gd name="connsiteY3" fmla="*/ 2294313 h 2294312"/>
              </a:gdLst>
              <a:ahLst/>
              <a:cxnLst>
                <a:cxn ang="0">
                  <a:pos x="connsiteX0" y="connsiteY0"/>
                </a:cxn>
                <a:cxn ang="0">
                  <a:pos x="connsiteX1" y="connsiteY1"/>
                </a:cxn>
                <a:cxn ang="0">
                  <a:pos x="connsiteX2" y="connsiteY2"/>
                </a:cxn>
                <a:cxn ang="0">
                  <a:pos x="connsiteX3" y="connsiteY3"/>
                </a:cxn>
              </a:cxnLst>
              <a:rect l="l" t="t" r="r" b="b"/>
              <a:pathLst>
                <a:path w="406400" h="2294312">
                  <a:moveTo>
                    <a:pt x="0" y="0"/>
                  </a:moveTo>
                  <a:lnTo>
                    <a:pt x="406400" y="0"/>
                  </a:lnTo>
                  <a:lnTo>
                    <a:pt x="406400" y="2294313"/>
                  </a:lnTo>
                  <a:lnTo>
                    <a:pt x="0" y="2294313"/>
                  </a:lnTo>
                  <a:close/>
                </a:path>
              </a:pathLst>
            </a:custGeom>
            <a:grpFill/>
            <a:ln w="6842"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5977F1AC-A7F2-0080-84E6-02467D966094}"/>
                </a:ext>
              </a:extLst>
            </p:cNvPr>
            <p:cNvSpPr/>
            <p:nvPr/>
          </p:nvSpPr>
          <p:spPr>
            <a:xfrm>
              <a:off x="7936088" y="2486822"/>
              <a:ext cx="1806770" cy="1812995"/>
            </a:xfrm>
            <a:custGeom>
              <a:avLst/>
              <a:gdLst>
                <a:gd name="connsiteX0" fmla="*/ 919053 w 1806770"/>
                <a:gd name="connsiteY0" fmla="*/ 0 h 1812995"/>
                <a:gd name="connsiteX1" fmla="*/ 0 w 1806770"/>
                <a:gd name="connsiteY1" fmla="*/ 903385 h 1812995"/>
                <a:gd name="connsiteX2" fmla="*/ 947172 w 1806770"/>
                <a:gd name="connsiteY2" fmla="*/ 1812995 h 1812995"/>
                <a:gd name="connsiteX3" fmla="*/ 1769209 w 1806770"/>
                <a:gd name="connsiteY3" fmla="*/ 1387849 h 1812995"/>
                <a:gd name="connsiteX4" fmla="*/ 1466051 w 1806770"/>
                <a:gd name="connsiteY4" fmla="*/ 1165903 h 1812995"/>
                <a:gd name="connsiteX5" fmla="*/ 965919 w 1806770"/>
                <a:gd name="connsiteY5" fmla="*/ 1437862 h 1812995"/>
                <a:gd name="connsiteX6" fmla="*/ 437667 w 1806770"/>
                <a:gd name="connsiteY6" fmla="*/ 1081544 h 1812995"/>
                <a:gd name="connsiteX7" fmla="*/ 1806770 w 1806770"/>
                <a:gd name="connsiteY7" fmla="*/ 1081544 h 1812995"/>
                <a:gd name="connsiteX8" fmla="*/ 1806770 w 1806770"/>
                <a:gd name="connsiteY8" fmla="*/ 922131 h 1812995"/>
                <a:gd name="connsiteX9" fmla="*/ 919053 w 1806770"/>
                <a:gd name="connsiteY9" fmla="*/ 0 h 1812995"/>
                <a:gd name="connsiteX10" fmla="*/ 437667 w 1806770"/>
                <a:gd name="connsiteY10" fmla="*/ 734599 h 1812995"/>
                <a:gd name="connsiteX11" fmla="*/ 925278 w 1806770"/>
                <a:gd name="connsiteY11" fmla="*/ 375133 h 1812995"/>
                <a:gd name="connsiteX12" fmla="*/ 1403517 w 1806770"/>
                <a:gd name="connsiteY12" fmla="*/ 734599 h 1812995"/>
                <a:gd name="connsiteX13" fmla="*/ 437599 w 1806770"/>
                <a:gd name="connsiteY13" fmla="*/ 734599 h 181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6770" h="1812995">
                  <a:moveTo>
                    <a:pt x="919053" y="0"/>
                  </a:moveTo>
                  <a:cubicBezTo>
                    <a:pt x="403253" y="0"/>
                    <a:pt x="0" y="384506"/>
                    <a:pt x="0" y="903385"/>
                  </a:cubicBezTo>
                  <a:cubicBezTo>
                    <a:pt x="0" y="1522289"/>
                    <a:pt x="475160" y="1812995"/>
                    <a:pt x="947172" y="1812995"/>
                  </a:cubicBezTo>
                  <a:cubicBezTo>
                    <a:pt x="1297265" y="1812995"/>
                    <a:pt x="1625464" y="1637984"/>
                    <a:pt x="1769209" y="1387849"/>
                  </a:cubicBezTo>
                  <a:lnTo>
                    <a:pt x="1466051" y="1165903"/>
                  </a:lnTo>
                  <a:cubicBezTo>
                    <a:pt x="1356583" y="1325315"/>
                    <a:pt x="1197238" y="1437862"/>
                    <a:pt x="965919" y="1437862"/>
                  </a:cubicBezTo>
                  <a:cubicBezTo>
                    <a:pt x="734599" y="1437862"/>
                    <a:pt x="503348" y="1303422"/>
                    <a:pt x="437667" y="1081544"/>
                  </a:cubicBezTo>
                  <a:lnTo>
                    <a:pt x="1806770" y="1081544"/>
                  </a:lnTo>
                  <a:lnTo>
                    <a:pt x="1806770" y="922131"/>
                  </a:lnTo>
                  <a:cubicBezTo>
                    <a:pt x="1806770" y="362613"/>
                    <a:pt x="1434784" y="0"/>
                    <a:pt x="919053" y="0"/>
                  </a:cubicBezTo>
                  <a:moveTo>
                    <a:pt x="437667" y="734599"/>
                  </a:moveTo>
                  <a:cubicBezTo>
                    <a:pt x="493975" y="522094"/>
                    <a:pt x="684586" y="375133"/>
                    <a:pt x="925278" y="375133"/>
                  </a:cubicBezTo>
                  <a:cubicBezTo>
                    <a:pt x="1165972" y="375133"/>
                    <a:pt x="1353573" y="522026"/>
                    <a:pt x="1403517" y="734599"/>
                  </a:cubicBezTo>
                  <a:lnTo>
                    <a:pt x="437599" y="734599"/>
                  </a:lnTo>
                  <a:close/>
                </a:path>
              </a:pathLst>
            </a:custGeom>
            <a:grpFill/>
            <a:ln w="6842"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1B01E40-9DD5-ECBC-45B6-491D131A6E8F}"/>
                </a:ext>
              </a:extLst>
            </p:cNvPr>
            <p:cNvSpPr/>
            <p:nvPr/>
          </p:nvSpPr>
          <p:spPr>
            <a:xfrm>
              <a:off x="9890914" y="2536835"/>
              <a:ext cx="1694222" cy="2353835"/>
            </a:xfrm>
            <a:custGeom>
              <a:avLst/>
              <a:gdLst>
                <a:gd name="connsiteX0" fmla="*/ 1287891 w 1694222"/>
                <a:gd name="connsiteY0" fmla="*/ 0 h 2353835"/>
                <a:gd name="connsiteX1" fmla="*/ 1287891 w 1694222"/>
                <a:gd name="connsiteY1" fmla="*/ 962771 h 2353835"/>
                <a:gd name="connsiteX2" fmla="*/ 847145 w 1694222"/>
                <a:gd name="connsiteY2" fmla="*/ 1350356 h 2353835"/>
                <a:gd name="connsiteX3" fmla="*/ 447040 w 1694222"/>
                <a:gd name="connsiteY3" fmla="*/ 953398 h 2353835"/>
                <a:gd name="connsiteX4" fmla="*/ 447040 w 1694222"/>
                <a:gd name="connsiteY4" fmla="*/ 0 h 2353835"/>
                <a:gd name="connsiteX5" fmla="*/ 40640 w 1694222"/>
                <a:gd name="connsiteY5" fmla="*/ 0 h 2353835"/>
                <a:gd name="connsiteX6" fmla="*/ 40640 w 1694222"/>
                <a:gd name="connsiteY6" fmla="*/ 1106516 h 2353835"/>
                <a:gd name="connsiteX7" fmla="*/ 787691 w 1694222"/>
                <a:gd name="connsiteY7" fmla="*/ 1725421 h 2353835"/>
                <a:gd name="connsiteX8" fmla="*/ 1303422 w 1694222"/>
                <a:gd name="connsiteY8" fmla="*/ 1494170 h 2353835"/>
                <a:gd name="connsiteX9" fmla="*/ 1303422 w 1694222"/>
                <a:gd name="connsiteY9" fmla="*/ 1537957 h 2353835"/>
                <a:gd name="connsiteX10" fmla="*/ 803289 w 1694222"/>
                <a:gd name="connsiteY10" fmla="*/ 1978703 h 2353835"/>
                <a:gd name="connsiteX11" fmla="*/ 206278 w 1694222"/>
                <a:gd name="connsiteY11" fmla="*/ 1788023 h 2353835"/>
                <a:gd name="connsiteX12" fmla="*/ 0 w 1694222"/>
                <a:gd name="connsiteY12" fmla="*/ 2100623 h 2353835"/>
                <a:gd name="connsiteX13" fmla="*/ 809584 w 1694222"/>
                <a:gd name="connsiteY13" fmla="*/ 2353836 h 2353835"/>
                <a:gd name="connsiteX14" fmla="*/ 1694223 w 1694222"/>
                <a:gd name="connsiteY14" fmla="*/ 1550477 h 2353835"/>
                <a:gd name="connsiteX15" fmla="*/ 1694223 w 1694222"/>
                <a:gd name="connsiteY15" fmla="*/ 0 h 2353835"/>
                <a:gd name="connsiteX16" fmla="*/ 1287823 w 1694222"/>
                <a:gd name="connsiteY16" fmla="*/ 0 h 2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94222" h="2353835">
                  <a:moveTo>
                    <a:pt x="1287891" y="0"/>
                  </a:moveTo>
                  <a:lnTo>
                    <a:pt x="1287891" y="962771"/>
                  </a:lnTo>
                  <a:cubicBezTo>
                    <a:pt x="1287891" y="1184649"/>
                    <a:pt x="1066013" y="1350356"/>
                    <a:pt x="847145" y="1350356"/>
                  </a:cubicBezTo>
                  <a:cubicBezTo>
                    <a:pt x="600227" y="1350356"/>
                    <a:pt x="447040" y="1197169"/>
                    <a:pt x="447040" y="953398"/>
                  </a:cubicBezTo>
                  <a:lnTo>
                    <a:pt x="447040" y="0"/>
                  </a:lnTo>
                  <a:lnTo>
                    <a:pt x="40640" y="0"/>
                  </a:lnTo>
                  <a:lnTo>
                    <a:pt x="40640" y="1106516"/>
                  </a:lnTo>
                  <a:cubicBezTo>
                    <a:pt x="40640" y="1434715"/>
                    <a:pt x="359534" y="1725421"/>
                    <a:pt x="787691" y="1725421"/>
                  </a:cubicBezTo>
                  <a:cubicBezTo>
                    <a:pt x="975223" y="1725421"/>
                    <a:pt x="1169050" y="1644141"/>
                    <a:pt x="1303422" y="1494170"/>
                  </a:cubicBezTo>
                  <a:lnTo>
                    <a:pt x="1303422" y="1537957"/>
                  </a:lnTo>
                  <a:cubicBezTo>
                    <a:pt x="1303422" y="1797328"/>
                    <a:pt x="1100290" y="1978703"/>
                    <a:pt x="803289" y="1978703"/>
                  </a:cubicBezTo>
                  <a:cubicBezTo>
                    <a:pt x="609531" y="1978703"/>
                    <a:pt x="375064" y="1916169"/>
                    <a:pt x="206278" y="1788023"/>
                  </a:cubicBezTo>
                  <a:lnTo>
                    <a:pt x="0" y="2100623"/>
                  </a:lnTo>
                  <a:cubicBezTo>
                    <a:pt x="200053" y="2253809"/>
                    <a:pt x="512652" y="2353836"/>
                    <a:pt x="809584" y="2353836"/>
                  </a:cubicBezTo>
                  <a:cubicBezTo>
                    <a:pt x="1312864" y="2353836"/>
                    <a:pt x="1694223" y="2003675"/>
                    <a:pt x="1694223" y="1550477"/>
                  </a:cubicBezTo>
                  <a:lnTo>
                    <a:pt x="1694223" y="0"/>
                  </a:lnTo>
                  <a:lnTo>
                    <a:pt x="1287823" y="0"/>
                  </a:lnTo>
                  <a:close/>
                </a:path>
              </a:pathLst>
            </a:custGeom>
            <a:grpFill/>
            <a:ln w="6842" cap="flat">
              <a:noFill/>
              <a:prstDash val="solid"/>
              <a:miter/>
            </a:ln>
          </p:spPr>
          <p:txBody>
            <a:bodyPr rtlCol="0" anchor="ctr"/>
            <a:lstStyle/>
            <a:p>
              <a:endParaRPr lang="en-US"/>
            </a:p>
          </p:txBody>
        </p:sp>
      </p:grpSp>
    </p:spTree>
    <p:extLst>
      <p:ext uri="{BB962C8B-B14F-4D97-AF65-F5344CB8AC3E}">
        <p14:creationId xmlns:p14="http://schemas.microsoft.com/office/powerpoint/2010/main" val="74753404"/>
      </p:ext>
    </p:extLst>
  </p:cSld>
  <p:clrMap bg1="lt1" tx1="dk1" bg2="lt2" tx2="dk2" accent1="accent1" accent2="accent2" accent3="accent3" accent4="accent4" accent5="accent5" accent6="accent6" hlink="hlink" folHlink="folHlink"/>
  <p:sldLayoutIdLst>
    <p:sldLayoutId id="2147483782" r:id="rId1"/>
    <p:sldLayoutId id="2147483695" r:id="rId2"/>
    <p:sldLayoutId id="2147483694" r:id="rId3"/>
    <p:sldLayoutId id="2147483699" r:id="rId4"/>
    <p:sldLayoutId id="2147483817" r:id="rId5"/>
    <p:sldLayoutId id="2147483743" r:id="rId6"/>
    <p:sldLayoutId id="2147483742" r:id="rId7"/>
    <p:sldLayoutId id="2147483740" r:id="rId8"/>
    <p:sldLayoutId id="2147483745" r:id="rId9"/>
    <p:sldLayoutId id="2147483744" r:id="rId10"/>
    <p:sldLayoutId id="2147483773" r:id="rId11"/>
    <p:sldLayoutId id="2147483819" r:id="rId12"/>
    <p:sldLayoutId id="2147483820" r:id="rId13"/>
  </p:sldLayoutIdLst>
  <p:txStyles>
    <p:titleStyle>
      <a:lvl1pPr algn="ctr" defTabSz="665665" rtl="0" eaLnBrk="1" latinLnBrk="0" hangingPunct="1">
        <a:lnSpc>
          <a:spcPct val="90000"/>
        </a:lnSpc>
        <a:spcBef>
          <a:spcPct val="0"/>
        </a:spcBef>
        <a:buNone/>
        <a:defRPr sz="2800" kern="1200">
          <a:solidFill>
            <a:schemeClr val="tx1"/>
          </a:solidFill>
          <a:latin typeface="Segoe UI" panose="020B0502040204020203" pitchFamily="34" charset="0"/>
          <a:ea typeface="+mj-ea"/>
          <a:cs typeface="Segoe UI" panose="020B0502040204020203" pitchFamily="34" charset="0"/>
        </a:defRPr>
      </a:lvl1pPr>
    </p:titleStyle>
    <p:bodyStyle>
      <a:lvl1pPr marL="237744" indent="-237744" algn="l" defTabSz="665665" rtl="0" eaLnBrk="1" latinLnBrk="0" hangingPunct="1">
        <a:lnSpc>
          <a:spcPct val="90000"/>
        </a:lnSpc>
        <a:spcBef>
          <a:spcPts val="728"/>
        </a:spcBef>
        <a:buClr>
          <a:schemeClr val="tx1"/>
        </a:buClr>
        <a:buSzPct val="100000"/>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1pPr>
      <a:lvl2pPr marL="499249" indent="-219669" algn="l" defTabSz="665665" rtl="0" eaLnBrk="1" latinLnBrk="0" hangingPunct="1">
        <a:lnSpc>
          <a:spcPct val="90000"/>
        </a:lnSpc>
        <a:spcBef>
          <a:spcPts val="582"/>
        </a:spcBef>
        <a:buClr>
          <a:schemeClr val="tx1"/>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832081" indent="-133133" algn="l" defTabSz="665665" rtl="0" eaLnBrk="1" latinLnBrk="0" hangingPunct="1">
        <a:lnSpc>
          <a:spcPct val="90000"/>
        </a:lnSpc>
        <a:spcBef>
          <a:spcPts val="582"/>
        </a:spcBef>
        <a:buClr>
          <a:schemeClr val="tx1"/>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3pPr>
      <a:lvl4pPr marL="1164914" indent="-166416" algn="l" defTabSz="665665" rtl="0" eaLnBrk="1" latinLnBrk="0" hangingPunct="1">
        <a:lnSpc>
          <a:spcPct val="90000"/>
        </a:lnSpc>
        <a:spcBef>
          <a:spcPts val="582"/>
        </a:spcBef>
        <a:buClr>
          <a:schemeClr val="tx1"/>
        </a:buClr>
        <a:buFont typeface="Arial" panose="020B0604020202020204" pitchFamily="34" charset="0"/>
        <a:buChar char="–"/>
        <a:defRPr sz="1400" kern="1200">
          <a:solidFill>
            <a:schemeClr val="tx1"/>
          </a:solidFill>
          <a:latin typeface="Segoe UI" panose="020B0502040204020203" pitchFamily="34" charset="0"/>
          <a:ea typeface="+mn-ea"/>
          <a:cs typeface="Segoe UI" panose="020B0502040204020203" pitchFamily="34" charset="0"/>
        </a:defRPr>
      </a:lvl4pPr>
      <a:lvl5pPr marL="1497746" indent="-99850" algn="l" defTabSz="665665" rtl="0" eaLnBrk="1" latinLnBrk="0" hangingPunct="1">
        <a:lnSpc>
          <a:spcPct val="90000"/>
        </a:lnSpc>
        <a:spcBef>
          <a:spcPts val="582"/>
        </a:spcBef>
        <a:buClr>
          <a:schemeClr val="tx1"/>
        </a:buClr>
        <a:buFont typeface="Arial" panose="020B0604020202020204" pitchFamily="34" charset="0"/>
        <a:buChar char="•"/>
        <a:defRPr sz="1200" kern="1200">
          <a:solidFill>
            <a:schemeClr val="tx1"/>
          </a:solidFill>
          <a:latin typeface="Segoe UI" panose="020B0502040204020203" pitchFamily="34" charset="0"/>
          <a:ea typeface="+mn-ea"/>
          <a:cs typeface="Segoe UI" panose="020B0502040204020203" pitchFamily="34" charset="0"/>
        </a:defRPr>
      </a:lvl5pPr>
      <a:lvl6pPr marL="1913787" indent="-133133" algn="l" defTabSz="665665" rtl="0" eaLnBrk="1" latinLnBrk="0" hangingPunct="1">
        <a:lnSpc>
          <a:spcPct val="90000"/>
        </a:lnSpc>
        <a:spcBef>
          <a:spcPts val="582"/>
        </a:spcBef>
        <a:buClr>
          <a:schemeClr val="accent3"/>
        </a:buClr>
        <a:buFont typeface="Arial" panose="020B0604020202020204" pitchFamily="34" charset="0"/>
        <a:buChar char="–"/>
        <a:defRPr sz="1100" kern="1200">
          <a:solidFill>
            <a:schemeClr val="tx1"/>
          </a:solidFill>
          <a:latin typeface="Segoe UI" panose="020B0502040204020203" pitchFamily="34" charset="0"/>
          <a:ea typeface="+mn-ea"/>
          <a:cs typeface="Segoe UI" panose="020B0502040204020203" pitchFamily="34" charset="0"/>
        </a:defRPr>
      </a:lvl6pPr>
      <a:lvl7pPr marL="2163411"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7pPr>
      <a:lvl8pPr marL="2496243"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8pPr>
      <a:lvl9pPr marL="2829076"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9pPr>
    </p:bodyStyle>
    <p:otherStyle>
      <a:defPPr>
        <a:defRPr lang="en-US"/>
      </a:defPPr>
      <a:lvl1pPr marL="0" algn="l" defTabSz="665665" rtl="0" eaLnBrk="1" latinLnBrk="0" hangingPunct="1">
        <a:defRPr sz="1310" kern="1200">
          <a:solidFill>
            <a:schemeClr val="tx1"/>
          </a:solidFill>
          <a:latin typeface="+mn-lt"/>
          <a:ea typeface="+mn-ea"/>
          <a:cs typeface="+mn-cs"/>
        </a:defRPr>
      </a:lvl1pPr>
      <a:lvl2pPr marL="332832" algn="l" defTabSz="665665" rtl="0" eaLnBrk="1" latinLnBrk="0" hangingPunct="1">
        <a:defRPr sz="1310" kern="1200">
          <a:solidFill>
            <a:schemeClr val="tx1"/>
          </a:solidFill>
          <a:latin typeface="+mn-lt"/>
          <a:ea typeface="+mn-ea"/>
          <a:cs typeface="+mn-cs"/>
        </a:defRPr>
      </a:lvl2pPr>
      <a:lvl3pPr marL="665665" algn="l" defTabSz="665665" rtl="0" eaLnBrk="1" latinLnBrk="0" hangingPunct="1">
        <a:defRPr sz="1310" kern="1200">
          <a:solidFill>
            <a:schemeClr val="tx1"/>
          </a:solidFill>
          <a:latin typeface="+mn-lt"/>
          <a:ea typeface="+mn-ea"/>
          <a:cs typeface="+mn-cs"/>
        </a:defRPr>
      </a:lvl3pPr>
      <a:lvl4pPr marL="998497" algn="l" defTabSz="665665" rtl="0" eaLnBrk="1" latinLnBrk="0" hangingPunct="1">
        <a:defRPr sz="1310" kern="1200">
          <a:solidFill>
            <a:schemeClr val="tx1"/>
          </a:solidFill>
          <a:latin typeface="+mn-lt"/>
          <a:ea typeface="+mn-ea"/>
          <a:cs typeface="+mn-cs"/>
        </a:defRPr>
      </a:lvl4pPr>
      <a:lvl5pPr marL="1331330" algn="l" defTabSz="665665" rtl="0" eaLnBrk="1" latinLnBrk="0" hangingPunct="1">
        <a:defRPr sz="1310" kern="1200">
          <a:solidFill>
            <a:schemeClr val="tx1"/>
          </a:solidFill>
          <a:latin typeface="+mn-lt"/>
          <a:ea typeface="+mn-ea"/>
          <a:cs typeface="+mn-cs"/>
        </a:defRPr>
      </a:lvl5pPr>
      <a:lvl6pPr marL="1664162" algn="l" defTabSz="665665" rtl="0" eaLnBrk="1" latinLnBrk="0" hangingPunct="1">
        <a:defRPr sz="1310" kern="1200">
          <a:solidFill>
            <a:schemeClr val="tx1"/>
          </a:solidFill>
          <a:latin typeface="+mn-lt"/>
          <a:ea typeface="+mn-ea"/>
          <a:cs typeface="+mn-cs"/>
        </a:defRPr>
      </a:lvl6pPr>
      <a:lvl7pPr marL="1996995" algn="l" defTabSz="665665" rtl="0" eaLnBrk="1" latinLnBrk="0" hangingPunct="1">
        <a:defRPr sz="1310" kern="1200">
          <a:solidFill>
            <a:schemeClr val="tx1"/>
          </a:solidFill>
          <a:latin typeface="+mn-lt"/>
          <a:ea typeface="+mn-ea"/>
          <a:cs typeface="+mn-cs"/>
        </a:defRPr>
      </a:lvl7pPr>
      <a:lvl8pPr marL="2329827" algn="l" defTabSz="665665" rtl="0" eaLnBrk="1" latinLnBrk="0" hangingPunct="1">
        <a:defRPr sz="1310" kern="1200">
          <a:solidFill>
            <a:schemeClr val="tx1"/>
          </a:solidFill>
          <a:latin typeface="+mn-lt"/>
          <a:ea typeface="+mn-ea"/>
          <a:cs typeface="+mn-cs"/>
        </a:defRPr>
      </a:lvl8pPr>
      <a:lvl9pPr marL="2662660" algn="l" defTabSz="665665" rtl="0" eaLnBrk="1" latinLnBrk="0" hangingPunct="1">
        <a:defRPr sz="131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6.jpg"/><Relationship Id="rId5" Type="http://schemas.openxmlformats.org/officeDocument/2006/relationships/image" Target="../media/image5.emf"/><Relationship Id="rId4" Type="http://schemas.openxmlformats.org/officeDocument/2006/relationships/oleObject" Target="../embeddings/oleObject4.bin"/></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s://en.wikipedia.org/wiki/Line_of_thrust"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1.xml"/><Relationship Id="rId4" Type="http://schemas.openxmlformats.org/officeDocument/2006/relationships/image" Target="../media/image31.emf"/></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1.xml"/><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hyperlink" Target="https://communities.bentley.com/products/geotech-analysis/w/plaxis-soilvision-wiki/46059/non-linear-finite-element-analysis-of-safety-factors" TargetMode="Externa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hyperlink" Target="https://doi.org/10.1139/t03-024" TargetMode="Externa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E1E8DA3-E3E9-0791-656D-954196F463FA}"/>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2E1E8DA3-E3E9-0791-656D-954196F463FA}"/>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FCF36B54-AE59-086E-A41E-7736577CD047}"/>
              </a:ext>
            </a:extLst>
          </p:cNvPr>
          <p:cNvSpPr>
            <a:spLocks noGrp="1"/>
          </p:cNvSpPr>
          <p:nvPr>
            <p:ph type="ctrTitle"/>
          </p:nvPr>
        </p:nvSpPr>
        <p:spPr>
          <a:xfrm>
            <a:off x="113969" y="3852206"/>
            <a:ext cx="11964061" cy="1727335"/>
          </a:xfrm>
        </p:spPr>
        <p:txBody>
          <a:bodyPr>
            <a:normAutofit fontScale="90000"/>
          </a:bodyPr>
          <a:lstStyle/>
          <a:p>
            <a:r>
              <a:rPr lang="en-US" b="1" dirty="0">
                <a:latin typeface="+mj-lt"/>
              </a:rPr>
              <a:t>Numerical Modelling of Rainfall Induced Landslides: </a:t>
            </a:r>
            <a:r>
              <a:rPr lang="en-US" i="1" dirty="0">
                <a:latin typeface="+mj-lt"/>
              </a:rPr>
              <a:t>Insights from FEM, LEM and Integrated Geotechnical Workflow</a:t>
            </a:r>
          </a:p>
        </p:txBody>
      </p:sp>
      <p:pic>
        <p:nvPicPr>
          <p:cNvPr id="3" name="Picture 2">
            <a:extLst>
              <a:ext uri="{FF2B5EF4-FFF2-40B4-BE49-F238E27FC236}">
                <a16:creationId xmlns:a16="http://schemas.microsoft.com/office/drawing/2014/main" id="{574B2594-04A4-EDDC-C2E0-7933CB5353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45095" y="5807806"/>
            <a:ext cx="2318966" cy="738786"/>
          </a:xfrm>
          <a:prstGeom prst="rect">
            <a:avLst/>
          </a:prstGeom>
        </p:spPr>
      </p:pic>
      <p:sp>
        <p:nvSpPr>
          <p:cNvPr id="9" name="Subtitle 5">
            <a:extLst>
              <a:ext uri="{FF2B5EF4-FFF2-40B4-BE49-F238E27FC236}">
                <a16:creationId xmlns:a16="http://schemas.microsoft.com/office/drawing/2014/main" id="{25ACA5ED-218F-5675-CA9F-D1C54CFE9A6F}"/>
              </a:ext>
            </a:extLst>
          </p:cNvPr>
          <p:cNvSpPr>
            <a:spLocks noGrp="1"/>
          </p:cNvSpPr>
          <p:nvPr>
            <p:ph type="subTitle" idx="1"/>
          </p:nvPr>
        </p:nvSpPr>
        <p:spPr>
          <a:xfrm>
            <a:off x="227939" y="5903021"/>
            <a:ext cx="8875421" cy="548355"/>
          </a:xfrm>
        </p:spPr>
        <p:txBody>
          <a:bodyPr/>
          <a:lstStyle/>
          <a:p>
            <a:pPr>
              <a:lnSpc>
                <a:spcPct val="0"/>
              </a:lnSpc>
            </a:pPr>
            <a:r>
              <a:rPr lang="en-US" b="1" dirty="0">
                <a:solidFill>
                  <a:schemeClr val="tx1"/>
                </a:solidFill>
              </a:rPr>
              <a:t>Dr. Rohan Deshmukh</a:t>
            </a:r>
          </a:p>
          <a:p>
            <a:r>
              <a:rPr lang="en-US" sz="1400" i="1" dirty="0">
                <a:solidFill>
                  <a:schemeClr val="tx1"/>
                </a:solidFill>
              </a:rPr>
              <a:t>PhD Geotechnical (S V NIT Surat), Geotech Consultant Bentley System, Life Member Indian Geotechnical Society, Life Member Indian Society for Rock Mechanics and Tunnelling Technology</a:t>
            </a:r>
          </a:p>
        </p:txBody>
      </p:sp>
    </p:spTree>
    <p:extLst>
      <p:ext uri="{BB962C8B-B14F-4D97-AF65-F5344CB8AC3E}">
        <p14:creationId xmlns:p14="http://schemas.microsoft.com/office/powerpoint/2010/main" val="2568364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6F4812-D8B7-4858-3522-2F8E6A3E22D4}"/>
              </a:ext>
            </a:extLst>
          </p:cNvPr>
          <p:cNvSpPr>
            <a:spLocks noGrp="1"/>
          </p:cNvSpPr>
          <p:nvPr>
            <p:ph type="title"/>
          </p:nvPr>
        </p:nvSpPr>
        <p:spPr/>
        <p:txBody>
          <a:bodyPr/>
          <a:lstStyle/>
          <a:p>
            <a:r>
              <a:rPr lang="en-US" b="1" dirty="0">
                <a:solidFill>
                  <a:srgbClr val="272930"/>
                </a:solidFill>
                <a:latin typeface="+mj-lt"/>
              </a:rPr>
              <a:t>Methods of </a:t>
            </a:r>
            <a:r>
              <a:rPr lang="en-US" b="1" i="0" dirty="0">
                <a:solidFill>
                  <a:srgbClr val="272930"/>
                </a:solidFill>
                <a:effectLst/>
                <a:latin typeface="+mj-lt"/>
              </a:rPr>
              <a:t>Slope Stability Analysis</a:t>
            </a:r>
            <a:endParaRPr lang="en-US" dirty="0">
              <a:latin typeface="+mj-lt"/>
            </a:endParaRPr>
          </a:p>
        </p:txBody>
      </p:sp>
      <p:graphicFrame>
        <p:nvGraphicFramePr>
          <p:cNvPr id="5" name="Diagram 4">
            <a:extLst>
              <a:ext uri="{FF2B5EF4-FFF2-40B4-BE49-F238E27FC236}">
                <a16:creationId xmlns:a16="http://schemas.microsoft.com/office/drawing/2014/main" id="{1B121FCF-4591-0D19-DEBB-C81DE3B73097}"/>
              </a:ext>
            </a:extLst>
          </p:cNvPr>
          <p:cNvGraphicFramePr/>
          <p:nvPr>
            <p:extLst>
              <p:ext uri="{D42A27DB-BD31-4B8C-83A1-F6EECF244321}">
                <p14:modId xmlns:p14="http://schemas.microsoft.com/office/powerpoint/2010/main" val="1148090690"/>
              </p:ext>
            </p:extLst>
          </p:nvPr>
        </p:nvGraphicFramePr>
        <p:xfrm>
          <a:off x="3200792" y="1093941"/>
          <a:ext cx="5490028" cy="2829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B701A536-28AC-1E8C-3E4C-45E57D42F16C}"/>
              </a:ext>
            </a:extLst>
          </p:cNvPr>
          <p:cNvSpPr txBox="1"/>
          <p:nvPr/>
        </p:nvSpPr>
        <p:spPr>
          <a:xfrm>
            <a:off x="7136175" y="4521230"/>
            <a:ext cx="3869676" cy="923330"/>
          </a:xfrm>
          <a:prstGeom prst="rect">
            <a:avLst/>
          </a:prstGeom>
          <a:solidFill>
            <a:srgbClr val="44D62C"/>
          </a:solidFill>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Wingdings" panose="05000000000000000000" pitchFamily="2" charset="2"/>
              <a:buChar char="ü"/>
            </a:pPr>
            <a:r>
              <a:rPr lang="en-US" dirty="0">
                <a:solidFill>
                  <a:schemeClr val="bg1"/>
                </a:solidFill>
              </a:rPr>
              <a:t>Continuum modelling</a:t>
            </a:r>
          </a:p>
          <a:p>
            <a:pPr marL="285750" indent="-285750">
              <a:buFont typeface="Wingdings" panose="05000000000000000000" pitchFamily="2" charset="2"/>
              <a:buChar char="ü"/>
            </a:pPr>
            <a:r>
              <a:rPr lang="en-US" dirty="0" err="1">
                <a:solidFill>
                  <a:schemeClr val="bg1"/>
                </a:solidFill>
              </a:rPr>
              <a:t>Discontinuum</a:t>
            </a:r>
            <a:r>
              <a:rPr lang="en-US" dirty="0">
                <a:solidFill>
                  <a:schemeClr val="bg1"/>
                </a:solidFill>
              </a:rPr>
              <a:t> modelling</a:t>
            </a:r>
          </a:p>
          <a:p>
            <a:pPr marL="285750" indent="-285750">
              <a:buFont typeface="Wingdings" panose="05000000000000000000" pitchFamily="2" charset="2"/>
              <a:buChar char="ü"/>
            </a:pPr>
            <a:r>
              <a:rPr lang="en-US" dirty="0">
                <a:solidFill>
                  <a:schemeClr val="bg1"/>
                </a:solidFill>
              </a:rPr>
              <a:t>Hybrid/coupled modelling</a:t>
            </a:r>
          </a:p>
        </p:txBody>
      </p:sp>
      <p:sp>
        <p:nvSpPr>
          <p:cNvPr id="12" name="TextBox 11">
            <a:extLst>
              <a:ext uri="{FF2B5EF4-FFF2-40B4-BE49-F238E27FC236}">
                <a16:creationId xmlns:a16="http://schemas.microsoft.com/office/drawing/2014/main" id="{C10B1C32-A3DD-1C48-5AA9-2DE9DE30881E}"/>
              </a:ext>
            </a:extLst>
          </p:cNvPr>
          <p:cNvSpPr txBox="1"/>
          <p:nvPr/>
        </p:nvSpPr>
        <p:spPr>
          <a:xfrm>
            <a:off x="518160" y="4245383"/>
            <a:ext cx="4648751" cy="1754326"/>
          </a:xfrm>
          <a:prstGeom prst="rect">
            <a:avLst/>
          </a:prstGeom>
          <a:solidFill>
            <a:srgbClr val="44D62C"/>
          </a:solidFill>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Wingdings" panose="05000000000000000000" pitchFamily="2" charset="2"/>
              <a:buChar char="ü"/>
            </a:pPr>
            <a:r>
              <a:rPr lang="en-US" dirty="0">
                <a:solidFill>
                  <a:schemeClr val="bg1"/>
                </a:solidFill>
              </a:rPr>
              <a:t>Swedish Slip Circle Method of Analysis</a:t>
            </a:r>
          </a:p>
          <a:p>
            <a:pPr marL="285750" indent="-285750">
              <a:buFont typeface="Wingdings" panose="05000000000000000000" pitchFamily="2" charset="2"/>
              <a:buChar char="ü"/>
            </a:pPr>
            <a:r>
              <a:rPr lang="en-US" dirty="0">
                <a:solidFill>
                  <a:schemeClr val="bg1"/>
                </a:solidFill>
              </a:rPr>
              <a:t>Ordinary Method of Slices</a:t>
            </a:r>
          </a:p>
          <a:p>
            <a:pPr marL="285750" indent="-285750">
              <a:buFont typeface="Wingdings" panose="05000000000000000000" pitchFamily="2" charset="2"/>
              <a:buChar char="ü"/>
            </a:pPr>
            <a:r>
              <a:rPr lang="en-US" dirty="0">
                <a:solidFill>
                  <a:schemeClr val="bg1"/>
                </a:solidFill>
              </a:rPr>
              <a:t>Modified Bishop’s Method of Analysis</a:t>
            </a:r>
          </a:p>
          <a:p>
            <a:pPr marL="285750" indent="-285750">
              <a:buFont typeface="Wingdings" panose="05000000000000000000" pitchFamily="2" charset="2"/>
              <a:buChar char="ü"/>
            </a:pPr>
            <a:r>
              <a:rPr lang="en-US" dirty="0">
                <a:solidFill>
                  <a:schemeClr val="bg1"/>
                </a:solidFill>
              </a:rPr>
              <a:t>Lorimer's method</a:t>
            </a:r>
          </a:p>
          <a:p>
            <a:pPr marL="285750" indent="-285750">
              <a:buFont typeface="Wingdings" panose="05000000000000000000" pitchFamily="2" charset="2"/>
              <a:buChar char="ü"/>
            </a:pPr>
            <a:r>
              <a:rPr lang="en-US" dirty="0">
                <a:solidFill>
                  <a:schemeClr val="bg1"/>
                </a:solidFill>
              </a:rPr>
              <a:t>Spencer’s Method</a:t>
            </a:r>
          </a:p>
          <a:p>
            <a:pPr marL="285750" indent="-285750">
              <a:buFont typeface="Wingdings" panose="05000000000000000000" pitchFamily="2" charset="2"/>
              <a:buChar char="ü"/>
            </a:pPr>
            <a:r>
              <a:rPr lang="en-US" dirty="0">
                <a:solidFill>
                  <a:schemeClr val="bg1"/>
                </a:solidFill>
              </a:rPr>
              <a:t>Sarma method</a:t>
            </a:r>
          </a:p>
        </p:txBody>
      </p:sp>
      <p:cxnSp>
        <p:nvCxnSpPr>
          <p:cNvPr id="14" name="Straight Connector 13">
            <a:extLst>
              <a:ext uri="{FF2B5EF4-FFF2-40B4-BE49-F238E27FC236}">
                <a16:creationId xmlns:a16="http://schemas.microsoft.com/office/drawing/2014/main" id="{A551AEA7-5277-A288-2CD0-A1C93357B12F}"/>
              </a:ext>
            </a:extLst>
          </p:cNvPr>
          <p:cNvCxnSpPr/>
          <p:nvPr/>
        </p:nvCxnSpPr>
        <p:spPr>
          <a:xfrm>
            <a:off x="4299857" y="3923017"/>
            <a:ext cx="0" cy="3223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D36F065-0D6C-79DE-39A1-6518A706821E}"/>
              </a:ext>
            </a:extLst>
          </p:cNvPr>
          <p:cNvCxnSpPr>
            <a:cxnSpLocks/>
          </p:cNvCxnSpPr>
          <p:nvPr/>
        </p:nvCxnSpPr>
        <p:spPr>
          <a:xfrm>
            <a:off x="7415794" y="3923017"/>
            <a:ext cx="0" cy="59821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020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42E365C-3ED1-A1D4-7574-BE20AE594B2F}"/>
              </a:ext>
            </a:extLst>
          </p:cNvPr>
          <p:cNvSpPr>
            <a:spLocks noGrp="1"/>
          </p:cNvSpPr>
          <p:nvPr>
            <p:ph type="title"/>
          </p:nvPr>
        </p:nvSpPr>
        <p:spPr/>
        <p:txBody>
          <a:bodyPr/>
          <a:lstStyle/>
          <a:p>
            <a:r>
              <a:rPr lang="en-US" b="1" dirty="0">
                <a:solidFill>
                  <a:srgbClr val="272930"/>
                </a:solidFill>
                <a:latin typeface="+mj-lt"/>
              </a:rPr>
              <a:t>Limit Equilibrium Analysis</a:t>
            </a:r>
            <a:endParaRPr lang="en-US" dirty="0">
              <a:latin typeface="+mj-lt"/>
            </a:endParaRPr>
          </a:p>
        </p:txBody>
      </p:sp>
      <p:sp>
        <p:nvSpPr>
          <p:cNvPr id="6" name="TextBox 5">
            <a:extLst>
              <a:ext uri="{FF2B5EF4-FFF2-40B4-BE49-F238E27FC236}">
                <a16:creationId xmlns:a16="http://schemas.microsoft.com/office/drawing/2014/main" id="{24843D4A-7990-C247-1823-1764B5F60101}"/>
              </a:ext>
            </a:extLst>
          </p:cNvPr>
          <p:cNvSpPr txBox="1"/>
          <p:nvPr/>
        </p:nvSpPr>
        <p:spPr>
          <a:xfrm>
            <a:off x="328671" y="817880"/>
            <a:ext cx="8418722" cy="5766322"/>
          </a:xfrm>
          <a:prstGeom prst="rect">
            <a:avLst/>
          </a:prstGeom>
          <a:noFill/>
        </p:spPr>
        <p:txBody>
          <a:bodyPr wrap="square">
            <a:spAutoFit/>
          </a:bodyPr>
          <a:lstStyle/>
          <a:p>
            <a:pPr marL="285750" indent="-285750">
              <a:lnSpc>
                <a:spcPct val="200000"/>
              </a:lnSpc>
              <a:buFont typeface="Wingdings" panose="05000000000000000000" pitchFamily="2" charset="2"/>
              <a:buChar char="q"/>
            </a:pPr>
            <a:r>
              <a:rPr lang="en-US" sz="1700" dirty="0"/>
              <a:t>Limit equilibrium methods are the most common and widely used slope stability analysis methods. </a:t>
            </a:r>
          </a:p>
          <a:p>
            <a:pPr marL="285750" indent="-285750">
              <a:lnSpc>
                <a:spcPct val="200000"/>
              </a:lnSpc>
              <a:buFont typeface="Wingdings" panose="05000000000000000000" pitchFamily="2" charset="2"/>
              <a:buChar char="q"/>
            </a:pPr>
            <a:r>
              <a:rPr lang="en-US" sz="1700" dirty="0"/>
              <a:t>They are based on the </a:t>
            </a:r>
            <a:r>
              <a:rPr lang="en-US" sz="1700" b="1" i="1" dirty="0">
                <a:highlight>
                  <a:srgbClr val="44D62C"/>
                </a:highlight>
              </a:rPr>
              <a:t>assumption that the slope is on the verge of failure and that the forces acting on the potential failure surface are in equilibrium. </a:t>
            </a:r>
          </a:p>
          <a:p>
            <a:pPr marL="285750" indent="-285750">
              <a:lnSpc>
                <a:spcPct val="200000"/>
              </a:lnSpc>
              <a:buFont typeface="Wingdings" panose="05000000000000000000" pitchFamily="2" charset="2"/>
              <a:buChar char="q"/>
            </a:pPr>
            <a:r>
              <a:rPr lang="en-US" sz="1700" dirty="0"/>
              <a:t>You can use different methods of slices, such as </a:t>
            </a:r>
            <a:r>
              <a:rPr lang="en-US" sz="1700" dirty="0" err="1"/>
              <a:t>Fellenius</a:t>
            </a:r>
            <a:r>
              <a:rPr lang="en-US" sz="1700" dirty="0"/>
              <a:t>, Bishop, Spencer, or Morgenstern-Price, to divide the slope into vertical or horizontal slices and calculate the factor of safety for each slice. </a:t>
            </a:r>
          </a:p>
          <a:p>
            <a:pPr marL="285750" indent="-285750">
              <a:lnSpc>
                <a:spcPct val="200000"/>
              </a:lnSpc>
              <a:buFont typeface="Wingdings" panose="05000000000000000000" pitchFamily="2" charset="2"/>
              <a:buChar char="q"/>
            </a:pPr>
            <a:r>
              <a:rPr lang="en-US" sz="1700" dirty="0"/>
              <a:t>Limit equilibrium methods are relatively simple, fast, and compatible with most geotechnical software. </a:t>
            </a:r>
            <a:r>
              <a:rPr lang="en-US" sz="1700" b="1" i="1" dirty="0">
                <a:highlight>
                  <a:srgbClr val="44D62C"/>
                </a:highlight>
              </a:rPr>
              <a:t>However, they also have some limitations, such as neglecting the effects of pore water pressure, soil deformation, and stress distribution.</a:t>
            </a:r>
          </a:p>
        </p:txBody>
      </p:sp>
      <p:pic>
        <p:nvPicPr>
          <p:cNvPr id="2" name="Picture 1" descr="GeoStudio Example File SLOPE/W Tutorial – Getting Started">
            <a:extLst>
              <a:ext uri="{FF2B5EF4-FFF2-40B4-BE49-F238E27FC236}">
                <a16:creationId xmlns:a16="http://schemas.microsoft.com/office/drawing/2014/main" id="{03C999B7-2320-6FFC-736D-4C257DB0A0FA}"/>
              </a:ext>
            </a:extLst>
          </p:cNvPr>
          <p:cNvPicPr>
            <a:picLocks noChangeAspect="1"/>
          </p:cNvPicPr>
          <p:nvPr/>
        </p:nvPicPr>
        <p:blipFill>
          <a:blip r:embed="rId2"/>
          <a:stretch>
            <a:fillRect/>
          </a:stretch>
        </p:blipFill>
        <p:spPr>
          <a:xfrm>
            <a:off x="8580771" y="1064734"/>
            <a:ext cx="3611229" cy="1788634"/>
          </a:xfrm>
          <a:prstGeom prst="rect">
            <a:avLst/>
          </a:prstGeom>
        </p:spPr>
      </p:pic>
      <p:pic>
        <p:nvPicPr>
          <p:cNvPr id="3" name="Picture 2" descr="GeoStudio | PLAXIS - SLOPE/W Tutorial - Communities">
            <a:extLst>
              <a:ext uri="{FF2B5EF4-FFF2-40B4-BE49-F238E27FC236}">
                <a16:creationId xmlns:a16="http://schemas.microsoft.com/office/drawing/2014/main" id="{745B32F4-8E1B-805F-7D47-297BE4922733}"/>
              </a:ext>
            </a:extLst>
          </p:cNvPr>
          <p:cNvPicPr>
            <a:picLocks noChangeAspect="1"/>
          </p:cNvPicPr>
          <p:nvPr/>
        </p:nvPicPr>
        <p:blipFill>
          <a:blip r:embed="rId3"/>
          <a:stretch>
            <a:fillRect/>
          </a:stretch>
        </p:blipFill>
        <p:spPr>
          <a:xfrm>
            <a:off x="8580771" y="3237870"/>
            <a:ext cx="3488392" cy="1788634"/>
          </a:xfrm>
          <a:prstGeom prst="rect">
            <a:avLst/>
          </a:prstGeom>
        </p:spPr>
      </p:pic>
    </p:spTree>
    <p:extLst>
      <p:ext uri="{BB962C8B-B14F-4D97-AF65-F5344CB8AC3E}">
        <p14:creationId xmlns:p14="http://schemas.microsoft.com/office/powerpoint/2010/main" val="1254060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fferent methods of slices for slope stability analysis ">
            <a:extLst>
              <a:ext uri="{FF2B5EF4-FFF2-40B4-BE49-F238E27FC236}">
                <a16:creationId xmlns:a16="http://schemas.microsoft.com/office/drawing/2014/main" id="{58B5D031-6F33-1B90-38BC-FF2946C8B5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694" y="838077"/>
            <a:ext cx="7589837" cy="583628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Title 3">
            <a:extLst>
              <a:ext uri="{FF2B5EF4-FFF2-40B4-BE49-F238E27FC236}">
                <a16:creationId xmlns:a16="http://schemas.microsoft.com/office/drawing/2014/main" id="{877E0515-04BC-7A82-F7A1-21DF647EDA1E}"/>
              </a:ext>
            </a:extLst>
          </p:cNvPr>
          <p:cNvSpPr txBox="1">
            <a:spLocks/>
          </p:cNvSpPr>
          <p:nvPr/>
        </p:nvSpPr>
        <p:spPr>
          <a:xfrm>
            <a:off x="518160" y="278081"/>
            <a:ext cx="11155680" cy="559996"/>
          </a:xfrm>
          <a:prstGeom prst="rect">
            <a:avLst/>
          </a:prstGeom>
        </p:spPr>
        <p:txBody>
          <a:bodyPr vert="horz" lIns="91440" tIns="45720" rIns="91440" bIns="45720" rtlCol="0" anchor="ctr">
            <a:noAutofit/>
          </a:bodyPr>
          <a:lstStyle>
            <a:lvl1pPr algn="ctr" defTabSz="665665" rtl="0" eaLnBrk="1" latinLnBrk="0" hangingPunct="1">
              <a:lnSpc>
                <a:spcPct val="90000"/>
              </a:lnSpc>
              <a:spcBef>
                <a:spcPct val="0"/>
              </a:spcBef>
              <a:buNone/>
              <a:defRPr sz="2800" kern="1200">
                <a:solidFill>
                  <a:schemeClr val="tx1"/>
                </a:solidFill>
                <a:latin typeface="Segoe UI" panose="020B0502040204020203" pitchFamily="34" charset="0"/>
                <a:ea typeface="+mj-ea"/>
                <a:cs typeface="Segoe UI" panose="020B0502040204020203" pitchFamily="34" charset="0"/>
              </a:defRPr>
            </a:lvl1pPr>
          </a:lstStyle>
          <a:p>
            <a:r>
              <a:rPr lang="en-US" b="1" dirty="0">
                <a:solidFill>
                  <a:srgbClr val="272930"/>
                </a:solidFill>
                <a:latin typeface="+mj-lt"/>
              </a:rPr>
              <a:t>Limit Equilibrium Analysis</a:t>
            </a:r>
            <a:endParaRPr lang="en-US" dirty="0">
              <a:latin typeface="+mj-lt"/>
            </a:endParaRPr>
          </a:p>
        </p:txBody>
      </p:sp>
    </p:spTree>
    <p:extLst>
      <p:ext uri="{BB962C8B-B14F-4D97-AF65-F5344CB8AC3E}">
        <p14:creationId xmlns:p14="http://schemas.microsoft.com/office/powerpoint/2010/main" val="2248733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DB6315AE-D6BD-386E-92B1-CE4D75A07E6D}"/>
              </a:ext>
            </a:extLst>
          </p:cNvPr>
          <p:cNvGraphicFramePr>
            <a:graphicFrameLocks noGrp="1"/>
          </p:cNvGraphicFramePr>
          <p:nvPr>
            <p:extLst>
              <p:ext uri="{D42A27DB-BD31-4B8C-83A1-F6EECF244321}">
                <p14:modId xmlns:p14="http://schemas.microsoft.com/office/powerpoint/2010/main" val="915097857"/>
              </p:ext>
            </p:extLst>
          </p:nvPr>
        </p:nvGraphicFramePr>
        <p:xfrm>
          <a:off x="518160" y="762957"/>
          <a:ext cx="11435142" cy="5761239"/>
        </p:xfrm>
        <a:graphic>
          <a:graphicData uri="http://schemas.openxmlformats.org/drawingml/2006/table">
            <a:tbl>
              <a:tblPr>
                <a:tableStyleId>{5940675A-B579-460E-94D1-54222C63F5DA}</a:tableStyleId>
              </a:tblPr>
              <a:tblGrid>
                <a:gridCol w="2731816">
                  <a:extLst>
                    <a:ext uri="{9D8B030D-6E8A-4147-A177-3AD203B41FA5}">
                      <a16:colId xmlns:a16="http://schemas.microsoft.com/office/drawing/2014/main" val="3749611288"/>
                    </a:ext>
                  </a:extLst>
                </a:gridCol>
                <a:gridCol w="8703326">
                  <a:extLst>
                    <a:ext uri="{9D8B030D-6E8A-4147-A177-3AD203B41FA5}">
                      <a16:colId xmlns:a16="http://schemas.microsoft.com/office/drawing/2014/main" val="3806904716"/>
                    </a:ext>
                  </a:extLst>
                </a:gridCol>
              </a:tblGrid>
              <a:tr h="242711">
                <a:tc>
                  <a:txBody>
                    <a:bodyPr/>
                    <a:lstStyle/>
                    <a:p>
                      <a:pPr algn="ctr"/>
                      <a:r>
                        <a:rPr lang="en-US" sz="1600" b="1" dirty="0">
                          <a:effectLst/>
                        </a:rPr>
                        <a:t>Method</a:t>
                      </a:r>
                    </a:p>
                  </a:txBody>
                  <a:tcPr marL="76244" marR="76244" marT="38122" marB="38122" anchor="ctr"/>
                </a:tc>
                <a:tc>
                  <a:txBody>
                    <a:bodyPr/>
                    <a:lstStyle/>
                    <a:p>
                      <a:pPr algn="ctr"/>
                      <a:r>
                        <a:rPr lang="en-US" sz="1600" b="1" dirty="0">
                          <a:effectLst/>
                        </a:rPr>
                        <a:t>Assumption</a:t>
                      </a:r>
                    </a:p>
                  </a:txBody>
                  <a:tcPr marL="76244" marR="76244" marT="38122" marB="38122" anchor="ctr"/>
                </a:tc>
                <a:extLst>
                  <a:ext uri="{0D108BD9-81ED-4DB2-BD59-A6C34878D82A}">
                    <a16:rowId xmlns:a16="http://schemas.microsoft.com/office/drawing/2014/main" val="2626847698"/>
                  </a:ext>
                </a:extLst>
              </a:tr>
              <a:tr h="242711">
                <a:tc>
                  <a:txBody>
                    <a:bodyPr/>
                    <a:lstStyle/>
                    <a:p>
                      <a:pPr algn="l"/>
                      <a:r>
                        <a:rPr lang="en-US" sz="1600" b="1" dirty="0">
                          <a:effectLst/>
                        </a:rPr>
                        <a:t>Ordinary method of slices</a:t>
                      </a:r>
                    </a:p>
                  </a:txBody>
                  <a:tcPr marL="76244" marR="76244" marT="38122" marB="38122" anchor="ctr"/>
                </a:tc>
                <a:tc>
                  <a:txBody>
                    <a:bodyPr/>
                    <a:lstStyle/>
                    <a:p>
                      <a:r>
                        <a:rPr lang="en-US" sz="1600" u="none">
                          <a:solidFill>
                            <a:schemeClr val="tx1"/>
                          </a:solidFill>
                          <a:effectLst/>
                        </a:rPr>
                        <a:t>Interslice forces are neglected</a:t>
                      </a:r>
                    </a:p>
                  </a:txBody>
                  <a:tcPr marL="76244" marR="76244" marT="38122" marB="38122" anchor="ctr"/>
                </a:tc>
                <a:extLst>
                  <a:ext uri="{0D108BD9-81ED-4DB2-BD59-A6C34878D82A}">
                    <a16:rowId xmlns:a16="http://schemas.microsoft.com/office/drawing/2014/main" val="2373376593"/>
                  </a:ext>
                </a:extLst>
              </a:tr>
              <a:tr h="409178">
                <a:tc>
                  <a:txBody>
                    <a:bodyPr/>
                    <a:lstStyle/>
                    <a:p>
                      <a:pPr algn="l"/>
                      <a:r>
                        <a:rPr lang="en-US" sz="1600" b="1" dirty="0">
                          <a:effectLst/>
                        </a:rPr>
                        <a:t>Bishop's simplified/modified</a:t>
                      </a:r>
                    </a:p>
                  </a:txBody>
                  <a:tcPr marL="76244" marR="76244" marT="38122" marB="38122" anchor="ctr"/>
                </a:tc>
                <a:tc>
                  <a:txBody>
                    <a:bodyPr/>
                    <a:lstStyle/>
                    <a:p>
                      <a:r>
                        <a:rPr lang="en-US" sz="1600" u="none" dirty="0">
                          <a:solidFill>
                            <a:schemeClr val="tx1"/>
                          </a:solidFill>
                          <a:effectLst/>
                        </a:rPr>
                        <a:t>Resultant interslice forces are horizontal. There are no interslice shear forces.</a:t>
                      </a:r>
                    </a:p>
                  </a:txBody>
                  <a:tcPr marL="76244" marR="76244" marT="38122" marB="38122" anchor="ctr"/>
                </a:tc>
                <a:extLst>
                  <a:ext uri="{0D108BD9-81ED-4DB2-BD59-A6C34878D82A}">
                    <a16:rowId xmlns:a16="http://schemas.microsoft.com/office/drawing/2014/main" val="2711307773"/>
                  </a:ext>
                </a:extLst>
              </a:tr>
              <a:tr h="409178">
                <a:tc>
                  <a:txBody>
                    <a:bodyPr/>
                    <a:lstStyle/>
                    <a:p>
                      <a:pPr algn="l"/>
                      <a:r>
                        <a:rPr lang="en-US" sz="1600" b="1" dirty="0">
                          <a:effectLst/>
                        </a:rPr>
                        <a:t>Janbu's simplified</a:t>
                      </a:r>
                    </a:p>
                  </a:txBody>
                  <a:tcPr marL="76244" marR="76244" marT="38122" marB="38122" anchor="ctr"/>
                </a:tc>
                <a:tc>
                  <a:txBody>
                    <a:bodyPr/>
                    <a:lstStyle/>
                    <a:p>
                      <a:r>
                        <a:rPr lang="en-US" sz="1600" u="none" dirty="0">
                          <a:solidFill>
                            <a:schemeClr val="tx1"/>
                          </a:solidFill>
                          <a:effectLst/>
                        </a:rPr>
                        <a:t>Resultant interslice forces are horizontal. An empirical correction factor is used to account for interslice shear forces.</a:t>
                      </a:r>
                    </a:p>
                  </a:txBody>
                  <a:tcPr marL="76244" marR="76244" marT="38122" marB="38122" anchor="ctr"/>
                </a:tc>
                <a:extLst>
                  <a:ext uri="{0D108BD9-81ED-4DB2-BD59-A6C34878D82A}">
                    <a16:rowId xmlns:a16="http://schemas.microsoft.com/office/drawing/2014/main" val="2427457672"/>
                  </a:ext>
                </a:extLst>
              </a:tr>
              <a:tr h="409178">
                <a:tc>
                  <a:txBody>
                    <a:bodyPr/>
                    <a:lstStyle/>
                    <a:p>
                      <a:pPr algn="l"/>
                      <a:r>
                        <a:rPr lang="en-US" sz="1600" b="1" dirty="0">
                          <a:effectLst/>
                        </a:rPr>
                        <a:t>Janbu's generalized</a:t>
                      </a:r>
                    </a:p>
                  </a:txBody>
                  <a:tcPr marL="76244" marR="76244" marT="38122" marB="38122" anchor="ctr"/>
                </a:tc>
                <a:tc>
                  <a:txBody>
                    <a:bodyPr/>
                    <a:lstStyle/>
                    <a:p>
                      <a:r>
                        <a:rPr lang="en-US" sz="1600" u="none" dirty="0">
                          <a:solidFill>
                            <a:schemeClr val="tx1"/>
                          </a:solidFill>
                          <a:effectLst/>
                        </a:rPr>
                        <a:t>An assumed </a:t>
                      </a:r>
                      <a:r>
                        <a:rPr lang="en-US" sz="1600" u="none" strike="noStrike" dirty="0">
                          <a:solidFill>
                            <a:schemeClr val="tx1"/>
                          </a:solidFill>
                          <a:effectLst/>
                          <a:hlinkClick r:id="rId2" tooltip="Line of thrust">
                            <a:extLst>
                              <a:ext uri="{A12FA001-AC4F-418D-AE19-62706E023703}">
                                <ahyp:hlinkClr xmlns:ahyp="http://schemas.microsoft.com/office/drawing/2018/hyperlinkcolor" val="tx"/>
                              </a:ext>
                            </a:extLst>
                          </a:hlinkClick>
                        </a:rPr>
                        <a:t>line of thrust</a:t>
                      </a:r>
                      <a:r>
                        <a:rPr lang="en-US" sz="1600" u="none" dirty="0">
                          <a:solidFill>
                            <a:schemeClr val="tx1"/>
                          </a:solidFill>
                          <a:effectLst/>
                        </a:rPr>
                        <a:t> is used to define the location of the interslice normal force.</a:t>
                      </a:r>
                    </a:p>
                  </a:txBody>
                  <a:tcPr marL="76244" marR="76244" marT="38122" marB="38122" anchor="ctr"/>
                </a:tc>
                <a:extLst>
                  <a:ext uri="{0D108BD9-81ED-4DB2-BD59-A6C34878D82A}">
                    <a16:rowId xmlns:a16="http://schemas.microsoft.com/office/drawing/2014/main" val="74500593"/>
                  </a:ext>
                </a:extLst>
              </a:tr>
              <a:tr h="409178">
                <a:tc>
                  <a:txBody>
                    <a:bodyPr/>
                    <a:lstStyle/>
                    <a:p>
                      <a:pPr algn="l"/>
                      <a:r>
                        <a:rPr lang="en-US" sz="1600" b="1" dirty="0">
                          <a:effectLst/>
                        </a:rPr>
                        <a:t>Spencer</a:t>
                      </a:r>
                    </a:p>
                  </a:txBody>
                  <a:tcPr marL="76244" marR="76244" marT="38122" marB="38122" anchor="ctr"/>
                </a:tc>
                <a:tc>
                  <a:txBody>
                    <a:bodyPr/>
                    <a:lstStyle/>
                    <a:p>
                      <a:r>
                        <a:rPr lang="en-US" sz="1600" u="none" dirty="0">
                          <a:solidFill>
                            <a:schemeClr val="tx1"/>
                          </a:solidFill>
                          <a:effectLst/>
                        </a:rPr>
                        <a:t>The resultant interslice forces have constant slope throughout the sliding mass. The </a:t>
                      </a:r>
                      <a:r>
                        <a:rPr lang="en-US" sz="1600" u="none" strike="noStrike" dirty="0">
                          <a:solidFill>
                            <a:schemeClr val="tx1"/>
                          </a:solidFill>
                          <a:effectLst/>
                          <a:hlinkClick r:id="rId2" tooltip="Line of thrust">
                            <a:extLst>
                              <a:ext uri="{A12FA001-AC4F-418D-AE19-62706E023703}">
                                <ahyp:hlinkClr xmlns:ahyp="http://schemas.microsoft.com/office/drawing/2018/hyperlinkcolor" val="tx"/>
                              </a:ext>
                            </a:extLst>
                          </a:hlinkClick>
                        </a:rPr>
                        <a:t>line of thrust</a:t>
                      </a:r>
                      <a:r>
                        <a:rPr lang="en-US" sz="1600" u="none" dirty="0">
                          <a:solidFill>
                            <a:schemeClr val="tx1"/>
                          </a:solidFill>
                          <a:effectLst/>
                        </a:rPr>
                        <a:t> is a degree of freedom.</a:t>
                      </a:r>
                    </a:p>
                  </a:txBody>
                  <a:tcPr marL="76244" marR="76244" marT="38122" marB="38122" anchor="ctr"/>
                </a:tc>
                <a:extLst>
                  <a:ext uri="{0D108BD9-81ED-4DB2-BD59-A6C34878D82A}">
                    <a16:rowId xmlns:a16="http://schemas.microsoft.com/office/drawing/2014/main" val="2033747436"/>
                  </a:ext>
                </a:extLst>
              </a:tr>
              <a:tr h="409178">
                <a:tc>
                  <a:txBody>
                    <a:bodyPr/>
                    <a:lstStyle/>
                    <a:p>
                      <a:pPr algn="l"/>
                      <a:r>
                        <a:rPr lang="en-US" sz="1600" b="1" dirty="0">
                          <a:effectLst/>
                        </a:rPr>
                        <a:t>Chugh</a:t>
                      </a:r>
                    </a:p>
                  </a:txBody>
                  <a:tcPr marL="76244" marR="76244" marT="38122" marB="38122" anchor="ctr"/>
                </a:tc>
                <a:tc>
                  <a:txBody>
                    <a:bodyPr/>
                    <a:lstStyle/>
                    <a:p>
                      <a:r>
                        <a:rPr lang="en-US" sz="1600" u="none" dirty="0">
                          <a:solidFill>
                            <a:schemeClr val="tx1"/>
                          </a:solidFill>
                          <a:effectLst/>
                        </a:rPr>
                        <a:t>Same as Spencer's method but with a constant acceleration force on each slice.</a:t>
                      </a:r>
                    </a:p>
                  </a:txBody>
                  <a:tcPr marL="76244" marR="76244" marT="38122" marB="38122" anchor="ctr"/>
                </a:tc>
                <a:extLst>
                  <a:ext uri="{0D108BD9-81ED-4DB2-BD59-A6C34878D82A}">
                    <a16:rowId xmlns:a16="http://schemas.microsoft.com/office/drawing/2014/main" val="1252152803"/>
                  </a:ext>
                </a:extLst>
              </a:tr>
              <a:tr h="575645">
                <a:tc>
                  <a:txBody>
                    <a:bodyPr/>
                    <a:lstStyle/>
                    <a:p>
                      <a:pPr algn="l"/>
                      <a:r>
                        <a:rPr lang="en-US" sz="1600" b="1" dirty="0">
                          <a:effectLst/>
                        </a:rPr>
                        <a:t>Morgenstern-Price</a:t>
                      </a:r>
                    </a:p>
                  </a:txBody>
                  <a:tcPr marL="76244" marR="76244" marT="38122" marB="38122" anchor="ctr"/>
                </a:tc>
                <a:tc>
                  <a:txBody>
                    <a:bodyPr/>
                    <a:lstStyle/>
                    <a:p>
                      <a:r>
                        <a:rPr lang="en-US" sz="1600" u="none" dirty="0">
                          <a:solidFill>
                            <a:schemeClr val="tx1"/>
                          </a:solidFill>
                          <a:effectLst/>
                        </a:rPr>
                        <a:t>The direction of the resultant interslice forces is defined using an arbitrary function. The fractions of the function value needed for force and moment balance is computed.</a:t>
                      </a:r>
                    </a:p>
                  </a:txBody>
                  <a:tcPr marL="76244" marR="76244" marT="38122" marB="38122" anchor="ctr"/>
                </a:tc>
                <a:extLst>
                  <a:ext uri="{0D108BD9-81ED-4DB2-BD59-A6C34878D82A}">
                    <a16:rowId xmlns:a16="http://schemas.microsoft.com/office/drawing/2014/main" val="1061429718"/>
                  </a:ext>
                </a:extLst>
              </a:tr>
              <a:tr h="242711">
                <a:tc>
                  <a:txBody>
                    <a:bodyPr/>
                    <a:lstStyle/>
                    <a:p>
                      <a:pPr algn="l"/>
                      <a:r>
                        <a:rPr lang="en-US" sz="1600" b="1" dirty="0">
                          <a:effectLst/>
                        </a:rPr>
                        <a:t>Fredlund-Krahn (GLE)</a:t>
                      </a:r>
                    </a:p>
                  </a:txBody>
                  <a:tcPr marL="76244" marR="76244" marT="38122" marB="38122" anchor="ctr"/>
                </a:tc>
                <a:tc>
                  <a:txBody>
                    <a:bodyPr/>
                    <a:lstStyle/>
                    <a:p>
                      <a:r>
                        <a:rPr lang="en-US" sz="1600" u="none">
                          <a:solidFill>
                            <a:schemeClr val="tx1"/>
                          </a:solidFill>
                          <a:effectLst/>
                        </a:rPr>
                        <a:t>Similar to Morgenstern-Price.</a:t>
                      </a:r>
                    </a:p>
                  </a:txBody>
                  <a:tcPr marL="76244" marR="76244" marT="38122" marB="38122" anchor="ctr"/>
                </a:tc>
                <a:extLst>
                  <a:ext uri="{0D108BD9-81ED-4DB2-BD59-A6C34878D82A}">
                    <a16:rowId xmlns:a16="http://schemas.microsoft.com/office/drawing/2014/main" val="2895535761"/>
                  </a:ext>
                </a:extLst>
              </a:tr>
              <a:tr h="575645">
                <a:tc>
                  <a:txBody>
                    <a:bodyPr/>
                    <a:lstStyle/>
                    <a:p>
                      <a:pPr algn="l"/>
                      <a:r>
                        <a:rPr lang="en-US" sz="1600" b="1" dirty="0">
                          <a:effectLst/>
                        </a:rPr>
                        <a:t>Corps of Engineers</a:t>
                      </a:r>
                    </a:p>
                  </a:txBody>
                  <a:tcPr marL="76244" marR="76244" marT="38122" marB="38122" anchor="ctr"/>
                </a:tc>
                <a:tc>
                  <a:txBody>
                    <a:bodyPr/>
                    <a:lstStyle/>
                    <a:p>
                      <a:r>
                        <a:rPr lang="en-US" sz="1600" u="none" dirty="0">
                          <a:solidFill>
                            <a:schemeClr val="tx1"/>
                          </a:solidFill>
                          <a:effectLst/>
                        </a:rPr>
                        <a:t>The resultant interslice force is either parallel to the ground surface or equal to the average slope from the beginning to the end of the slip surface..</a:t>
                      </a:r>
                    </a:p>
                  </a:txBody>
                  <a:tcPr marL="76244" marR="76244" marT="38122" marB="38122" anchor="ctr"/>
                </a:tc>
                <a:extLst>
                  <a:ext uri="{0D108BD9-81ED-4DB2-BD59-A6C34878D82A}">
                    <a16:rowId xmlns:a16="http://schemas.microsoft.com/office/drawing/2014/main" val="1322860708"/>
                  </a:ext>
                </a:extLst>
              </a:tr>
              <a:tr h="409178">
                <a:tc>
                  <a:txBody>
                    <a:bodyPr/>
                    <a:lstStyle/>
                    <a:p>
                      <a:pPr algn="l"/>
                      <a:r>
                        <a:rPr lang="en-US" sz="1600" b="1" dirty="0">
                          <a:effectLst/>
                        </a:rPr>
                        <a:t>Lowe and Karafiath</a:t>
                      </a:r>
                    </a:p>
                  </a:txBody>
                  <a:tcPr marL="76244" marR="76244" marT="38122" marB="38122" anchor="ctr"/>
                </a:tc>
                <a:tc>
                  <a:txBody>
                    <a:bodyPr/>
                    <a:lstStyle/>
                    <a:p>
                      <a:r>
                        <a:rPr lang="en-US" sz="1600" u="none" dirty="0">
                          <a:solidFill>
                            <a:schemeClr val="tx1"/>
                          </a:solidFill>
                          <a:effectLst/>
                        </a:rPr>
                        <a:t>The direction of the resultant interslice force is equal to the average of the ground surface and the slope of the base of each slice.</a:t>
                      </a:r>
                    </a:p>
                  </a:txBody>
                  <a:tcPr marL="76244" marR="76244" marT="38122" marB="38122" anchor="ctr"/>
                </a:tc>
                <a:extLst>
                  <a:ext uri="{0D108BD9-81ED-4DB2-BD59-A6C34878D82A}">
                    <a16:rowId xmlns:a16="http://schemas.microsoft.com/office/drawing/2014/main" val="222629910"/>
                  </a:ext>
                </a:extLst>
              </a:tr>
              <a:tr h="575645">
                <a:tc>
                  <a:txBody>
                    <a:bodyPr/>
                    <a:lstStyle/>
                    <a:p>
                      <a:pPr algn="l"/>
                      <a:r>
                        <a:rPr lang="en-US" sz="1600" b="1" dirty="0">
                          <a:effectLst/>
                        </a:rPr>
                        <a:t>Sarma</a:t>
                      </a:r>
                    </a:p>
                  </a:txBody>
                  <a:tcPr marL="76244" marR="76244" marT="38122" marB="38122" anchor="ctr"/>
                </a:tc>
                <a:tc>
                  <a:txBody>
                    <a:bodyPr/>
                    <a:lstStyle/>
                    <a:p>
                      <a:r>
                        <a:rPr lang="en-US" sz="1600" u="none" dirty="0">
                          <a:solidFill>
                            <a:schemeClr val="tx1"/>
                          </a:solidFill>
                          <a:effectLst/>
                        </a:rPr>
                        <a:t>The shear strength criterion is applied to the shears on the sides and bottom of each slice. The inclinations of the slice interfaces are varied until a critical criterion is met.</a:t>
                      </a:r>
                    </a:p>
                  </a:txBody>
                  <a:tcPr marL="76244" marR="76244" marT="38122" marB="38122" anchor="ctr"/>
                </a:tc>
                <a:extLst>
                  <a:ext uri="{0D108BD9-81ED-4DB2-BD59-A6C34878D82A}">
                    <a16:rowId xmlns:a16="http://schemas.microsoft.com/office/drawing/2014/main" val="1106893573"/>
                  </a:ext>
                </a:extLst>
              </a:tr>
            </a:tbl>
          </a:graphicData>
        </a:graphic>
      </p:graphicFrame>
      <p:sp>
        <p:nvSpPr>
          <p:cNvPr id="13" name="Title 3">
            <a:extLst>
              <a:ext uri="{FF2B5EF4-FFF2-40B4-BE49-F238E27FC236}">
                <a16:creationId xmlns:a16="http://schemas.microsoft.com/office/drawing/2014/main" id="{11726042-83CA-61F7-FA62-80C7AFCC61E6}"/>
              </a:ext>
            </a:extLst>
          </p:cNvPr>
          <p:cNvSpPr txBox="1">
            <a:spLocks/>
          </p:cNvSpPr>
          <p:nvPr/>
        </p:nvSpPr>
        <p:spPr>
          <a:xfrm>
            <a:off x="518160" y="278081"/>
            <a:ext cx="11155680" cy="559996"/>
          </a:xfrm>
          <a:prstGeom prst="rect">
            <a:avLst/>
          </a:prstGeom>
        </p:spPr>
        <p:txBody>
          <a:bodyPr vert="horz" lIns="91440" tIns="45720" rIns="91440" bIns="45720" rtlCol="0" anchor="ctr">
            <a:noAutofit/>
          </a:bodyPr>
          <a:lstStyle>
            <a:lvl1pPr algn="ctr" defTabSz="665665" rtl="0" eaLnBrk="1" latinLnBrk="0" hangingPunct="1">
              <a:lnSpc>
                <a:spcPct val="90000"/>
              </a:lnSpc>
              <a:spcBef>
                <a:spcPct val="0"/>
              </a:spcBef>
              <a:buNone/>
              <a:defRPr sz="2800" kern="1200">
                <a:solidFill>
                  <a:schemeClr val="tx1"/>
                </a:solidFill>
                <a:latin typeface="Segoe UI" panose="020B0502040204020203" pitchFamily="34" charset="0"/>
                <a:ea typeface="+mj-ea"/>
                <a:cs typeface="Segoe UI" panose="020B0502040204020203" pitchFamily="34" charset="0"/>
              </a:defRPr>
            </a:lvl1pPr>
          </a:lstStyle>
          <a:p>
            <a:r>
              <a:rPr lang="en-US" b="1" dirty="0">
                <a:solidFill>
                  <a:srgbClr val="272930"/>
                </a:solidFill>
                <a:latin typeface="+mj-lt"/>
              </a:rPr>
              <a:t>Limit Equilibrium Analysis</a:t>
            </a:r>
            <a:endParaRPr lang="en-US" dirty="0">
              <a:latin typeface="+mj-lt"/>
            </a:endParaRPr>
          </a:p>
        </p:txBody>
      </p:sp>
    </p:spTree>
    <p:extLst>
      <p:ext uri="{BB962C8B-B14F-4D97-AF65-F5344CB8AC3E}">
        <p14:creationId xmlns:p14="http://schemas.microsoft.com/office/powerpoint/2010/main" val="2538640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19C3AD-005C-FBA3-1A95-F6AC8F6F6359}"/>
              </a:ext>
            </a:extLst>
          </p:cNvPr>
          <p:cNvSpPr>
            <a:spLocks noGrp="1"/>
          </p:cNvSpPr>
          <p:nvPr>
            <p:ph type="title"/>
          </p:nvPr>
        </p:nvSpPr>
        <p:spPr/>
        <p:txBody>
          <a:bodyPr/>
          <a:lstStyle/>
          <a:p>
            <a:r>
              <a:rPr lang="en-US" b="1" i="0" dirty="0">
                <a:effectLst/>
                <a:latin typeface="+mj-lt"/>
              </a:rPr>
              <a:t>Finite Element Analysis</a:t>
            </a:r>
            <a:endParaRPr lang="en-US" dirty="0">
              <a:latin typeface="+mj-lt"/>
            </a:endParaRPr>
          </a:p>
        </p:txBody>
      </p:sp>
      <p:sp>
        <p:nvSpPr>
          <p:cNvPr id="6" name="TextBox 5">
            <a:extLst>
              <a:ext uri="{FF2B5EF4-FFF2-40B4-BE49-F238E27FC236}">
                <a16:creationId xmlns:a16="http://schemas.microsoft.com/office/drawing/2014/main" id="{4453F901-B8F2-3DAB-9A4B-12895280B97C}"/>
              </a:ext>
            </a:extLst>
          </p:cNvPr>
          <p:cNvSpPr txBox="1"/>
          <p:nvPr/>
        </p:nvSpPr>
        <p:spPr>
          <a:xfrm>
            <a:off x="714260" y="1139701"/>
            <a:ext cx="7559407" cy="5026697"/>
          </a:xfrm>
          <a:prstGeom prst="rect">
            <a:avLst/>
          </a:prstGeom>
          <a:noFill/>
        </p:spPr>
        <p:txBody>
          <a:bodyPr wrap="square">
            <a:spAutoFit/>
          </a:bodyPr>
          <a:lstStyle/>
          <a:p>
            <a:pPr marL="285750" indent="-285750" algn="just">
              <a:lnSpc>
                <a:spcPct val="150000"/>
              </a:lnSpc>
              <a:buFont typeface="Wingdings" panose="05000000000000000000" pitchFamily="2" charset="2"/>
              <a:buChar char="q"/>
            </a:pPr>
            <a:r>
              <a:rPr lang="en-US" dirty="0"/>
              <a:t>Finite element methods are more advanced and sophisticated slope stability analysis methods. </a:t>
            </a:r>
          </a:p>
          <a:p>
            <a:pPr marL="285750" indent="-285750" algn="just">
              <a:lnSpc>
                <a:spcPct val="150000"/>
              </a:lnSpc>
              <a:buFont typeface="Wingdings" panose="05000000000000000000" pitchFamily="2" charset="2"/>
              <a:buChar char="q"/>
            </a:pPr>
            <a:r>
              <a:rPr lang="en-US" dirty="0"/>
              <a:t>They are based on the numerical solution of the equations of equilibrium and constitutive laws for the soil material. </a:t>
            </a:r>
          </a:p>
          <a:p>
            <a:pPr marL="285750" indent="-285750" algn="just">
              <a:lnSpc>
                <a:spcPct val="150000"/>
              </a:lnSpc>
              <a:buFont typeface="Wingdings" panose="05000000000000000000" pitchFamily="2" charset="2"/>
              <a:buChar char="q"/>
            </a:pPr>
            <a:r>
              <a:rPr lang="en-US" dirty="0"/>
              <a:t>You can use different types of finite elements, such as plane strain, axisymmetric, or three-dimensional, to model the slope geometry and boundary conditions. </a:t>
            </a:r>
          </a:p>
          <a:p>
            <a:pPr marL="285750" indent="-285750" algn="just">
              <a:lnSpc>
                <a:spcPct val="150000"/>
              </a:lnSpc>
              <a:buFont typeface="Wingdings" panose="05000000000000000000" pitchFamily="2" charset="2"/>
              <a:buChar char="q"/>
            </a:pPr>
            <a:r>
              <a:rPr lang="en-US" dirty="0"/>
              <a:t>Finite element methods can account for </a:t>
            </a:r>
            <a:r>
              <a:rPr lang="en-US" b="1" i="1" dirty="0">
                <a:highlight>
                  <a:srgbClr val="44D62C"/>
                </a:highlight>
              </a:rPr>
              <a:t>the effects of pore water pressure, soil deformation, and stress distribution. </a:t>
            </a:r>
          </a:p>
          <a:p>
            <a:pPr marL="285750" indent="-285750" algn="just">
              <a:lnSpc>
                <a:spcPct val="150000"/>
              </a:lnSpc>
              <a:buFont typeface="Wingdings" panose="05000000000000000000" pitchFamily="2" charset="2"/>
              <a:buChar char="q"/>
            </a:pPr>
            <a:r>
              <a:rPr lang="en-US" dirty="0"/>
              <a:t>They can also simulate different </a:t>
            </a:r>
            <a:r>
              <a:rPr lang="en-US" b="1" i="1" dirty="0">
                <a:highlight>
                  <a:srgbClr val="44D62C"/>
                </a:highlight>
              </a:rPr>
              <a:t>stages of loading, unloading, or consolidation. However, they also require more input data, computational time, and expertise.</a:t>
            </a:r>
          </a:p>
        </p:txBody>
      </p:sp>
      <p:pic>
        <p:nvPicPr>
          <p:cNvPr id="5" name="Picture 4">
            <a:extLst>
              <a:ext uri="{FF2B5EF4-FFF2-40B4-BE49-F238E27FC236}">
                <a16:creationId xmlns:a16="http://schemas.microsoft.com/office/drawing/2014/main" id="{0EB8B7AE-4608-7D0A-ECA8-DBAEC9F9416E}"/>
              </a:ext>
            </a:extLst>
          </p:cNvPr>
          <p:cNvPicPr>
            <a:picLocks noChangeAspect="1"/>
          </p:cNvPicPr>
          <p:nvPr/>
        </p:nvPicPr>
        <p:blipFill>
          <a:blip r:embed="rId2"/>
          <a:stretch>
            <a:fillRect/>
          </a:stretch>
        </p:blipFill>
        <p:spPr>
          <a:xfrm>
            <a:off x="8444862" y="112078"/>
            <a:ext cx="3585555" cy="2353021"/>
          </a:xfrm>
          <a:prstGeom prst="rect">
            <a:avLst/>
          </a:prstGeom>
        </p:spPr>
      </p:pic>
      <p:pic>
        <p:nvPicPr>
          <p:cNvPr id="8" name="Picture 7">
            <a:extLst>
              <a:ext uri="{FF2B5EF4-FFF2-40B4-BE49-F238E27FC236}">
                <a16:creationId xmlns:a16="http://schemas.microsoft.com/office/drawing/2014/main" id="{450D8887-EECE-A9F7-DF70-DA04E9D3D249}"/>
              </a:ext>
            </a:extLst>
          </p:cNvPr>
          <p:cNvPicPr>
            <a:picLocks noChangeAspect="1"/>
          </p:cNvPicPr>
          <p:nvPr/>
        </p:nvPicPr>
        <p:blipFill>
          <a:blip r:embed="rId3"/>
          <a:stretch>
            <a:fillRect/>
          </a:stretch>
        </p:blipFill>
        <p:spPr>
          <a:xfrm>
            <a:off x="8515334" y="2357593"/>
            <a:ext cx="3444607" cy="2142814"/>
          </a:xfrm>
          <a:prstGeom prst="rect">
            <a:avLst/>
          </a:prstGeom>
        </p:spPr>
      </p:pic>
      <p:pic>
        <p:nvPicPr>
          <p:cNvPr id="10" name="Picture 9">
            <a:extLst>
              <a:ext uri="{FF2B5EF4-FFF2-40B4-BE49-F238E27FC236}">
                <a16:creationId xmlns:a16="http://schemas.microsoft.com/office/drawing/2014/main" id="{D1109ED1-9F7E-D42B-E635-1FD8B6062623}"/>
              </a:ext>
            </a:extLst>
          </p:cNvPr>
          <p:cNvPicPr>
            <a:picLocks noChangeAspect="1"/>
          </p:cNvPicPr>
          <p:nvPr/>
        </p:nvPicPr>
        <p:blipFill>
          <a:blip r:embed="rId4"/>
          <a:stretch>
            <a:fillRect/>
          </a:stretch>
        </p:blipFill>
        <p:spPr>
          <a:xfrm>
            <a:off x="8602097" y="4530617"/>
            <a:ext cx="3357844" cy="2215305"/>
          </a:xfrm>
          <a:prstGeom prst="rect">
            <a:avLst/>
          </a:prstGeom>
        </p:spPr>
      </p:pic>
    </p:spTree>
    <p:extLst>
      <p:ext uri="{BB962C8B-B14F-4D97-AF65-F5344CB8AC3E}">
        <p14:creationId xmlns:p14="http://schemas.microsoft.com/office/powerpoint/2010/main" val="2981645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DABF07-0A93-CF56-D093-CFBB8D6A9730}"/>
              </a:ext>
            </a:extLst>
          </p:cNvPr>
          <p:cNvSpPr>
            <a:spLocks noGrp="1"/>
          </p:cNvSpPr>
          <p:nvPr>
            <p:ph type="title"/>
          </p:nvPr>
        </p:nvSpPr>
        <p:spPr/>
        <p:txBody>
          <a:bodyPr/>
          <a:lstStyle/>
          <a:p>
            <a:r>
              <a:rPr lang="en-US" b="1" dirty="0"/>
              <a:t>Pre-Requirements </a:t>
            </a:r>
            <a:r>
              <a:rPr lang="en-US" b="1"/>
              <a:t>of FE Modelling</a:t>
            </a:r>
            <a:endParaRPr lang="en-US" b="1" dirty="0"/>
          </a:p>
        </p:txBody>
      </p:sp>
      <p:pic>
        <p:nvPicPr>
          <p:cNvPr id="6" name="Picture 5">
            <a:extLst>
              <a:ext uri="{FF2B5EF4-FFF2-40B4-BE49-F238E27FC236}">
                <a16:creationId xmlns:a16="http://schemas.microsoft.com/office/drawing/2014/main" id="{3E5B80D0-0CCC-BE19-5E57-CA8BD6C94137}"/>
              </a:ext>
            </a:extLst>
          </p:cNvPr>
          <p:cNvPicPr>
            <a:picLocks noChangeAspect="1"/>
          </p:cNvPicPr>
          <p:nvPr/>
        </p:nvPicPr>
        <p:blipFill>
          <a:blip r:embed="rId2"/>
          <a:stretch>
            <a:fillRect/>
          </a:stretch>
        </p:blipFill>
        <p:spPr>
          <a:xfrm>
            <a:off x="909997" y="1177126"/>
            <a:ext cx="10592344" cy="4140413"/>
          </a:xfrm>
          <a:prstGeom prst="rect">
            <a:avLst/>
          </a:prstGeom>
        </p:spPr>
      </p:pic>
      <p:pic>
        <p:nvPicPr>
          <p:cNvPr id="2" name="Picture 1" descr="Soil Water Characteristic - an overview | ScienceDirect Topics">
            <a:extLst>
              <a:ext uri="{FF2B5EF4-FFF2-40B4-BE49-F238E27FC236}">
                <a16:creationId xmlns:a16="http://schemas.microsoft.com/office/drawing/2014/main" id="{F6B99B6D-65E6-C147-E8EE-59A78CDF09F5}"/>
              </a:ext>
            </a:extLst>
          </p:cNvPr>
          <p:cNvPicPr>
            <a:picLocks noChangeAspect="1"/>
          </p:cNvPicPr>
          <p:nvPr/>
        </p:nvPicPr>
        <p:blipFill>
          <a:blip r:embed="rId3"/>
          <a:stretch>
            <a:fillRect/>
          </a:stretch>
        </p:blipFill>
        <p:spPr>
          <a:xfrm>
            <a:off x="744743" y="1177125"/>
            <a:ext cx="5725991" cy="4140413"/>
          </a:xfrm>
          <a:prstGeom prst="rect">
            <a:avLst/>
          </a:prstGeom>
        </p:spPr>
      </p:pic>
      <p:sp>
        <p:nvSpPr>
          <p:cNvPr id="5" name="TextBox 4">
            <a:extLst>
              <a:ext uri="{FF2B5EF4-FFF2-40B4-BE49-F238E27FC236}">
                <a16:creationId xmlns:a16="http://schemas.microsoft.com/office/drawing/2014/main" id="{F06FA700-6379-0F35-B6FD-9930B92D2568}"/>
              </a:ext>
            </a:extLst>
          </p:cNvPr>
          <p:cNvSpPr txBox="1"/>
          <p:nvPr/>
        </p:nvSpPr>
        <p:spPr>
          <a:xfrm>
            <a:off x="744743" y="5676783"/>
            <a:ext cx="10972800" cy="830997"/>
          </a:xfrm>
          <a:prstGeom prst="rect">
            <a:avLst/>
          </a:prstGeom>
          <a:noFill/>
          <a:ln w="38100">
            <a:solidFill>
              <a:srgbClr val="FF0000"/>
            </a:solidFill>
          </a:ln>
        </p:spPr>
        <p:txBody>
          <a:bodyPr wrap="square">
            <a:spAutoFit/>
          </a:bodyPr>
          <a:lstStyle/>
          <a:p>
            <a:r>
              <a:rPr lang="en-US" sz="1600" b="0" i="1" u="none" strike="noStrike" baseline="0" dirty="0">
                <a:latin typeface="Inter-Regular" panose="02000503000000020004" pitchFamily="50" charset="0"/>
              </a:rPr>
              <a:t>A Soil Water Characteristic Curve (SWCC) is introduced to describe hydraulic parameters of the groundwater flow in unsaturated zones (usually above the phreatic surface). </a:t>
            </a:r>
            <a:r>
              <a:rPr lang="en-US" sz="1600" i="1" dirty="0">
                <a:latin typeface="Inter-Regular" panose="02000503000000020004" pitchFamily="50" charset="0"/>
              </a:rPr>
              <a:t>The SWCC describes the capacity of the soil to keep water at different stresses.</a:t>
            </a:r>
          </a:p>
        </p:txBody>
      </p:sp>
    </p:spTree>
    <p:extLst>
      <p:ext uri="{BB962C8B-B14F-4D97-AF65-F5344CB8AC3E}">
        <p14:creationId xmlns:p14="http://schemas.microsoft.com/office/powerpoint/2010/main" val="4042437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BC6CFA-81F7-4DDF-8235-E66C5B118F5B}"/>
              </a:ext>
            </a:extLst>
          </p:cNvPr>
          <p:cNvSpPr>
            <a:spLocks noGrp="1"/>
          </p:cNvSpPr>
          <p:nvPr>
            <p:ph type="title"/>
          </p:nvPr>
        </p:nvSpPr>
        <p:spPr/>
        <p:txBody>
          <a:bodyPr/>
          <a:lstStyle/>
          <a:p>
            <a:r>
              <a:rPr lang="en-US" b="1" dirty="0"/>
              <a:t>Flow Model</a:t>
            </a:r>
          </a:p>
        </p:txBody>
      </p:sp>
      <p:pic>
        <p:nvPicPr>
          <p:cNvPr id="6" name="Picture 5">
            <a:extLst>
              <a:ext uri="{FF2B5EF4-FFF2-40B4-BE49-F238E27FC236}">
                <a16:creationId xmlns:a16="http://schemas.microsoft.com/office/drawing/2014/main" id="{F1021199-FAC8-B443-20BB-81CCD8BF4F1F}"/>
              </a:ext>
            </a:extLst>
          </p:cNvPr>
          <p:cNvPicPr>
            <a:picLocks noChangeAspect="1"/>
          </p:cNvPicPr>
          <p:nvPr/>
        </p:nvPicPr>
        <p:blipFill>
          <a:blip r:embed="rId2"/>
          <a:stretch>
            <a:fillRect/>
          </a:stretch>
        </p:blipFill>
        <p:spPr>
          <a:xfrm>
            <a:off x="542639" y="1219086"/>
            <a:ext cx="11106721" cy="4419827"/>
          </a:xfrm>
          <a:prstGeom prst="rect">
            <a:avLst/>
          </a:prstGeom>
        </p:spPr>
      </p:pic>
      <p:sp>
        <p:nvSpPr>
          <p:cNvPr id="3" name="TextBox 2">
            <a:extLst>
              <a:ext uri="{FF2B5EF4-FFF2-40B4-BE49-F238E27FC236}">
                <a16:creationId xmlns:a16="http://schemas.microsoft.com/office/drawing/2014/main" id="{F6233199-F233-E9B6-55D8-48CE75328F89}"/>
              </a:ext>
            </a:extLst>
          </p:cNvPr>
          <p:cNvSpPr txBox="1"/>
          <p:nvPr/>
        </p:nvSpPr>
        <p:spPr>
          <a:xfrm>
            <a:off x="6232793" y="4839790"/>
            <a:ext cx="5841694" cy="1477328"/>
          </a:xfrm>
          <a:prstGeom prst="rect">
            <a:avLst/>
          </a:prstGeom>
          <a:noFill/>
          <a:ln w="38100">
            <a:solidFill>
              <a:srgbClr val="FF0000"/>
            </a:solidFill>
          </a:ln>
        </p:spPr>
        <p:txBody>
          <a:bodyPr wrap="square">
            <a:spAutoFit/>
          </a:bodyPr>
          <a:lstStyle/>
          <a:p>
            <a:pPr algn="l"/>
            <a:r>
              <a:rPr lang="en-US" sz="1800" b="0" i="1" u="none" strike="noStrike" baseline="0" dirty="0">
                <a:latin typeface="Inter-Regular" panose="02000503000000020004" pitchFamily="50" charset="0"/>
              </a:rPr>
              <a:t>There are many hydraulic models which describe the hydraulic behaviour of unsaturated soils. The most common in the groundwater literature is the model proposed by </a:t>
            </a:r>
            <a:r>
              <a:rPr lang="en-US" sz="1800" b="1" i="1" u="none" strike="noStrike" baseline="0" dirty="0">
                <a:solidFill>
                  <a:srgbClr val="C00000"/>
                </a:solidFill>
                <a:latin typeface="Inter-Regular" panose="02000503000000020004" pitchFamily="50" charset="0"/>
              </a:rPr>
              <a:t>van </a:t>
            </a:r>
            <a:r>
              <a:rPr lang="en-US" sz="1800" b="1" i="1" u="none" strike="noStrike" baseline="0" dirty="0" err="1">
                <a:solidFill>
                  <a:srgbClr val="C00000"/>
                </a:solidFill>
                <a:latin typeface="Inter-Regular" panose="02000503000000020004" pitchFamily="50" charset="0"/>
              </a:rPr>
              <a:t>Genuchten</a:t>
            </a:r>
            <a:r>
              <a:rPr lang="en-US" sz="1800" b="1" i="1" u="none" strike="noStrike" baseline="0" dirty="0">
                <a:solidFill>
                  <a:srgbClr val="C00000"/>
                </a:solidFill>
                <a:latin typeface="Inter-Regular" panose="02000503000000020004" pitchFamily="50" charset="0"/>
              </a:rPr>
              <a:t> </a:t>
            </a:r>
            <a:r>
              <a:rPr lang="en-US" sz="1800" b="0" i="1" u="none" strike="noStrike" baseline="0" dirty="0">
                <a:latin typeface="Inter-Regular" panose="02000503000000020004" pitchFamily="50" charset="0"/>
              </a:rPr>
              <a:t>(1980), which is used in PLAXIS.</a:t>
            </a:r>
            <a:endParaRPr lang="en-US" i="1" dirty="0"/>
          </a:p>
        </p:txBody>
      </p:sp>
    </p:spTree>
    <p:extLst>
      <p:ext uri="{BB962C8B-B14F-4D97-AF65-F5344CB8AC3E}">
        <p14:creationId xmlns:p14="http://schemas.microsoft.com/office/powerpoint/2010/main" val="1856631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091287-069B-9AA6-7190-6BF082A87420}"/>
              </a:ext>
            </a:extLst>
          </p:cNvPr>
          <p:cNvSpPr>
            <a:spLocks noGrp="1"/>
          </p:cNvSpPr>
          <p:nvPr>
            <p:ph type="title"/>
          </p:nvPr>
        </p:nvSpPr>
        <p:spPr/>
        <p:txBody>
          <a:bodyPr/>
          <a:lstStyle/>
          <a:p>
            <a:r>
              <a:rPr lang="en-US" b="1" dirty="0"/>
              <a:t>Flow Model</a:t>
            </a:r>
            <a:endParaRPr lang="en-US" dirty="0"/>
          </a:p>
        </p:txBody>
      </p:sp>
      <p:pic>
        <p:nvPicPr>
          <p:cNvPr id="6" name="Picture 5">
            <a:extLst>
              <a:ext uri="{FF2B5EF4-FFF2-40B4-BE49-F238E27FC236}">
                <a16:creationId xmlns:a16="http://schemas.microsoft.com/office/drawing/2014/main" id="{85F8D14F-A147-6951-79D0-EAF2FC1FC4BE}"/>
              </a:ext>
            </a:extLst>
          </p:cNvPr>
          <p:cNvPicPr>
            <a:picLocks noChangeAspect="1"/>
          </p:cNvPicPr>
          <p:nvPr/>
        </p:nvPicPr>
        <p:blipFill>
          <a:blip r:embed="rId2"/>
          <a:stretch>
            <a:fillRect/>
          </a:stretch>
        </p:blipFill>
        <p:spPr>
          <a:xfrm>
            <a:off x="789381" y="1019676"/>
            <a:ext cx="10884459" cy="4311872"/>
          </a:xfrm>
          <a:prstGeom prst="rect">
            <a:avLst/>
          </a:prstGeom>
        </p:spPr>
      </p:pic>
      <p:sp>
        <p:nvSpPr>
          <p:cNvPr id="3" name="TextBox 2">
            <a:extLst>
              <a:ext uri="{FF2B5EF4-FFF2-40B4-BE49-F238E27FC236}">
                <a16:creationId xmlns:a16="http://schemas.microsoft.com/office/drawing/2014/main" id="{B3398D8A-266C-ED4B-5F83-9EF2D629E068}"/>
              </a:ext>
            </a:extLst>
          </p:cNvPr>
          <p:cNvSpPr txBox="1"/>
          <p:nvPr/>
        </p:nvSpPr>
        <p:spPr>
          <a:xfrm>
            <a:off x="1528590" y="5838324"/>
            <a:ext cx="6097836" cy="369332"/>
          </a:xfrm>
          <a:prstGeom prst="rect">
            <a:avLst/>
          </a:prstGeom>
          <a:noFill/>
        </p:spPr>
        <p:txBody>
          <a:bodyPr wrap="square">
            <a:spAutoFit/>
          </a:bodyPr>
          <a:lstStyle/>
          <a:p>
            <a:r>
              <a:rPr lang="en-US" sz="1800" b="0" i="1" u="none" strike="noStrike" baseline="0" dirty="0" err="1">
                <a:solidFill>
                  <a:srgbClr val="0067B1"/>
                </a:solidFill>
                <a:latin typeface="Inter-Italic" panose="02000503000000020004" pitchFamily="50" charset="0"/>
              </a:rPr>
              <a:t>S</a:t>
            </a:r>
            <a:r>
              <a:rPr lang="en-US" sz="800" b="0" i="1" u="none" strike="noStrike" baseline="0" dirty="0" err="1">
                <a:solidFill>
                  <a:srgbClr val="0067B1"/>
                </a:solidFill>
                <a:latin typeface="Inter-Italic" panose="02000503000000020004" pitchFamily="50" charset="0"/>
              </a:rPr>
              <a:t>res</a:t>
            </a:r>
            <a:r>
              <a:rPr lang="en-US" sz="800" b="0" i="1" u="none" strike="noStrike" baseline="0" dirty="0">
                <a:solidFill>
                  <a:srgbClr val="0067B1"/>
                </a:solidFill>
                <a:latin typeface="Inter-Italic" panose="02000503000000020004" pitchFamily="50" charset="0"/>
              </a:rPr>
              <a:t> </a:t>
            </a:r>
            <a:r>
              <a:rPr lang="en-US" sz="1800" b="0" i="0" u="none" strike="noStrike" baseline="0" dirty="0">
                <a:solidFill>
                  <a:srgbClr val="0067B1"/>
                </a:solidFill>
                <a:latin typeface="Inter-Regular" panose="02000503000000020004" pitchFamily="50" charset="0"/>
              </a:rPr>
              <a:t>the residual degree of saturation</a:t>
            </a:r>
            <a:endParaRPr lang="en-US" dirty="0"/>
          </a:p>
        </p:txBody>
      </p:sp>
      <p:sp>
        <p:nvSpPr>
          <p:cNvPr id="7" name="TextBox 6">
            <a:extLst>
              <a:ext uri="{FF2B5EF4-FFF2-40B4-BE49-F238E27FC236}">
                <a16:creationId xmlns:a16="http://schemas.microsoft.com/office/drawing/2014/main" id="{6D3F196E-1727-659F-7277-D510503E7A8B}"/>
              </a:ext>
            </a:extLst>
          </p:cNvPr>
          <p:cNvSpPr txBox="1"/>
          <p:nvPr/>
        </p:nvSpPr>
        <p:spPr>
          <a:xfrm>
            <a:off x="1528589" y="6068101"/>
            <a:ext cx="8485744" cy="369332"/>
          </a:xfrm>
          <a:prstGeom prst="rect">
            <a:avLst/>
          </a:prstGeom>
          <a:noFill/>
        </p:spPr>
        <p:txBody>
          <a:bodyPr wrap="square">
            <a:spAutoFit/>
          </a:bodyPr>
          <a:lstStyle/>
          <a:p>
            <a:pPr algn="l"/>
            <a:r>
              <a:rPr lang="en-US" sz="1800" b="0" i="1" u="none" strike="noStrike" baseline="0" dirty="0" err="1">
                <a:solidFill>
                  <a:srgbClr val="0067B1"/>
                </a:solidFill>
                <a:latin typeface="Inter-Italic" panose="02000503000000020004" pitchFamily="50" charset="0"/>
              </a:rPr>
              <a:t>S</a:t>
            </a:r>
            <a:r>
              <a:rPr lang="en-US" sz="800" b="0" i="1" u="none" strike="noStrike" baseline="0" dirty="0" err="1">
                <a:solidFill>
                  <a:srgbClr val="0067B1"/>
                </a:solidFill>
                <a:latin typeface="Inter-Italic" panose="02000503000000020004" pitchFamily="50" charset="0"/>
              </a:rPr>
              <a:t>sat</a:t>
            </a:r>
            <a:r>
              <a:rPr lang="en-US" sz="800" b="0" i="1" u="none" strike="noStrike" baseline="0" dirty="0">
                <a:solidFill>
                  <a:srgbClr val="0067B1"/>
                </a:solidFill>
                <a:latin typeface="Inter-Italic" panose="02000503000000020004" pitchFamily="50" charset="0"/>
              </a:rPr>
              <a:t> </a:t>
            </a:r>
            <a:r>
              <a:rPr lang="en-US" sz="1800" b="0" i="0" u="none" strike="noStrike" baseline="0" dirty="0">
                <a:solidFill>
                  <a:srgbClr val="0067B1"/>
                </a:solidFill>
                <a:latin typeface="Inter-Regular" panose="02000503000000020004" pitchFamily="50" charset="0"/>
              </a:rPr>
              <a:t>the saturated degree of saturation</a:t>
            </a:r>
            <a:endParaRPr lang="en-US" dirty="0"/>
          </a:p>
        </p:txBody>
      </p:sp>
      <p:sp>
        <p:nvSpPr>
          <p:cNvPr id="9" name="TextBox 8">
            <a:extLst>
              <a:ext uri="{FF2B5EF4-FFF2-40B4-BE49-F238E27FC236}">
                <a16:creationId xmlns:a16="http://schemas.microsoft.com/office/drawing/2014/main" id="{CE87CD1C-636D-631A-7734-345F974D442C}"/>
              </a:ext>
            </a:extLst>
          </p:cNvPr>
          <p:cNvSpPr txBox="1"/>
          <p:nvPr/>
        </p:nvSpPr>
        <p:spPr>
          <a:xfrm>
            <a:off x="6442113" y="5606436"/>
            <a:ext cx="5511188" cy="923330"/>
          </a:xfrm>
          <a:prstGeom prst="rect">
            <a:avLst/>
          </a:prstGeom>
          <a:noFill/>
          <a:ln w="38100">
            <a:solidFill>
              <a:srgbClr val="FF0000"/>
            </a:solidFill>
          </a:ln>
        </p:spPr>
        <p:txBody>
          <a:bodyPr wrap="square">
            <a:spAutoFit/>
          </a:bodyPr>
          <a:lstStyle/>
          <a:p>
            <a:pPr algn="l"/>
            <a:r>
              <a:rPr lang="en-US" sz="1800" b="0" i="1" u="none" strike="noStrike" baseline="0" dirty="0">
                <a:latin typeface="Inter-Regular" panose="02000503000000020004" pitchFamily="50" charset="0"/>
              </a:rPr>
              <a:t>The Van </a:t>
            </a:r>
            <a:r>
              <a:rPr lang="en-US" sz="1800" b="0" i="1" u="none" strike="noStrike" baseline="0" dirty="0" err="1">
                <a:latin typeface="Inter-Regular" panose="02000503000000020004" pitchFamily="50" charset="0"/>
              </a:rPr>
              <a:t>Genuchten</a:t>
            </a:r>
            <a:r>
              <a:rPr lang="en-US" sz="1800" b="0" i="1" u="none" strike="noStrike" baseline="0" dirty="0">
                <a:latin typeface="Inter-Regular" panose="02000503000000020004" pitchFamily="50" charset="0"/>
              </a:rPr>
              <a:t> function is a three-parameter equation and relates the </a:t>
            </a:r>
            <a:r>
              <a:rPr lang="en-US" sz="1800" b="0" i="1" u="none" strike="noStrike" baseline="0" dirty="0">
                <a:solidFill>
                  <a:srgbClr val="C00000"/>
                </a:solidFill>
                <a:latin typeface="Inter-Regular" panose="02000503000000020004" pitchFamily="50" charset="0"/>
              </a:rPr>
              <a:t>saturation</a:t>
            </a:r>
            <a:r>
              <a:rPr lang="en-US" sz="1800" b="0" i="1" u="none" strike="noStrike" baseline="0" dirty="0">
                <a:latin typeface="Inter-Regular" panose="02000503000000020004" pitchFamily="50" charset="0"/>
              </a:rPr>
              <a:t> to the </a:t>
            </a:r>
            <a:r>
              <a:rPr lang="en-US" sz="1800" b="0" i="1" u="none" strike="noStrike" baseline="0" dirty="0">
                <a:solidFill>
                  <a:srgbClr val="C00000"/>
                </a:solidFill>
                <a:latin typeface="Inter-Regular" panose="02000503000000020004" pitchFamily="50" charset="0"/>
              </a:rPr>
              <a:t>pressure head </a:t>
            </a:r>
            <a:r>
              <a:rPr lang="el-GR" sz="1800" b="0" i="1" u="none" strike="noStrike" baseline="0" dirty="0">
                <a:solidFill>
                  <a:srgbClr val="C00000"/>
                </a:solidFill>
                <a:latin typeface="Inter-Italic" panose="02000503000000020004" pitchFamily="50" charset="0"/>
              </a:rPr>
              <a:t>ψ</a:t>
            </a:r>
            <a:r>
              <a:rPr lang="en-US" i="1" dirty="0">
                <a:latin typeface="Inter-Regular" panose="02000503000000020004" pitchFamily="50" charset="0"/>
              </a:rPr>
              <a:t>.</a:t>
            </a:r>
            <a:endParaRPr lang="en-US" i="1" dirty="0"/>
          </a:p>
        </p:txBody>
      </p:sp>
    </p:spTree>
    <p:extLst>
      <p:ext uri="{BB962C8B-B14F-4D97-AF65-F5344CB8AC3E}">
        <p14:creationId xmlns:p14="http://schemas.microsoft.com/office/powerpoint/2010/main" val="2915637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CD99EE-15D5-E772-DEFC-C529C316ACF9}"/>
              </a:ext>
            </a:extLst>
          </p:cNvPr>
          <p:cNvSpPr>
            <a:spLocks noGrp="1"/>
          </p:cNvSpPr>
          <p:nvPr>
            <p:ph type="title"/>
          </p:nvPr>
        </p:nvSpPr>
        <p:spPr/>
        <p:txBody>
          <a:bodyPr/>
          <a:lstStyle/>
          <a:p>
            <a:r>
              <a:rPr lang="en-US" b="1" dirty="0"/>
              <a:t>Modelling Rainfall in PLAXIS</a:t>
            </a:r>
          </a:p>
        </p:txBody>
      </p:sp>
      <p:pic>
        <p:nvPicPr>
          <p:cNvPr id="6" name="Picture 5">
            <a:extLst>
              <a:ext uri="{FF2B5EF4-FFF2-40B4-BE49-F238E27FC236}">
                <a16:creationId xmlns:a16="http://schemas.microsoft.com/office/drawing/2014/main" id="{D22CF386-A499-90F2-59DC-1A3498C145EF}"/>
              </a:ext>
            </a:extLst>
          </p:cNvPr>
          <p:cNvPicPr>
            <a:picLocks noChangeAspect="1"/>
          </p:cNvPicPr>
          <p:nvPr/>
        </p:nvPicPr>
        <p:blipFill>
          <a:blip r:embed="rId2"/>
          <a:stretch>
            <a:fillRect/>
          </a:stretch>
        </p:blipFill>
        <p:spPr>
          <a:xfrm>
            <a:off x="580741" y="1415946"/>
            <a:ext cx="11030517" cy="4026107"/>
          </a:xfrm>
          <a:prstGeom prst="rect">
            <a:avLst/>
          </a:prstGeom>
        </p:spPr>
      </p:pic>
    </p:spTree>
    <p:extLst>
      <p:ext uri="{BB962C8B-B14F-4D97-AF65-F5344CB8AC3E}">
        <p14:creationId xmlns:p14="http://schemas.microsoft.com/office/powerpoint/2010/main" val="2254119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D87272-8A50-A680-8571-3B4AEFEFFE99}"/>
              </a:ext>
            </a:extLst>
          </p:cNvPr>
          <p:cNvSpPr>
            <a:spLocks noGrp="1"/>
          </p:cNvSpPr>
          <p:nvPr>
            <p:ph type="title"/>
          </p:nvPr>
        </p:nvSpPr>
        <p:spPr/>
        <p:txBody>
          <a:bodyPr/>
          <a:lstStyle/>
          <a:p>
            <a:r>
              <a:rPr lang="en-US" b="1" dirty="0"/>
              <a:t>Modelling Rainfall in PLAXIS</a:t>
            </a:r>
            <a:endParaRPr lang="en-US" dirty="0"/>
          </a:p>
        </p:txBody>
      </p:sp>
      <p:pic>
        <p:nvPicPr>
          <p:cNvPr id="6" name="Picture 5">
            <a:extLst>
              <a:ext uri="{FF2B5EF4-FFF2-40B4-BE49-F238E27FC236}">
                <a16:creationId xmlns:a16="http://schemas.microsoft.com/office/drawing/2014/main" id="{659C6900-0DB2-9DB9-BDB0-9CB46860E515}"/>
              </a:ext>
            </a:extLst>
          </p:cNvPr>
          <p:cNvPicPr>
            <a:picLocks noChangeAspect="1"/>
          </p:cNvPicPr>
          <p:nvPr/>
        </p:nvPicPr>
        <p:blipFill>
          <a:blip r:embed="rId2"/>
          <a:srcRect t="13790" b="7000"/>
          <a:stretch/>
        </p:blipFill>
        <p:spPr>
          <a:xfrm>
            <a:off x="749146" y="1233200"/>
            <a:ext cx="10510092" cy="4682857"/>
          </a:xfrm>
          <a:prstGeom prst="rect">
            <a:avLst/>
          </a:prstGeom>
        </p:spPr>
      </p:pic>
      <p:graphicFrame>
        <p:nvGraphicFramePr>
          <p:cNvPr id="2" name="Table 1">
            <a:extLst>
              <a:ext uri="{FF2B5EF4-FFF2-40B4-BE49-F238E27FC236}">
                <a16:creationId xmlns:a16="http://schemas.microsoft.com/office/drawing/2014/main" id="{D4F39C17-1964-2A93-E2CE-315C0CAE83A9}"/>
              </a:ext>
            </a:extLst>
          </p:cNvPr>
          <p:cNvGraphicFramePr>
            <a:graphicFrameLocks noGrp="1"/>
          </p:cNvGraphicFramePr>
          <p:nvPr>
            <p:extLst>
              <p:ext uri="{D42A27DB-BD31-4B8C-83A1-F6EECF244321}">
                <p14:modId xmlns:p14="http://schemas.microsoft.com/office/powerpoint/2010/main" val="3984162286"/>
              </p:ext>
            </p:extLst>
          </p:nvPr>
        </p:nvGraphicFramePr>
        <p:xfrm>
          <a:off x="2628236" y="6185835"/>
          <a:ext cx="5503336" cy="291084"/>
        </p:xfrm>
        <a:graphic>
          <a:graphicData uri="http://schemas.openxmlformats.org/drawingml/2006/table">
            <a:tbl>
              <a:tblPr/>
              <a:tblGrid>
                <a:gridCol w="2751668">
                  <a:extLst>
                    <a:ext uri="{9D8B030D-6E8A-4147-A177-3AD203B41FA5}">
                      <a16:colId xmlns:a16="http://schemas.microsoft.com/office/drawing/2014/main" val="235644148"/>
                    </a:ext>
                  </a:extLst>
                </a:gridCol>
                <a:gridCol w="2751668">
                  <a:extLst>
                    <a:ext uri="{9D8B030D-6E8A-4147-A177-3AD203B41FA5}">
                      <a16:colId xmlns:a16="http://schemas.microsoft.com/office/drawing/2014/main" val="2833753622"/>
                    </a:ext>
                  </a:extLst>
                </a:gridCol>
              </a:tblGrid>
              <a:tr h="0">
                <a:tc>
                  <a:txBody>
                    <a:bodyPr/>
                    <a:lstStyle/>
                    <a:p>
                      <a:pPr>
                        <a:buNone/>
                      </a:pPr>
                      <a:r>
                        <a:rPr lang="el-GR" i="1">
                          <a:solidFill>
                            <a:srgbClr val="000000"/>
                          </a:solidFill>
                          <a:effectLst/>
                        </a:rPr>
                        <a:t>ψ</a:t>
                      </a:r>
                      <a:r>
                        <a:rPr lang="en-US" i="1" baseline="-25000">
                          <a:solidFill>
                            <a:srgbClr val="000000"/>
                          </a:solidFill>
                          <a:effectLst/>
                        </a:rPr>
                        <a:t>max</a:t>
                      </a:r>
                      <a:endParaRPr lang="en-US">
                        <a:solidFill>
                          <a:srgbClr val="000000"/>
                        </a:solidFill>
                        <a:effectLst/>
                      </a:endParaRPr>
                    </a:p>
                  </a:txBody>
                  <a:tcPr anchor="ctr">
                    <a:lnL w="12700" cap="flat" cmpd="sng" algn="ctr">
                      <a:solidFill>
                        <a:srgbClr val="105C13"/>
                      </a:solidFill>
                      <a:prstDash val="solid"/>
                      <a:round/>
                      <a:headEnd type="none" w="med" len="med"/>
                      <a:tailEnd type="none" w="med" len="med"/>
                    </a:lnL>
                    <a:lnR w="12700" cap="flat" cmpd="sng" algn="ctr">
                      <a:solidFill>
                        <a:srgbClr val="B06013"/>
                      </a:solidFill>
                      <a:prstDash val="solid"/>
                      <a:round/>
                      <a:headEnd type="none" w="med" len="med"/>
                      <a:tailEnd type="none" w="med" len="med"/>
                    </a:lnR>
                    <a:lnT w="12700" cap="flat" cmpd="sng" algn="ctr">
                      <a:solidFill>
                        <a:srgbClr val="105C13"/>
                      </a:solidFill>
                      <a:prstDash val="solid"/>
                      <a:round/>
                      <a:headEnd type="none" w="med" len="med"/>
                      <a:tailEnd type="none" w="med" len="med"/>
                    </a:lnT>
                    <a:lnB w="4229" cap="flat" cmpd="sng" algn="ctr">
                      <a:solidFill>
                        <a:srgbClr val="105C13"/>
                      </a:solidFill>
                      <a:prstDash val="solid"/>
                      <a:round/>
                      <a:headEnd type="none" w="med" len="med"/>
                      <a:tailEnd type="none" w="med" len="med"/>
                    </a:lnB>
                    <a:solidFill>
                      <a:srgbClr val="FFFFFF"/>
                    </a:solidFill>
                  </a:tcPr>
                </a:tc>
                <a:tc>
                  <a:txBody>
                    <a:bodyPr/>
                    <a:lstStyle/>
                    <a:p>
                      <a:pPr>
                        <a:buNone/>
                      </a:pPr>
                      <a:r>
                        <a:rPr lang="en-US" dirty="0">
                          <a:solidFill>
                            <a:srgbClr val="000000"/>
                          </a:solidFill>
                          <a:effectLst/>
                        </a:rPr>
                        <a:t>Maximum pore pressure head</a:t>
                      </a:r>
                    </a:p>
                  </a:txBody>
                  <a:tcPr anchor="ctr">
                    <a:lnL w="12700" cap="flat" cmpd="sng" algn="ctr">
                      <a:solidFill>
                        <a:srgbClr val="B06013"/>
                      </a:solidFill>
                      <a:prstDash val="solid"/>
                      <a:round/>
                      <a:headEnd type="none" w="med" len="med"/>
                      <a:tailEnd type="none" w="med" len="med"/>
                    </a:lnL>
                    <a:lnR w="12700" cap="flat" cmpd="sng" algn="ctr">
                      <a:solidFill>
                        <a:srgbClr val="B06013"/>
                      </a:solidFill>
                      <a:prstDash val="solid"/>
                      <a:round/>
                      <a:headEnd type="none" w="med" len="med"/>
                      <a:tailEnd type="none" w="med" len="med"/>
                    </a:lnR>
                    <a:lnT w="12700" cap="flat" cmpd="sng" algn="ctr">
                      <a:solidFill>
                        <a:srgbClr val="B06013"/>
                      </a:solidFill>
                      <a:prstDash val="solid"/>
                      <a:round/>
                      <a:headEnd type="none" w="med" len="med"/>
                      <a:tailEnd type="none" w="med" len="med"/>
                    </a:lnT>
                    <a:lnB w="4229" cap="flat" cmpd="sng" algn="ctr">
                      <a:solidFill>
                        <a:srgbClr val="B06013"/>
                      </a:solidFill>
                      <a:prstDash val="solid"/>
                      <a:round/>
                      <a:headEnd type="none" w="med" len="med"/>
                      <a:tailEnd type="none" w="med" len="med"/>
                    </a:lnB>
                    <a:solidFill>
                      <a:srgbClr val="FFFFFF"/>
                    </a:solidFill>
                  </a:tcPr>
                </a:tc>
                <a:extLst>
                  <a:ext uri="{0D108BD9-81ED-4DB2-BD59-A6C34878D82A}">
                    <a16:rowId xmlns:a16="http://schemas.microsoft.com/office/drawing/2014/main" val="246180151"/>
                  </a:ext>
                </a:extLst>
              </a:tr>
            </a:tbl>
          </a:graphicData>
        </a:graphic>
      </p:graphicFrame>
      <p:graphicFrame>
        <p:nvGraphicFramePr>
          <p:cNvPr id="3" name="Table 2">
            <a:extLst>
              <a:ext uri="{FF2B5EF4-FFF2-40B4-BE49-F238E27FC236}">
                <a16:creationId xmlns:a16="http://schemas.microsoft.com/office/drawing/2014/main" id="{2C6D5308-0CEC-3912-498F-2B9D020DA0A8}"/>
              </a:ext>
            </a:extLst>
          </p:cNvPr>
          <p:cNvGraphicFramePr>
            <a:graphicFrameLocks noGrp="1"/>
          </p:cNvGraphicFramePr>
          <p:nvPr>
            <p:extLst>
              <p:ext uri="{D42A27DB-BD31-4B8C-83A1-F6EECF244321}">
                <p14:modId xmlns:p14="http://schemas.microsoft.com/office/powerpoint/2010/main" val="2353214991"/>
              </p:ext>
            </p:extLst>
          </p:nvPr>
        </p:nvGraphicFramePr>
        <p:xfrm>
          <a:off x="2628236" y="6476919"/>
          <a:ext cx="5503336" cy="291084"/>
        </p:xfrm>
        <a:graphic>
          <a:graphicData uri="http://schemas.openxmlformats.org/drawingml/2006/table">
            <a:tbl>
              <a:tblPr/>
              <a:tblGrid>
                <a:gridCol w="2751668">
                  <a:extLst>
                    <a:ext uri="{9D8B030D-6E8A-4147-A177-3AD203B41FA5}">
                      <a16:colId xmlns:a16="http://schemas.microsoft.com/office/drawing/2014/main" val="3278886295"/>
                    </a:ext>
                  </a:extLst>
                </a:gridCol>
                <a:gridCol w="2751668">
                  <a:extLst>
                    <a:ext uri="{9D8B030D-6E8A-4147-A177-3AD203B41FA5}">
                      <a16:colId xmlns:a16="http://schemas.microsoft.com/office/drawing/2014/main" val="3671481113"/>
                    </a:ext>
                  </a:extLst>
                </a:gridCol>
              </a:tblGrid>
              <a:tr h="0">
                <a:tc>
                  <a:txBody>
                    <a:bodyPr/>
                    <a:lstStyle/>
                    <a:p>
                      <a:pPr>
                        <a:buNone/>
                      </a:pPr>
                      <a:r>
                        <a:rPr lang="el-GR" i="1">
                          <a:solidFill>
                            <a:srgbClr val="000000"/>
                          </a:solidFill>
                          <a:effectLst/>
                        </a:rPr>
                        <a:t>ψ</a:t>
                      </a:r>
                      <a:r>
                        <a:rPr lang="en-US" i="1" baseline="-25000">
                          <a:solidFill>
                            <a:srgbClr val="000000"/>
                          </a:solidFill>
                          <a:effectLst/>
                        </a:rPr>
                        <a:t>min</a:t>
                      </a:r>
                      <a:endParaRPr lang="en-US">
                        <a:solidFill>
                          <a:srgbClr val="000000"/>
                        </a:solidFill>
                        <a:effectLst/>
                      </a:endParaRPr>
                    </a:p>
                  </a:txBody>
                  <a:tcPr anchor="ctr">
                    <a:lnL w="12700" cap="flat" cmpd="sng" algn="ctr">
                      <a:solidFill>
                        <a:srgbClr val="30AE09"/>
                      </a:solidFill>
                      <a:prstDash val="solid"/>
                      <a:round/>
                      <a:headEnd type="none" w="med" len="med"/>
                      <a:tailEnd type="none" w="med" len="med"/>
                    </a:lnL>
                    <a:lnR w="12700" cap="flat" cmpd="sng" algn="ctr">
                      <a:solidFill>
                        <a:srgbClr val="30AA09"/>
                      </a:solidFill>
                      <a:prstDash val="solid"/>
                      <a:round/>
                      <a:headEnd type="none" w="med" len="med"/>
                      <a:tailEnd type="none" w="med" len="med"/>
                    </a:lnR>
                    <a:lnT w="12700" cap="flat" cmpd="sng" algn="ctr">
                      <a:solidFill>
                        <a:srgbClr val="30AE09"/>
                      </a:solidFill>
                      <a:prstDash val="solid"/>
                      <a:round/>
                      <a:headEnd type="none" w="med" len="med"/>
                      <a:tailEnd type="none" w="med" len="med"/>
                    </a:lnT>
                    <a:lnB w="4229" cap="flat" cmpd="sng" algn="ctr">
                      <a:solidFill>
                        <a:srgbClr val="30AE09"/>
                      </a:solidFill>
                      <a:prstDash val="solid"/>
                      <a:round/>
                      <a:headEnd type="none" w="med" len="med"/>
                      <a:tailEnd type="none" w="med" len="med"/>
                    </a:lnB>
                    <a:solidFill>
                      <a:srgbClr val="FFFFFF"/>
                    </a:solidFill>
                  </a:tcPr>
                </a:tc>
                <a:tc>
                  <a:txBody>
                    <a:bodyPr/>
                    <a:lstStyle/>
                    <a:p>
                      <a:pPr>
                        <a:buNone/>
                      </a:pPr>
                      <a:r>
                        <a:rPr lang="en-US" dirty="0">
                          <a:solidFill>
                            <a:srgbClr val="000000"/>
                          </a:solidFill>
                          <a:effectLst/>
                        </a:rPr>
                        <a:t>Minimum pore pressure head</a:t>
                      </a:r>
                    </a:p>
                  </a:txBody>
                  <a:tcPr anchor="ctr">
                    <a:lnL w="12700" cap="flat" cmpd="sng" algn="ctr">
                      <a:solidFill>
                        <a:srgbClr val="30AA09"/>
                      </a:solidFill>
                      <a:prstDash val="solid"/>
                      <a:round/>
                      <a:headEnd type="none" w="med" len="med"/>
                      <a:tailEnd type="none" w="med" len="med"/>
                    </a:lnL>
                    <a:lnR w="12700" cap="flat" cmpd="sng" algn="ctr">
                      <a:solidFill>
                        <a:srgbClr val="30AA09"/>
                      </a:solidFill>
                      <a:prstDash val="solid"/>
                      <a:round/>
                      <a:headEnd type="none" w="med" len="med"/>
                      <a:tailEnd type="none" w="med" len="med"/>
                    </a:lnR>
                    <a:lnT w="12700" cap="flat" cmpd="sng" algn="ctr">
                      <a:solidFill>
                        <a:srgbClr val="30AA09"/>
                      </a:solidFill>
                      <a:prstDash val="solid"/>
                      <a:round/>
                      <a:headEnd type="none" w="med" len="med"/>
                      <a:tailEnd type="none" w="med" len="med"/>
                    </a:lnT>
                    <a:lnB w="4229" cap="flat" cmpd="sng" algn="ctr">
                      <a:solidFill>
                        <a:srgbClr val="30AA09"/>
                      </a:solidFill>
                      <a:prstDash val="solid"/>
                      <a:round/>
                      <a:headEnd type="none" w="med" len="med"/>
                      <a:tailEnd type="none" w="med" len="med"/>
                    </a:lnB>
                    <a:solidFill>
                      <a:srgbClr val="FFFFFF"/>
                    </a:solidFill>
                  </a:tcPr>
                </a:tc>
                <a:extLst>
                  <a:ext uri="{0D108BD9-81ED-4DB2-BD59-A6C34878D82A}">
                    <a16:rowId xmlns:a16="http://schemas.microsoft.com/office/drawing/2014/main" val="1115676378"/>
                  </a:ext>
                </a:extLst>
              </a:tr>
            </a:tbl>
          </a:graphicData>
        </a:graphic>
      </p:graphicFrame>
      <p:graphicFrame>
        <p:nvGraphicFramePr>
          <p:cNvPr id="5" name="Table 4">
            <a:extLst>
              <a:ext uri="{FF2B5EF4-FFF2-40B4-BE49-F238E27FC236}">
                <a16:creationId xmlns:a16="http://schemas.microsoft.com/office/drawing/2014/main" id="{133564EA-B17F-F26A-468E-3E2D6C963862}"/>
              </a:ext>
            </a:extLst>
          </p:cNvPr>
          <p:cNvGraphicFramePr>
            <a:graphicFrameLocks noGrp="1"/>
          </p:cNvGraphicFramePr>
          <p:nvPr>
            <p:extLst>
              <p:ext uri="{D42A27DB-BD31-4B8C-83A1-F6EECF244321}">
                <p14:modId xmlns:p14="http://schemas.microsoft.com/office/powerpoint/2010/main" val="4069753511"/>
              </p:ext>
            </p:extLst>
          </p:nvPr>
        </p:nvGraphicFramePr>
        <p:xfrm>
          <a:off x="2628236" y="5894751"/>
          <a:ext cx="5503336" cy="291084"/>
        </p:xfrm>
        <a:graphic>
          <a:graphicData uri="http://schemas.openxmlformats.org/drawingml/2006/table">
            <a:tbl>
              <a:tblPr/>
              <a:tblGrid>
                <a:gridCol w="2751668">
                  <a:extLst>
                    <a:ext uri="{9D8B030D-6E8A-4147-A177-3AD203B41FA5}">
                      <a16:colId xmlns:a16="http://schemas.microsoft.com/office/drawing/2014/main" val="1669533783"/>
                    </a:ext>
                  </a:extLst>
                </a:gridCol>
                <a:gridCol w="2751668">
                  <a:extLst>
                    <a:ext uri="{9D8B030D-6E8A-4147-A177-3AD203B41FA5}">
                      <a16:colId xmlns:a16="http://schemas.microsoft.com/office/drawing/2014/main" val="1714894092"/>
                    </a:ext>
                  </a:extLst>
                </a:gridCol>
              </a:tblGrid>
              <a:tr h="0">
                <a:tc>
                  <a:txBody>
                    <a:bodyPr/>
                    <a:lstStyle/>
                    <a:p>
                      <a:pPr>
                        <a:buNone/>
                      </a:pPr>
                      <a:r>
                        <a:rPr lang="en-US" i="1">
                          <a:solidFill>
                            <a:srgbClr val="000000"/>
                          </a:solidFill>
                          <a:effectLst/>
                        </a:rPr>
                        <a:t>q</a:t>
                      </a:r>
                      <a:endParaRPr lang="en-US">
                        <a:solidFill>
                          <a:srgbClr val="000000"/>
                        </a:solidFill>
                        <a:effectLst/>
                      </a:endParaRPr>
                    </a:p>
                  </a:txBody>
                  <a:tcPr anchor="ctr">
                    <a:lnL w="12700" cap="flat" cmpd="sng" algn="ctr">
                      <a:solidFill>
                        <a:srgbClr val="E09939"/>
                      </a:solidFill>
                      <a:prstDash val="solid"/>
                      <a:round/>
                      <a:headEnd type="none" w="med" len="med"/>
                      <a:tailEnd type="none" w="med" len="med"/>
                    </a:lnL>
                    <a:lnR w="12700" cap="flat" cmpd="sng" algn="ctr">
                      <a:solidFill>
                        <a:srgbClr val="009739"/>
                      </a:solidFill>
                      <a:prstDash val="solid"/>
                      <a:round/>
                      <a:headEnd type="none" w="med" len="med"/>
                      <a:tailEnd type="none" w="med" len="med"/>
                    </a:lnR>
                    <a:lnT w="12700" cap="flat" cmpd="sng" algn="ctr">
                      <a:solidFill>
                        <a:srgbClr val="E09939"/>
                      </a:solidFill>
                      <a:prstDash val="solid"/>
                      <a:round/>
                      <a:headEnd type="none" w="med" len="med"/>
                      <a:tailEnd type="none" w="med" len="med"/>
                    </a:lnT>
                    <a:lnB w="4229" cap="flat" cmpd="sng" algn="ctr">
                      <a:solidFill>
                        <a:srgbClr val="E09939"/>
                      </a:solidFill>
                      <a:prstDash val="solid"/>
                      <a:round/>
                      <a:headEnd type="none" w="med" len="med"/>
                      <a:tailEnd type="none" w="med" len="med"/>
                    </a:lnB>
                    <a:solidFill>
                      <a:srgbClr val="FFFFFF"/>
                    </a:solidFill>
                  </a:tcPr>
                </a:tc>
                <a:tc>
                  <a:txBody>
                    <a:bodyPr/>
                    <a:lstStyle/>
                    <a:p>
                      <a:pPr>
                        <a:buNone/>
                      </a:pPr>
                      <a:r>
                        <a:rPr lang="en-US" dirty="0">
                          <a:solidFill>
                            <a:srgbClr val="000000"/>
                          </a:solidFill>
                          <a:effectLst/>
                        </a:rPr>
                        <a:t>Recharge (infiltration)</a:t>
                      </a:r>
                    </a:p>
                  </a:txBody>
                  <a:tcPr anchor="ctr">
                    <a:lnL w="12700" cap="flat" cmpd="sng" algn="ctr">
                      <a:solidFill>
                        <a:srgbClr val="009739"/>
                      </a:solidFill>
                      <a:prstDash val="solid"/>
                      <a:round/>
                      <a:headEnd type="none" w="med" len="med"/>
                      <a:tailEnd type="none" w="med" len="med"/>
                    </a:lnL>
                    <a:lnR w="12700" cap="flat" cmpd="sng" algn="ctr">
                      <a:solidFill>
                        <a:srgbClr val="009739"/>
                      </a:solidFill>
                      <a:prstDash val="solid"/>
                      <a:round/>
                      <a:headEnd type="none" w="med" len="med"/>
                      <a:tailEnd type="none" w="med" len="med"/>
                    </a:lnR>
                    <a:lnT w="12700" cap="flat" cmpd="sng" algn="ctr">
                      <a:solidFill>
                        <a:srgbClr val="009739"/>
                      </a:solidFill>
                      <a:prstDash val="solid"/>
                      <a:round/>
                      <a:headEnd type="none" w="med" len="med"/>
                      <a:tailEnd type="none" w="med" len="med"/>
                    </a:lnT>
                    <a:lnB w="4229" cap="flat" cmpd="sng" algn="ctr">
                      <a:solidFill>
                        <a:srgbClr val="009739"/>
                      </a:solidFill>
                      <a:prstDash val="solid"/>
                      <a:round/>
                      <a:headEnd type="none" w="med" len="med"/>
                      <a:tailEnd type="none" w="med" len="med"/>
                    </a:lnB>
                    <a:solidFill>
                      <a:srgbClr val="FFFFFF"/>
                    </a:solidFill>
                  </a:tcPr>
                </a:tc>
                <a:extLst>
                  <a:ext uri="{0D108BD9-81ED-4DB2-BD59-A6C34878D82A}">
                    <a16:rowId xmlns:a16="http://schemas.microsoft.com/office/drawing/2014/main" val="1828005396"/>
                  </a:ext>
                </a:extLst>
              </a:tr>
            </a:tbl>
          </a:graphicData>
        </a:graphic>
      </p:graphicFrame>
    </p:spTree>
    <p:extLst>
      <p:ext uri="{BB962C8B-B14F-4D97-AF65-F5344CB8AC3E}">
        <p14:creationId xmlns:p14="http://schemas.microsoft.com/office/powerpoint/2010/main" val="242380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FCBA53-2C55-D130-9511-CD857540AFD1}"/>
              </a:ext>
            </a:extLst>
          </p:cNvPr>
          <p:cNvSpPr>
            <a:spLocks noGrp="1"/>
          </p:cNvSpPr>
          <p:nvPr>
            <p:ph idx="1"/>
          </p:nvPr>
        </p:nvSpPr>
        <p:spPr>
          <a:xfrm>
            <a:off x="518160" y="919688"/>
            <a:ext cx="11155680" cy="4910328"/>
          </a:xfrm>
        </p:spPr>
        <p:txBody>
          <a:bodyPr>
            <a:noAutofit/>
          </a:bodyPr>
          <a:lstStyle/>
          <a:p>
            <a:r>
              <a:rPr lang="en-US" dirty="0"/>
              <a:t>Introduction</a:t>
            </a:r>
          </a:p>
          <a:p>
            <a:r>
              <a:rPr lang="en-US" dirty="0"/>
              <a:t>Causes of slope instability</a:t>
            </a:r>
          </a:p>
          <a:p>
            <a:r>
              <a:rPr lang="en-US" dirty="0"/>
              <a:t>Types and Examples of slope failure</a:t>
            </a:r>
          </a:p>
          <a:p>
            <a:r>
              <a:rPr lang="en-US" dirty="0"/>
              <a:t>Landslides from India</a:t>
            </a:r>
          </a:p>
          <a:p>
            <a:r>
              <a:rPr lang="en-US" dirty="0"/>
              <a:t>Guidelines for Slope Stability in Hydro Power Projects</a:t>
            </a:r>
          </a:p>
          <a:p>
            <a:r>
              <a:rPr lang="en-US" dirty="0"/>
              <a:t>Methods of Slope Stability Analysis</a:t>
            </a:r>
          </a:p>
          <a:p>
            <a:r>
              <a:rPr lang="en-US" dirty="0"/>
              <a:t>Limit Equilibrium Analysis</a:t>
            </a:r>
          </a:p>
          <a:p>
            <a:r>
              <a:rPr lang="en-US" dirty="0"/>
              <a:t>Finite Element Analysis </a:t>
            </a:r>
          </a:p>
          <a:p>
            <a:r>
              <a:rPr lang="en-US" dirty="0"/>
              <a:t>Advantages of the Finite Element Analysis</a:t>
            </a:r>
          </a:p>
          <a:p>
            <a:r>
              <a:rPr lang="en-US" dirty="0"/>
              <a:t>Limitations of FEA</a:t>
            </a:r>
          </a:p>
          <a:p>
            <a:r>
              <a:rPr lang="en-US" dirty="0"/>
              <a:t>Conclusions</a:t>
            </a:r>
          </a:p>
          <a:p>
            <a:r>
              <a:rPr lang="en-US" dirty="0"/>
              <a:t>References</a:t>
            </a:r>
          </a:p>
          <a:p>
            <a:r>
              <a:rPr lang="en-US" dirty="0"/>
              <a:t>Demonstration</a:t>
            </a:r>
          </a:p>
          <a:p>
            <a:r>
              <a:rPr lang="en-US" dirty="0"/>
              <a:t>Case Study</a:t>
            </a:r>
          </a:p>
        </p:txBody>
      </p:sp>
      <p:sp>
        <p:nvSpPr>
          <p:cNvPr id="3" name="Title 2">
            <a:extLst>
              <a:ext uri="{FF2B5EF4-FFF2-40B4-BE49-F238E27FC236}">
                <a16:creationId xmlns:a16="http://schemas.microsoft.com/office/drawing/2014/main" id="{D07E0CCF-F4E5-8770-5232-AFB1FA838DB4}"/>
              </a:ext>
            </a:extLst>
          </p:cNvPr>
          <p:cNvSpPr>
            <a:spLocks noGrp="1"/>
          </p:cNvSpPr>
          <p:nvPr>
            <p:ph type="title"/>
          </p:nvPr>
        </p:nvSpPr>
        <p:spPr/>
        <p:txBody>
          <a:bodyPr/>
          <a:lstStyle/>
          <a:p>
            <a:r>
              <a:rPr lang="en-US" b="1" dirty="0"/>
              <a:t>Outline of Presentation</a:t>
            </a:r>
          </a:p>
        </p:txBody>
      </p:sp>
    </p:spTree>
    <p:extLst>
      <p:ext uri="{BB962C8B-B14F-4D97-AF65-F5344CB8AC3E}">
        <p14:creationId xmlns:p14="http://schemas.microsoft.com/office/powerpoint/2010/main" val="3281656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ED5650-B365-D161-C9E5-5688D8F03C5A}"/>
              </a:ext>
            </a:extLst>
          </p:cNvPr>
          <p:cNvPicPr>
            <a:picLocks noChangeAspect="1"/>
          </p:cNvPicPr>
          <p:nvPr/>
        </p:nvPicPr>
        <p:blipFill rotWithShape="1">
          <a:blip r:embed="rId2"/>
          <a:srcRect t="12233"/>
          <a:stretch/>
        </p:blipFill>
        <p:spPr>
          <a:xfrm>
            <a:off x="672030" y="1211855"/>
            <a:ext cx="10719412" cy="5088926"/>
          </a:xfrm>
          <a:prstGeom prst="rect">
            <a:avLst/>
          </a:prstGeom>
        </p:spPr>
      </p:pic>
      <p:sp>
        <p:nvSpPr>
          <p:cNvPr id="3" name="Title 3">
            <a:extLst>
              <a:ext uri="{FF2B5EF4-FFF2-40B4-BE49-F238E27FC236}">
                <a16:creationId xmlns:a16="http://schemas.microsoft.com/office/drawing/2014/main" id="{4D5AB1A4-092F-2A1C-E4A2-2FA2D11BCFBF}"/>
              </a:ext>
            </a:extLst>
          </p:cNvPr>
          <p:cNvSpPr txBox="1">
            <a:spLocks/>
          </p:cNvSpPr>
          <p:nvPr/>
        </p:nvSpPr>
        <p:spPr>
          <a:xfrm>
            <a:off x="672030" y="277221"/>
            <a:ext cx="11155680" cy="559996"/>
          </a:xfrm>
          <a:prstGeom prst="rect">
            <a:avLst/>
          </a:prstGeom>
        </p:spPr>
        <p:txBody>
          <a:bodyPr vert="horz" lIns="91440" tIns="45720" rIns="91440" bIns="45720" rtlCol="0" anchor="ctr">
            <a:noAutofit/>
          </a:bodyPr>
          <a:lstStyle>
            <a:lvl1pPr algn="ctr" defTabSz="665665" rtl="0" eaLnBrk="1" latinLnBrk="0" hangingPunct="1">
              <a:lnSpc>
                <a:spcPct val="90000"/>
              </a:lnSpc>
              <a:spcBef>
                <a:spcPct val="0"/>
              </a:spcBef>
              <a:buNone/>
              <a:defRPr sz="2800" kern="1200">
                <a:solidFill>
                  <a:schemeClr val="tx1"/>
                </a:solidFill>
                <a:latin typeface="Segoe UI" panose="020B0502040204020203" pitchFamily="34" charset="0"/>
                <a:ea typeface="+mj-ea"/>
                <a:cs typeface="Segoe UI" panose="020B0502040204020203" pitchFamily="34" charset="0"/>
              </a:defRPr>
            </a:lvl1pPr>
          </a:lstStyle>
          <a:p>
            <a:r>
              <a:rPr lang="en-US" b="1" i="0" dirty="0">
                <a:effectLst/>
                <a:latin typeface="+mj-lt"/>
              </a:rPr>
              <a:t>Slope Stability Analysis in FE</a:t>
            </a:r>
            <a:endParaRPr lang="en-US" dirty="0">
              <a:latin typeface="+mj-lt"/>
            </a:endParaRPr>
          </a:p>
        </p:txBody>
      </p:sp>
      <p:sp>
        <p:nvSpPr>
          <p:cNvPr id="4" name="TextBox 3">
            <a:extLst>
              <a:ext uri="{FF2B5EF4-FFF2-40B4-BE49-F238E27FC236}">
                <a16:creationId xmlns:a16="http://schemas.microsoft.com/office/drawing/2014/main" id="{65448E4D-1438-5360-E1D5-61EC238DB95C}"/>
              </a:ext>
            </a:extLst>
          </p:cNvPr>
          <p:cNvSpPr txBox="1"/>
          <p:nvPr/>
        </p:nvSpPr>
        <p:spPr>
          <a:xfrm>
            <a:off x="4921786" y="5475090"/>
            <a:ext cx="6097836" cy="1200329"/>
          </a:xfrm>
          <a:prstGeom prst="rect">
            <a:avLst/>
          </a:prstGeom>
          <a:noFill/>
          <a:ln w="28575">
            <a:solidFill>
              <a:srgbClr val="44D62C"/>
            </a:solidFill>
          </a:ln>
        </p:spPr>
        <p:txBody>
          <a:bodyPr wrap="square">
            <a:spAutoFit/>
          </a:bodyPr>
          <a:lstStyle/>
          <a:p>
            <a:r>
              <a:rPr lang="en-US" b="1" i="1" dirty="0">
                <a:solidFill>
                  <a:srgbClr val="000000"/>
                </a:solidFill>
                <a:effectLst/>
                <a:latin typeface="-apple-system"/>
              </a:rPr>
              <a:t>Note that this relationship is different for models that do not have the Mohr-Coulomb failure criterion, like the Hoek-Brown model. See the Calculations chapter in the PLAXIS Reference Manual for more details.</a:t>
            </a:r>
            <a:endParaRPr lang="en-US" b="1" i="1" dirty="0"/>
          </a:p>
        </p:txBody>
      </p:sp>
      <p:sp>
        <p:nvSpPr>
          <p:cNvPr id="5" name="TextBox 4">
            <a:extLst>
              <a:ext uri="{FF2B5EF4-FFF2-40B4-BE49-F238E27FC236}">
                <a16:creationId xmlns:a16="http://schemas.microsoft.com/office/drawing/2014/main" id="{21A9B255-6144-6975-5B85-FFD50E97208B}"/>
              </a:ext>
            </a:extLst>
          </p:cNvPr>
          <p:cNvSpPr txBox="1"/>
          <p:nvPr/>
        </p:nvSpPr>
        <p:spPr>
          <a:xfrm>
            <a:off x="8146055" y="969420"/>
            <a:ext cx="3939449" cy="1323439"/>
          </a:xfrm>
          <a:prstGeom prst="rect">
            <a:avLst/>
          </a:prstGeom>
          <a:noFill/>
          <a:ln w="38100">
            <a:solidFill>
              <a:srgbClr val="00B0F0"/>
            </a:solidFill>
          </a:ln>
        </p:spPr>
        <p:txBody>
          <a:bodyPr wrap="square">
            <a:spAutoFit/>
          </a:bodyPr>
          <a:lstStyle/>
          <a:p>
            <a:r>
              <a:rPr lang="en-US" sz="1600" b="0" i="1" dirty="0">
                <a:solidFill>
                  <a:srgbClr val="3A3F51"/>
                </a:solidFill>
                <a:effectLst/>
                <a:latin typeface="Poppins" panose="00000500000000000000" pitchFamily="2" charset="0"/>
              </a:rPr>
              <a:t>We can recognize whether failure occurs based on the idea that when a small reduction of strength is applied this leads to a large change of strains and displacements.</a:t>
            </a:r>
            <a:endParaRPr lang="en-US" sz="1600" i="1" dirty="0"/>
          </a:p>
        </p:txBody>
      </p:sp>
    </p:spTree>
    <p:extLst>
      <p:ext uri="{BB962C8B-B14F-4D97-AF65-F5344CB8AC3E}">
        <p14:creationId xmlns:p14="http://schemas.microsoft.com/office/powerpoint/2010/main" val="1880898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D5AB1A4-092F-2A1C-E4A2-2FA2D11BCFBF}"/>
              </a:ext>
            </a:extLst>
          </p:cNvPr>
          <p:cNvSpPr txBox="1">
            <a:spLocks/>
          </p:cNvSpPr>
          <p:nvPr/>
        </p:nvSpPr>
        <p:spPr>
          <a:xfrm>
            <a:off x="672030" y="277221"/>
            <a:ext cx="11155680" cy="559996"/>
          </a:xfrm>
          <a:prstGeom prst="rect">
            <a:avLst/>
          </a:prstGeom>
        </p:spPr>
        <p:txBody>
          <a:bodyPr vert="horz" lIns="91440" tIns="45720" rIns="91440" bIns="45720" rtlCol="0" anchor="ctr">
            <a:noAutofit/>
          </a:bodyPr>
          <a:lstStyle>
            <a:lvl1pPr algn="ctr" defTabSz="665665" rtl="0" eaLnBrk="1" latinLnBrk="0" hangingPunct="1">
              <a:lnSpc>
                <a:spcPct val="90000"/>
              </a:lnSpc>
              <a:spcBef>
                <a:spcPct val="0"/>
              </a:spcBef>
              <a:buNone/>
              <a:defRPr sz="2800" kern="1200">
                <a:solidFill>
                  <a:schemeClr val="tx1"/>
                </a:solidFill>
                <a:latin typeface="Segoe UI" panose="020B0502040204020203" pitchFamily="34" charset="0"/>
                <a:ea typeface="+mj-ea"/>
                <a:cs typeface="Segoe UI" panose="020B0502040204020203" pitchFamily="34" charset="0"/>
              </a:defRPr>
            </a:lvl1pPr>
          </a:lstStyle>
          <a:p>
            <a:r>
              <a:rPr lang="en-US" b="1" i="0" dirty="0">
                <a:effectLst/>
                <a:latin typeface="+mj-lt"/>
              </a:rPr>
              <a:t>Finite Element Analysis</a:t>
            </a:r>
            <a:endParaRPr lang="en-US" dirty="0">
              <a:latin typeface="+mj-lt"/>
            </a:endParaRPr>
          </a:p>
        </p:txBody>
      </p:sp>
      <p:sp>
        <p:nvSpPr>
          <p:cNvPr id="5" name="TextBox 4">
            <a:extLst>
              <a:ext uri="{FF2B5EF4-FFF2-40B4-BE49-F238E27FC236}">
                <a16:creationId xmlns:a16="http://schemas.microsoft.com/office/drawing/2014/main" id="{A6F6EACE-D4B5-AE4A-44B4-8A6DE530D03C}"/>
              </a:ext>
            </a:extLst>
          </p:cNvPr>
          <p:cNvSpPr txBox="1"/>
          <p:nvPr/>
        </p:nvSpPr>
        <p:spPr>
          <a:xfrm>
            <a:off x="1033383" y="4946573"/>
            <a:ext cx="10027165" cy="1569660"/>
          </a:xfrm>
          <a:prstGeom prst="rect">
            <a:avLst/>
          </a:prstGeom>
          <a:noFill/>
        </p:spPr>
        <p:txBody>
          <a:bodyPr wrap="square">
            <a:spAutoFit/>
          </a:bodyPr>
          <a:lstStyle/>
          <a:p>
            <a:pPr algn="just"/>
            <a:r>
              <a:rPr lang="en-US" sz="1600" dirty="0"/>
              <a:t>Due to this ('artificial') strength reduction, you will introduce out-of-balance forces in the model. This out-of-balance will be solved by the calculation kernel, which will result in deformations. These additional displacements that are generated </a:t>
            </a:r>
            <a:r>
              <a:rPr lang="en-US" sz="1600" b="1" i="1" dirty="0">
                <a:highlight>
                  <a:srgbClr val="44D62C"/>
                </a:highlight>
              </a:rPr>
              <a:t>do not have a physical meaning</a:t>
            </a:r>
            <a:r>
              <a:rPr lang="en-US" sz="1600" dirty="0"/>
              <a:t>, but the incremental displacements and/or incremental shear strains in the final step (once a stable solution for </a:t>
            </a:r>
            <a:r>
              <a:rPr lang="en-US" sz="1600" dirty="0" err="1"/>
              <a:t>ΣMsf</a:t>
            </a:r>
            <a:r>
              <a:rPr lang="en-US" sz="1600" dirty="0"/>
              <a:t> is reached), give an indication of the likely failure mechanism. Note that the displacements </a:t>
            </a:r>
            <a:r>
              <a:rPr lang="en-US" sz="1600" dirty="0" err="1"/>
              <a:t>júst</a:t>
            </a:r>
            <a:r>
              <a:rPr lang="en-US" sz="1600" dirty="0"/>
              <a:t> before the maximum </a:t>
            </a:r>
            <a:r>
              <a:rPr lang="en-US" sz="1600" dirty="0" err="1"/>
              <a:t>ΣMsf</a:t>
            </a:r>
            <a:r>
              <a:rPr lang="en-US" sz="1600" dirty="0"/>
              <a:t> is reached may be used to get an order of magnitude of the displacements at the moment of failure.</a:t>
            </a:r>
          </a:p>
        </p:txBody>
      </p:sp>
      <p:pic>
        <p:nvPicPr>
          <p:cNvPr id="11" name="Picture 10">
            <a:extLst>
              <a:ext uri="{FF2B5EF4-FFF2-40B4-BE49-F238E27FC236}">
                <a16:creationId xmlns:a16="http://schemas.microsoft.com/office/drawing/2014/main" id="{F73A3A5F-DBCC-3B55-A1E7-9F026934E34B}"/>
              </a:ext>
            </a:extLst>
          </p:cNvPr>
          <p:cNvPicPr>
            <a:picLocks noChangeAspect="1"/>
          </p:cNvPicPr>
          <p:nvPr/>
        </p:nvPicPr>
        <p:blipFill>
          <a:blip r:embed="rId2"/>
          <a:stretch>
            <a:fillRect/>
          </a:stretch>
        </p:blipFill>
        <p:spPr>
          <a:xfrm>
            <a:off x="1156853" y="812163"/>
            <a:ext cx="9771880" cy="4063861"/>
          </a:xfrm>
          <a:prstGeom prst="rect">
            <a:avLst/>
          </a:prstGeom>
        </p:spPr>
      </p:pic>
      <p:sp>
        <p:nvSpPr>
          <p:cNvPr id="12" name="Rectangle 11">
            <a:extLst>
              <a:ext uri="{FF2B5EF4-FFF2-40B4-BE49-F238E27FC236}">
                <a16:creationId xmlns:a16="http://schemas.microsoft.com/office/drawing/2014/main" id="{4321E70A-8C85-8142-D73F-8C56C98D9123}"/>
              </a:ext>
            </a:extLst>
          </p:cNvPr>
          <p:cNvSpPr/>
          <p:nvPr/>
        </p:nvSpPr>
        <p:spPr>
          <a:xfrm>
            <a:off x="4549967" y="4094603"/>
            <a:ext cx="3569465" cy="664685"/>
          </a:xfrm>
          <a:prstGeom prst="rect">
            <a:avLst/>
          </a:prstGeom>
          <a:noFill/>
          <a:ln w="28575">
            <a:solidFill>
              <a:srgbClr val="44D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11205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D57158-A153-D270-8CE1-975D3ECEB67F}"/>
              </a:ext>
            </a:extLst>
          </p:cNvPr>
          <p:cNvSpPr>
            <a:spLocks noGrp="1"/>
          </p:cNvSpPr>
          <p:nvPr>
            <p:ph type="title"/>
          </p:nvPr>
        </p:nvSpPr>
        <p:spPr/>
        <p:txBody>
          <a:bodyPr/>
          <a:lstStyle/>
          <a:p>
            <a:r>
              <a:rPr lang="en-US" b="1" i="0" dirty="0">
                <a:solidFill>
                  <a:srgbClr val="2C2F3F"/>
                </a:solidFill>
                <a:effectLst/>
                <a:latin typeface="+mj-lt"/>
              </a:rPr>
              <a:t>Advantages of the </a:t>
            </a:r>
            <a:r>
              <a:rPr lang="en-US" b="1" i="0" dirty="0">
                <a:effectLst/>
                <a:latin typeface="+mj-lt"/>
              </a:rPr>
              <a:t>Finite Element Analysis</a:t>
            </a:r>
            <a:endParaRPr lang="en-US" dirty="0">
              <a:latin typeface="+mj-lt"/>
            </a:endParaRPr>
          </a:p>
        </p:txBody>
      </p:sp>
      <p:sp>
        <p:nvSpPr>
          <p:cNvPr id="6" name="TextBox 5">
            <a:extLst>
              <a:ext uri="{FF2B5EF4-FFF2-40B4-BE49-F238E27FC236}">
                <a16:creationId xmlns:a16="http://schemas.microsoft.com/office/drawing/2014/main" id="{44D81BBE-5955-074D-4617-7C895C04268F}"/>
              </a:ext>
            </a:extLst>
          </p:cNvPr>
          <p:cNvSpPr txBox="1"/>
          <p:nvPr/>
        </p:nvSpPr>
        <p:spPr>
          <a:xfrm>
            <a:off x="306819" y="1049234"/>
            <a:ext cx="7063465" cy="5026697"/>
          </a:xfrm>
          <a:prstGeom prst="rect">
            <a:avLst/>
          </a:prstGeom>
          <a:noFill/>
        </p:spPr>
        <p:txBody>
          <a:bodyPr wrap="square">
            <a:spAutoFit/>
          </a:bodyPr>
          <a:lstStyle/>
          <a:p>
            <a:pPr marL="342900" indent="-342900">
              <a:lnSpc>
                <a:spcPct val="150000"/>
              </a:lnSpc>
              <a:buFont typeface="+mj-lt"/>
              <a:buAutoNum type="arabicParenR"/>
            </a:pPr>
            <a:r>
              <a:rPr lang="en-US" dirty="0">
                <a:highlight>
                  <a:srgbClr val="44D62C"/>
                </a:highlight>
              </a:rPr>
              <a:t>No assumption needs to </a:t>
            </a:r>
            <a:r>
              <a:rPr lang="en-US" dirty="0"/>
              <a:t>be made in advance </a:t>
            </a:r>
            <a:r>
              <a:rPr lang="en-US" dirty="0">
                <a:highlight>
                  <a:srgbClr val="44D62C"/>
                </a:highlight>
              </a:rPr>
              <a:t>about the shape or location of the failure surface</a:t>
            </a:r>
            <a:r>
              <a:rPr lang="en-US" dirty="0"/>
              <a:t>.</a:t>
            </a:r>
          </a:p>
          <a:p>
            <a:pPr marL="342900" indent="-342900">
              <a:lnSpc>
                <a:spcPct val="150000"/>
              </a:lnSpc>
              <a:buFont typeface="+mj-lt"/>
              <a:buAutoNum type="arabicParenR"/>
            </a:pPr>
            <a:r>
              <a:rPr lang="en-US" dirty="0">
                <a:highlight>
                  <a:srgbClr val="44D62C"/>
                </a:highlight>
              </a:rPr>
              <a:t>Failure occurs naturally </a:t>
            </a:r>
            <a:r>
              <a:rPr lang="en-US" dirty="0"/>
              <a:t>through the zones within the soil mass in which the soil shear strength is unable to sustain the applied shear stresses.</a:t>
            </a:r>
          </a:p>
          <a:p>
            <a:pPr marL="342900" indent="-342900">
              <a:lnSpc>
                <a:spcPct val="150000"/>
              </a:lnSpc>
              <a:buFont typeface="+mj-lt"/>
              <a:buAutoNum type="arabicParenR"/>
            </a:pPr>
            <a:r>
              <a:rPr lang="en-US" dirty="0"/>
              <a:t>Since there is no concept of slices in the FE approach, there is </a:t>
            </a:r>
            <a:r>
              <a:rPr lang="en-US" dirty="0">
                <a:highlight>
                  <a:srgbClr val="44D62C"/>
                </a:highlight>
              </a:rPr>
              <a:t>no need for assumptions about slice side forces</a:t>
            </a:r>
            <a:r>
              <a:rPr lang="en-US" dirty="0"/>
              <a:t>.</a:t>
            </a:r>
          </a:p>
          <a:p>
            <a:pPr marL="342900" indent="-342900">
              <a:lnSpc>
                <a:spcPct val="150000"/>
              </a:lnSpc>
              <a:buFont typeface="+mj-lt"/>
              <a:buAutoNum type="arabicParenR"/>
            </a:pPr>
            <a:r>
              <a:rPr lang="en-US" dirty="0"/>
              <a:t>The FEM preserves global equilibrium until failure is reached.</a:t>
            </a:r>
          </a:p>
          <a:p>
            <a:pPr marL="342900" indent="-342900">
              <a:lnSpc>
                <a:spcPct val="150000"/>
              </a:lnSpc>
              <a:buFont typeface="+mj-lt"/>
              <a:buAutoNum type="arabicParenR"/>
            </a:pPr>
            <a:r>
              <a:rPr lang="en-US" dirty="0"/>
              <a:t>If realistic soil compressibility data are available, the FE solutions will </a:t>
            </a:r>
            <a:r>
              <a:rPr lang="en-US" dirty="0">
                <a:highlight>
                  <a:srgbClr val="44D62C"/>
                </a:highlight>
              </a:rPr>
              <a:t>give information about deformations </a:t>
            </a:r>
            <a:r>
              <a:rPr lang="en-US" dirty="0"/>
              <a:t>at working stress levels.</a:t>
            </a:r>
          </a:p>
          <a:p>
            <a:pPr marL="342900" indent="-342900">
              <a:lnSpc>
                <a:spcPct val="150000"/>
              </a:lnSpc>
              <a:buFont typeface="+mj-lt"/>
              <a:buAutoNum type="arabicParenR"/>
            </a:pPr>
            <a:r>
              <a:rPr lang="en-US" dirty="0"/>
              <a:t>The FEM is able to monitor progressive failure up to and including overall shear failure.</a:t>
            </a:r>
          </a:p>
        </p:txBody>
      </p:sp>
      <p:pic>
        <p:nvPicPr>
          <p:cNvPr id="2" name="Picture 1" descr="Failure slip surfaces from (a) SLIDE LE software and (b) PLAXIS FE... |  Download Scientific Diagram">
            <a:extLst>
              <a:ext uri="{FF2B5EF4-FFF2-40B4-BE49-F238E27FC236}">
                <a16:creationId xmlns:a16="http://schemas.microsoft.com/office/drawing/2014/main" id="{65D0D18E-EFD8-8CBD-03F1-3A09A0A93C55}"/>
              </a:ext>
            </a:extLst>
          </p:cNvPr>
          <p:cNvPicPr>
            <a:picLocks noChangeAspect="1"/>
          </p:cNvPicPr>
          <p:nvPr/>
        </p:nvPicPr>
        <p:blipFill>
          <a:blip r:embed="rId2"/>
          <a:stretch>
            <a:fillRect/>
          </a:stretch>
        </p:blipFill>
        <p:spPr>
          <a:xfrm>
            <a:off x="7777294" y="2712769"/>
            <a:ext cx="3680248" cy="1718926"/>
          </a:xfrm>
          <a:prstGeom prst="rect">
            <a:avLst/>
          </a:prstGeom>
        </p:spPr>
      </p:pic>
      <p:pic>
        <p:nvPicPr>
          <p:cNvPr id="3" name="Picture 2" descr="Slope Stability Analysis Using PLAXIS 2D">
            <a:extLst>
              <a:ext uri="{FF2B5EF4-FFF2-40B4-BE49-F238E27FC236}">
                <a16:creationId xmlns:a16="http://schemas.microsoft.com/office/drawing/2014/main" id="{8099C671-DCC8-6181-643C-BABCD19E7674}"/>
              </a:ext>
            </a:extLst>
          </p:cNvPr>
          <p:cNvPicPr>
            <a:picLocks noChangeAspect="1"/>
          </p:cNvPicPr>
          <p:nvPr/>
        </p:nvPicPr>
        <p:blipFill>
          <a:blip r:embed="rId3"/>
          <a:srcRect l="4507" t="4400" b="5184"/>
          <a:stretch>
            <a:fillRect/>
          </a:stretch>
        </p:blipFill>
        <p:spPr>
          <a:xfrm>
            <a:off x="7943160" y="4549966"/>
            <a:ext cx="3514381" cy="1938969"/>
          </a:xfrm>
          <a:prstGeom prst="rect">
            <a:avLst/>
          </a:prstGeom>
        </p:spPr>
      </p:pic>
      <p:pic>
        <p:nvPicPr>
          <p:cNvPr id="5" name="Picture 4" descr="Finite element analyses of slope stability problems using non-associated  plasticity - ScienceDirect">
            <a:extLst>
              <a:ext uri="{FF2B5EF4-FFF2-40B4-BE49-F238E27FC236}">
                <a16:creationId xmlns:a16="http://schemas.microsoft.com/office/drawing/2014/main" id="{4FC2FECC-7695-BA40-34F8-E334B140CEB4}"/>
              </a:ext>
            </a:extLst>
          </p:cNvPr>
          <p:cNvPicPr>
            <a:picLocks noChangeAspect="1"/>
          </p:cNvPicPr>
          <p:nvPr/>
        </p:nvPicPr>
        <p:blipFill>
          <a:blip r:embed="rId4"/>
          <a:stretch>
            <a:fillRect/>
          </a:stretch>
        </p:blipFill>
        <p:spPr>
          <a:xfrm>
            <a:off x="7777294" y="1049234"/>
            <a:ext cx="3680248" cy="1432181"/>
          </a:xfrm>
          <a:prstGeom prst="rect">
            <a:avLst/>
          </a:prstGeom>
        </p:spPr>
      </p:pic>
    </p:spTree>
    <p:extLst>
      <p:ext uri="{BB962C8B-B14F-4D97-AF65-F5344CB8AC3E}">
        <p14:creationId xmlns:p14="http://schemas.microsoft.com/office/powerpoint/2010/main" val="2448192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a:extLst>
              <a:ext uri="{FF2B5EF4-FFF2-40B4-BE49-F238E27FC236}">
                <a16:creationId xmlns:a16="http://schemas.microsoft.com/office/drawing/2014/main" id="{BE356349-8CAF-397B-80D1-116E4EC24743}"/>
              </a:ext>
            </a:extLst>
          </p:cNvPr>
          <p:cNvPicPr>
            <a:picLocks noGrp="1" noChangeAspect="1"/>
          </p:cNvPicPr>
          <p:nvPr>
            <p:ph idx="1"/>
          </p:nvPr>
        </p:nvPicPr>
        <p:blipFill>
          <a:blip r:embed="rId2"/>
          <a:srcRect l="22954" t="14280" r="1017" b="23162"/>
          <a:stretch>
            <a:fillRect/>
          </a:stretch>
        </p:blipFill>
        <p:spPr>
          <a:xfrm>
            <a:off x="228839" y="1531343"/>
            <a:ext cx="5840239" cy="2522864"/>
          </a:xfrm>
          <a:prstGeom prst="rect">
            <a:avLst/>
          </a:prstGeom>
          <a:noFill/>
        </p:spPr>
      </p:pic>
      <p:sp>
        <p:nvSpPr>
          <p:cNvPr id="3" name="Content Placeholder 2">
            <a:extLst>
              <a:ext uri="{FF2B5EF4-FFF2-40B4-BE49-F238E27FC236}">
                <a16:creationId xmlns:a16="http://schemas.microsoft.com/office/drawing/2014/main" id="{0A2B0A10-DD49-0469-C34F-2CB1D6C0C99D}"/>
              </a:ext>
            </a:extLst>
          </p:cNvPr>
          <p:cNvSpPr>
            <a:spLocks noGrp="1"/>
          </p:cNvSpPr>
          <p:nvPr>
            <p:ph idx="10"/>
          </p:nvPr>
        </p:nvSpPr>
        <p:spPr>
          <a:xfrm>
            <a:off x="6817754" y="1075764"/>
            <a:ext cx="4856086" cy="5330734"/>
          </a:xfrm>
        </p:spPr>
        <p:txBody>
          <a:bodyPr>
            <a:normAutofit/>
          </a:bodyPr>
          <a:lstStyle/>
          <a:p>
            <a:r>
              <a:rPr lang="en-US" dirty="0"/>
              <a:t>Determine the </a:t>
            </a:r>
            <a:r>
              <a:rPr lang="en-US" dirty="0" err="1"/>
              <a:t>FoS</a:t>
            </a:r>
            <a:r>
              <a:rPr lang="en-US" dirty="0"/>
              <a:t> before the Rainfall</a:t>
            </a:r>
          </a:p>
          <a:p>
            <a:r>
              <a:rPr lang="en-US" dirty="0"/>
              <a:t>Simulate the Rainfall with Intensity of 5 mm/</a:t>
            </a:r>
            <a:r>
              <a:rPr lang="en-US" dirty="0" err="1"/>
              <a:t>hr</a:t>
            </a:r>
            <a:r>
              <a:rPr lang="en-US" dirty="0"/>
              <a:t> for 24 </a:t>
            </a:r>
            <a:r>
              <a:rPr lang="en-US" dirty="0" err="1"/>
              <a:t>hr</a:t>
            </a:r>
            <a:r>
              <a:rPr lang="en-US" dirty="0"/>
              <a:t> and 120 </a:t>
            </a:r>
            <a:r>
              <a:rPr lang="en-US" dirty="0" err="1"/>
              <a:t>hr</a:t>
            </a:r>
            <a:r>
              <a:rPr lang="en-US" dirty="0"/>
              <a:t> duration</a:t>
            </a:r>
          </a:p>
          <a:p>
            <a:r>
              <a:rPr lang="en-US" dirty="0"/>
              <a:t>Determine the </a:t>
            </a:r>
            <a:r>
              <a:rPr lang="en-US" dirty="0" err="1"/>
              <a:t>FoS</a:t>
            </a:r>
            <a:r>
              <a:rPr lang="en-US" dirty="0"/>
              <a:t> after 24 </a:t>
            </a:r>
            <a:r>
              <a:rPr lang="en-US" dirty="0" err="1"/>
              <a:t>hr</a:t>
            </a:r>
            <a:r>
              <a:rPr lang="en-US" dirty="0"/>
              <a:t> Rainfall</a:t>
            </a:r>
          </a:p>
          <a:p>
            <a:r>
              <a:rPr lang="en-US" dirty="0"/>
              <a:t>Determine the </a:t>
            </a:r>
            <a:r>
              <a:rPr lang="en-US" dirty="0" err="1"/>
              <a:t>FoS</a:t>
            </a:r>
            <a:r>
              <a:rPr lang="en-US" dirty="0"/>
              <a:t> </a:t>
            </a:r>
            <a:r>
              <a:rPr lang="en-US"/>
              <a:t>after 120 </a:t>
            </a:r>
            <a:r>
              <a:rPr lang="en-US" dirty="0" err="1"/>
              <a:t>hr</a:t>
            </a:r>
            <a:r>
              <a:rPr lang="en-US" dirty="0"/>
              <a:t> Rainfall</a:t>
            </a:r>
          </a:p>
          <a:p>
            <a:endParaRPr lang="en-US" dirty="0"/>
          </a:p>
          <a:p>
            <a:endParaRPr lang="en-US" dirty="0"/>
          </a:p>
        </p:txBody>
      </p:sp>
      <p:sp>
        <p:nvSpPr>
          <p:cNvPr id="4" name="Title 3">
            <a:extLst>
              <a:ext uri="{FF2B5EF4-FFF2-40B4-BE49-F238E27FC236}">
                <a16:creationId xmlns:a16="http://schemas.microsoft.com/office/drawing/2014/main" id="{E2A0E66F-73D2-183B-6385-D7B272BA673A}"/>
              </a:ext>
            </a:extLst>
          </p:cNvPr>
          <p:cNvSpPr>
            <a:spLocks noGrp="1"/>
          </p:cNvSpPr>
          <p:nvPr>
            <p:ph type="title"/>
          </p:nvPr>
        </p:nvSpPr>
        <p:spPr>
          <a:xfrm>
            <a:off x="518160" y="257884"/>
            <a:ext cx="11155680" cy="559996"/>
          </a:xfrm>
        </p:spPr>
        <p:txBody>
          <a:bodyPr anchor="ctr">
            <a:normAutofit/>
          </a:bodyPr>
          <a:lstStyle/>
          <a:p>
            <a:r>
              <a:rPr lang="en-US" dirty="0"/>
              <a:t>Sample Problem</a:t>
            </a:r>
          </a:p>
        </p:txBody>
      </p:sp>
    </p:spTree>
    <p:extLst>
      <p:ext uri="{BB962C8B-B14F-4D97-AF65-F5344CB8AC3E}">
        <p14:creationId xmlns:p14="http://schemas.microsoft.com/office/powerpoint/2010/main" val="3627519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EB3A0BD-0724-EFF0-7A6C-08B237FFBDF8}"/>
              </a:ext>
            </a:extLst>
          </p:cNvPr>
          <p:cNvPicPr>
            <a:picLocks noChangeAspect="1"/>
          </p:cNvPicPr>
          <p:nvPr/>
        </p:nvPicPr>
        <p:blipFill>
          <a:blip r:embed="rId2"/>
          <a:stretch>
            <a:fillRect/>
          </a:stretch>
        </p:blipFill>
        <p:spPr>
          <a:xfrm>
            <a:off x="1298260" y="3698130"/>
            <a:ext cx="4241132" cy="1744203"/>
          </a:xfrm>
          <a:prstGeom prst="rect">
            <a:avLst/>
          </a:prstGeom>
        </p:spPr>
      </p:pic>
      <p:pic>
        <p:nvPicPr>
          <p:cNvPr id="9" name="Picture Placeholder 5">
            <a:extLst>
              <a:ext uri="{FF2B5EF4-FFF2-40B4-BE49-F238E27FC236}">
                <a16:creationId xmlns:a16="http://schemas.microsoft.com/office/drawing/2014/main" id="{FE6F791B-4BB5-B8E6-B01C-E4C8D78CDD1F}"/>
              </a:ext>
            </a:extLst>
          </p:cNvPr>
          <p:cNvPicPr>
            <a:picLocks noGrp="1" noChangeAspect="1"/>
          </p:cNvPicPr>
          <p:nvPr>
            <p:ph idx="1"/>
          </p:nvPr>
        </p:nvPicPr>
        <p:blipFill>
          <a:blip r:embed="rId3"/>
          <a:srcRect l="29584" t="22145" r="3869" b="26770"/>
          <a:stretch>
            <a:fillRect/>
          </a:stretch>
        </p:blipFill>
        <p:spPr>
          <a:xfrm>
            <a:off x="1611982" y="1583676"/>
            <a:ext cx="3910987" cy="1576195"/>
          </a:xfrm>
          <a:prstGeom prst="rect">
            <a:avLst/>
          </a:prstGeom>
          <a:noFill/>
        </p:spPr>
      </p:pic>
      <p:pic>
        <p:nvPicPr>
          <p:cNvPr id="10" name="Picture 9">
            <a:extLst>
              <a:ext uri="{FF2B5EF4-FFF2-40B4-BE49-F238E27FC236}">
                <a16:creationId xmlns:a16="http://schemas.microsoft.com/office/drawing/2014/main" id="{16E306F2-73E0-F510-8E98-06C4CD290DDB}"/>
              </a:ext>
            </a:extLst>
          </p:cNvPr>
          <p:cNvPicPr>
            <a:picLocks noChangeAspect="1"/>
          </p:cNvPicPr>
          <p:nvPr/>
        </p:nvPicPr>
        <p:blipFill>
          <a:blip r:embed="rId3"/>
          <a:srcRect t="10624" r="58314" b="85355"/>
          <a:stretch>
            <a:fillRect/>
          </a:stretch>
        </p:blipFill>
        <p:spPr>
          <a:xfrm>
            <a:off x="1611982" y="423600"/>
            <a:ext cx="10135823" cy="512834"/>
          </a:xfrm>
          <a:prstGeom prst="rect">
            <a:avLst/>
          </a:prstGeom>
        </p:spPr>
      </p:pic>
      <p:pic>
        <p:nvPicPr>
          <p:cNvPr id="12" name="Picture 11">
            <a:extLst>
              <a:ext uri="{FF2B5EF4-FFF2-40B4-BE49-F238E27FC236}">
                <a16:creationId xmlns:a16="http://schemas.microsoft.com/office/drawing/2014/main" id="{822DA476-A653-4EAD-4527-535E118E0E56}"/>
              </a:ext>
            </a:extLst>
          </p:cNvPr>
          <p:cNvPicPr>
            <a:picLocks noChangeAspect="1"/>
          </p:cNvPicPr>
          <p:nvPr/>
        </p:nvPicPr>
        <p:blipFill>
          <a:blip r:embed="rId4"/>
          <a:stretch>
            <a:fillRect/>
          </a:stretch>
        </p:blipFill>
        <p:spPr>
          <a:xfrm>
            <a:off x="6669033" y="1474693"/>
            <a:ext cx="4271806" cy="1685177"/>
          </a:xfrm>
          <a:prstGeom prst="rect">
            <a:avLst/>
          </a:prstGeom>
        </p:spPr>
      </p:pic>
      <p:pic>
        <p:nvPicPr>
          <p:cNvPr id="14" name="Picture 13">
            <a:extLst>
              <a:ext uri="{FF2B5EF4-FFF2-40B4-BE49-F238E27FC236}">
                <a16:creationId xmlns:a16="http://schemas.microsoft.com/office/drawing/2014/main" id="{776F4E0F-D7B5-2165-B3BF-6A2BE96D35BB}"/>
              </a:ext>
            </a:extLst>
          </p:cNvPr>
          <p:cNvPicPr>
            <a:picLocks noChangeAspect="1"/>
          </p:cNvPicPr>
          <p:nvPr/>
        </p:nvPicPr>
        <p:blipFill>
          <a:blip r:embed="rId5"/>
          <a:stretch>
            <a:fillRect/>
          </a:stretch>
        </p:blipFill>
        <p:spPr>
          <a:xfrm>
            <a:off x="6669033" y="3429000"/>
            <a:ext cx="3559547" cy="2615940"/>
          </a:xfrm>
          <a:prstGeom prst="rect">
            <a:avLst/>
          </a:prstGeom>
        </p:spPr>
      </p:pic>
    </p:spTree>
    <p:extLst>
      <p:ext uri="{BB962C8B-B14F-4D97-AF65-F5344CB8AC3E}">
        <p14:creationId xmlns:p14="http://schemas.microsoft.com/office/powerpoint/2010/main" val="1238249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1974C-DC7F-B8EE-E53C-27918301D69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8DEF14E-ED31-6127-25DB-122CD6F0FD1E}"/>
              </a:ext>
            </a:extLst>
          </p:cNvPr>
          <p:cNvPicPr>
            <a:picLocks noChangeAspect="1"/>
          </p:cNvPicPr>
          <p:nvPr/>
        </p:nvPicPr>
        <p:blipFill>
          <a:blip r:embed="rId2"/>
          <a:srcRect b="6988"/>
          <a:stretch>
            <a:fillRect/>
          </a:stretch>
        </p:blipFill>
        <p:spPr>
          <a:xfrm>
            <a:off x="572877" y="319489"/>
            <a:ext cx="11226188" cy="5873460"/>
          </a:xfrm>
          <a:prstGeom prst="rect">
            <a:avLst/>
          </a:prstGeom>
        </p:spPr>
      </p:pic>
      <p:sp>
        <p:nvSpPr>
          <p:cNvPr id="4" name="Rectangle 3">
            <a:extLst>
              <a:ext uri="{FF2B5EF4-FFF2-40B4-BE49-F238E27FC236}">
                <a16:creationId xmlns:a16="http://schemas.microsoft.com/office/drawing/2014/main" id="{6CB98315-6174-FA01-2CC8-291177FE5872}"/>
              </a:ext>
            </a:extLst>
          </p:cNvPr>
          <p:cNvSpPr/>
          <p:nvPr/>
        </p:nvSpPr>
        <p:spPr>
          <a:xfrm>
            <a:off x="8420821" y="1816208"/>
            <a:ext cx="2860451" cy="27515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86733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94578-8153-45F5-BB41-CEAF75267E6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D236852-8334-089E-151C-3BF35273596F}"/>
              </a:ext>
            </a:extLst>
          </p:cNvPr>
          <p:cNvPicPr>
            <a:picLocks noChangeAspect="1"/>
          </p:cNvPicPr>
          <p:nvPr/>
        </p:nvPicPr>
        <p:blipFill>
          <a:blip r:embed="rId2"/>
          <a:srcRect b="7148"/>
          <a:stretch>
            <a:fillRect/>
          </a:stretch>
        </p:blipFill>
        <p:spPr>
          <a:xfrm>
            <a:off x="209320" y="275422"/>
            <a:ext cx="11336357" cy="5920856"/>
          </a:xfrm>
          <a:prstGeom prst="rect">
            <a:avLst/>
          </a:prstGeom>
        </p:spPr>
      </p:pic>
      <p:sp>
        <p:nvSpPr>
          <p:cNvPr id="4" name="Rectangle 3">
            <a:extLst>
              <a:ext uri="{FF2B5EF4-FFF2-40B4-BE49-F238E27FC236}">
                <a16:creationId xmlns:a16="http://schemas.microsoft.com/office/drawing/2014/main" id="{76395BE5-46A0-195E-FEF7-6F69B8BA326F}"/>
              </a:ext>
            </a:extLst>
          </p:cNvPr>
          <p:cNvSpPr/>
          <p:nvPr/>
        </p:nvSpPr>
        <p:spPr>
          <a:xfrm>
            <a:off x="8365737" y="1970444"/>
            <a:ext cx="2860451" cy="2329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47316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D681A9-98DC-6953-6B4A-3D5228D2E638}"/>
              </a:ext>
            </a:extLst>
          </p:cNvPr>
          <p:cNvPicPr>
            <a:picLocks noChangeAspect="1"/>
          </p:cNvPicPr>
          <p:nvPr/>
        </p:nvPicPr>
        <p:blipFill>
          <a:blip r:embed="rId2"/>
          <a:stretch>
            <a:fillRect/>
          </a:stretch>
        </p:blipFill>
        <p:spPr>
          <a:xfrm>
            <a:off x="1147123" y="204958"/>
            <a:ext cx="9258776" cy="6007409"/>
          </a:xfrm>
          <a:prstGeom prst="rect">
            <a:avLst/>
          </a:prstGeom>
        </p:spPr>
      </p:pic>
      <p:sp>
        <p:nvSpPr>
          <p:cNvPr id="7" name="Rectangle 6">
            <a:extLst>
              <a:ext uri="{FF2B5EF4-FFF2-40B4-BE49-F238E27FC236}">
                <a16:creationId xmlns:a16="http://schemas.microsoft.com/office/drawing/2014/main" id="{6E61D20F-741D-6B7A-0AAC-9529D1A29040}"/>
              </a:ext>
            </a:extLst>
          </p:cNvPr>
          <p:cNvSpPr/>
          <p:nvPr/>
        </p:nvSpPr>
        <p:spPr>
          <a:xfrm>
            <a:off x="1349829" y="5312229"/>
            <a:ext cx="1807028" cy="8382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7A7AE60-F8C6-EDEE-E978-F240B3BBD4DF}"/>
              </a:ext>
            </a:extLst>
          </p:cNvPr>
          <p:cNvSpPr/>
          <p:nvPr/>
        </p:nvSpPr>
        <p:spPr>
          <a:xfrm>
            <a:off x="6812358" y="2710411"/>
            <a:ext cx="2860451" cy="27515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6BDBB3D-1C16-90E7-58F7-38C1355CCDC3}"/>
              </a:ext>
            </a:extLst>
          </p:cNvPr>
          <p:cNvSpPr/>
          <p:nvPr/>
        </p:nvSpPr>
        <p:spPr>
          <a:xfrm>
            <a:off x="6812358" y="1562820"/>
            <a:ext cx="2860451" cy="27515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47444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ope stability_123_converted_6">
            <a:hlinkClick r:id="" action="ppaction://media"/>
            <a:extLst>
              <a:ext uri="{FF2B5EF4-FFF2-40B4-BE49-F238E27FC236}">
                <a16:creationId xmlns:a16="http://schemas.microsoft.com/office/drawing/2014/main" id="{161B319B-C878-8767-E53F-96836C9E139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9909" y="330506"/>
            <a:ext cx="11752182" cy="5398265"/>
          </a:xfrm>
          <a:prstGeom prst="rect">
            <a:avLst/>
          </a:prstGeom>
        </p:spPr>
      </p:pic>
      <p:cxnSp>
        <p:nvCxnSpPr>
          <p:cNvPr id="16" name="Straight Arrow Connector 15">
            <a:extLst>
              <a:ext uri="{FF2B5EF4-FFF2-40B4-BE49-F238E27FC236}">
                <a16:creationId xmlns:a16="http://schemas.microsoft.com/office/drawing/2014/main" id="{6CB85C15-B54E-4683-A6CE-3AA77A814D10}"/>
              </a:ext>
            </a:extLst>
          </p:cNvPr>
          <p:cNvCxnSpPr/>
          <p:nvPr/>
        </p:nvCxnSpPr>
        <p:spPr>
          <a:xfrm>
            <a:off x="3831326" y="716162"/>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3F2DF1F0-66AD-8A48-D153-C1A05913CF9F}"/>
              </a:ext>
            </a:extLst>
          </p:cNvPr>
          <p:cNvCxnSpPr>
            <a:cxnSpLocks/>
          </p:cNvCxnSpPr>
          <p:nvPr/>
        </p:nvCxnSpPr>
        <p:spPr>
          <a:xfrm>
            <a:off x="4187021" y="716162"/>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B3E924AD-5867-A56A-65D2-787573C4A4A4}"/>
              </a:ext>
            </a:extLst>
          </p:cNvPr>
          <p:cNvCxnSpPr/>
          <p:nvPr/>
        </p:nvCxnSpPr>
        <p:spPr>
          <a:xfrm>
            <a:off x="3355492" y="706456"/>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C2823688-A805-CC58-BC29-26E7FFCD0B7F}"/>
              </a:ext>
            </a:extLst>
          </p:cNvPr>
          <p:cNvCxnSpPr>
            <a:cxnSpLocks/>
          </p:cNvCxnSpPr>
          <p:nvPr/>
        </p:nvCxnSpPr>
        <p:spPr>
          <a:xfrm>
            <a:off x="4778977" y="933876"/>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E48BFA40-1A14-2C31-903E-97A6C55F8A6B}"/>
              </a:ext>
            </a:extLst>
          </p:cNvPr>
          <p:cNvCxnSpPr>
            <a:cxnSpLocks/>
          </p:cNvCxnSpPr>
          <p:nvPr/>
        </p:nvCxnSpPr>
        <p:spPr>
          <a:xfrm>
            <a:off x="5221708" y="1208196"/>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6F29C99A-FCF9-1825-ACE8-3FC122E4FAA5}"/>
              </a:ext>
            </a:extLst>
          </p:cNvPr>
          <p:cNvCxnSpPr>
            <a:cxnSpLocks/>
          </p:cNvCxnSpPr>
          <p:nvPr/>
        </p:nvCxnSpPr>
        <p:spPr>
          <a:xfrm>
            <a:off x="5683206" y="158852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F832F45F-A2DB-C3FC-BB4B-8973577B00F9}"/>
              </a:ext>
            </a:extLst>
          </p:cNvPr>
          <p:cNvCxnSpPr>
            <a:cxnSpLocks/>
          </p:cNvCxnSpPr>
          <p:nvPr/>
        </p:nvCxnSpPr>
        <p:spPr>
          <a:xfrm>
            <a:off x="6096000" y="186284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D09043E8-AD8D-057D-76BB-6CA449A92572}"/>
              </a:ext>
            </a:extLst>
          </p:cNvPr>
          <p:cNvCxnSpPr>
            <a:cxnSpLocks/>
          </p:cNvCxnSpPr>
          <p:nvPr/>
        </p:nvCxnSpPr>
        <p:spPr>
          <a:xfrm>
            <a:off x="6498870" y="207194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AD0769AC-65B6-53A6-82EF-F56438C63C6A}"/>
              </a:ext>
            </a:extLst>
          </p:cNvPr>
          <p:cNvCxnSpPr>
            <a:cxnSpLocks/>
          </p:cNvCxnSpPr>
          <p:nvPr/>
        </p:nvCxnSpPr>
        <p:spPr>
          <a:xfrm>
            <a:off x="6823835" y="208270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AA14BEE9-1455-6D98-CE7A-6A64EE5EEF38}"/>
              </a:ext>
            </a:extLst>
          </p:cNvPr>
          <p:cNvCxnSpPr>
            <a:cxnSpLocks/>
          </p:cNvCxnSpPr>
          <p:nvPr/>
        </p:nvCxnSpPr>
        <p:spPr>
          <a:xfrm>
            <a:off x="7195668" y="208270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F25494BB-FC5A-792C-11ED-84E707C5047E}"/>
              </a:ext>
            </a:extLst>
          </p:cNvPr>
          <p:cNvCxnSpPr>
            <a:cxnSpLocks/>
          </p:cNvCxnSpPr>
          <p:nvPr/>
        </p:nvCxnSpPr>
        <p:spPr>
          <a:xfrm>
            <a:off x="7548693" y="2121456"/>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8" name="TextBox 27">
            <a:extLst>
              <a:ext uri="{FF2B5EF4-FFF2-40B4-BE49-F238E27FC236}">
                <a16:creationId xmlns:a16="http://schemas.microsoft.com/office/drawing/2014/main" id="{100587C5-D132-3A6E-84F3-3A65DCE34C4D}"/>
              </a:ext>
            </a:extLst>
          </p:cNvPr>
          <p:cNvSpPr txBox="1"/>
          <p:nvPr/>
        </p:nvSpPr>
        <p:spPr>
          <a:xfrm>
            <a:off x="5819423" y="825020"/>
            <a:ext cx="2185555" cy="608418"/>
          </a:xfrm>
          <a:prstGeom prst="rect">
            <a:avLst/>
          </a:prstGeom>
          <a:noFill/>
        </p:spPr>
        <p:txBody>
          <a:bodyPr wrap="square" lIns="0" tIns="0" rIns="0" bIns="0" rtlCol="0">
            <a:noAutofit/>
          </a:bodyPr>
          <a:lstStyle/>
          <a:p>
            <a:pPr algn="l"/>
            <a:r>
              <a:rPr lang="en-US" sz="2200" b="1" dirty="0"/>
              <a:t>24 </a:t>
            </a:r>
            <a:r>
              <a:rPr lang="en-US" sz="2200" b="1" dirty="0" err="1"/>
              <a:t>Hr</a:t>
            </a:r>
            <a:r>
              <a:rPr lang="en-US" sz="2200" b="1" dirty="0"/>
              <a:t> Rainfall</a:t>
            </a:r>
          </a:p>
        </p:txBody>
      </p:sp>
    </p:spTree>
    <p:extLst>
      <p:ext uri="{BB962C8B-B14F-4D97-AF65-F5344CB8AC3E}">
        <p14:creationId xmlns:p14="http://schemas.microsoft.com/office/powerpoint/2010/main" val="4089149216"/>
      </p:ext>
    </p:extLst>
  </p:cSld>
  <p:clrMapOvr>
    <a:masterClrMapping/>
  </p:clrMapOvr>
  <p:timing>
    <p:tnLst>
      <p:par>
        <p:cTn id="1" dur="indefinite" restart="never" nodeType="tmRoot">
          <p:childTnLst>
            <p:video>
              <p:cMediaNode vol="80000">
                <p:cTn id="2" fill="hold" display="0">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ope stability_123_converted_61">
            <a:hlinkClick r:id="" action="ppaction://media"/>
            <a:extLst>
              <a:ext uri="{FF2B5EF4-FFF2-40B4-BE49-F238E27FC236}">
                <a16:creationId xmlns:a16="http://schemas.microsoft.com/office/drawing/2014/main" id="{23EF7811-0620-7C91-0E4C-288945A69456}"/>
              </a:ext>
            </a:extLst>
          </p:cNvPr>
          <p:cNvPicPr>
            <a:picLocks noChangeAspect="1"/>
          </p:cNvPicPr>
          <p:nvPr>
            <a:videoFile r:link="rId1"/>
            <p:extLst>
              <p:ext uri="{DAA4B4D4-6D71-4841-9C94-3DE7FCFB9230}">
                <p14:media xmlns:p14="http://schemas.microsoft.com/office/powerpoint/2010/main" r:embed="rId2">
                  <p14:trim st="7148"/>
                </p14:media>
              </p:ext>
            </p:extLst>
          </p:nvPr>
        </p:nvPicPr>
        <p:blipFill>
          <a:blip r:embed="rId4"/>
          <a:stretch>
            <a:fillRect/>
          </a:stretch>
        </p:blipFill>
        <p:spPr>
          <a:xfrm>
            <a:off x="98424" y="98423"/>
            <a:ext cx="11840887" cy="5652381"/>
          </a:xfrm>
          <a:prstGeom prst="rect">
            <a:avLst/>
          </a:prstGeom>
        </p:spPr>
      </p:pic>
      <p:sp>
        <p:nvSpPr>
          <p:cNvPr id="2" name="TextBox 1">
            <a:extLst>
              <a:ext uri="{FF2B5EF4-FFF2-40B4-BE49-F238E27FC236}">
                <a16:creationId xmlns:a16="http://schemas.microsoft.com/office/drawing/2014/main" id="{70A15AAA-7332-AD3A-02A9-57571064FE23}"/>
              </a:ext>
            </a:extLst>
          </p:cNvPr>
          <p:cNvSpPr txBox="1"/>
          <p:nvPr/>
        </p:nvSpPr>
        <p:spPr>
          <a:xfrm>
            <a:off x="5819423" y="825020"/>
            <a:ext cx="3071189" cy="608418"/>
          </a:xfrm>
          <a:prstGeom prst="rect">
            <a:avLst/>
          </a:prstGeom>
          <a:noFill/>
        </p:spPr>
        <p:txBody>
          <a:bodyPr wrap="square" lIns="0" tIns="0" rIns="0" bIns="0" rtlCol="0">
            <a:noAutofit/>
          </a:bodyPr>
          <a:lstStyle/>
          <a:p>
            <a:pPr algn="l"/>
            <a:r>
              <a:rPr lang="en-US" sz="2200" b="1" dirty="0"/>
              <a:t>After 24 </a:t>
            </a:r>
            <a:r>
              <a:rPr lang="en-US" sz="2200" b="1" dirty="0" err="1"/>
              <a:t>Hr</a:t>
            </a:r>
            <a:r>
              <a:rPr lang="en-US" sz="2200" b="1" dirty="0"/>
              <a:t> Rainfall, </a:t>
            </a:r>
            <a:r>
              <a:rPr lang="en-US" sz="2200" b="1" dirty="0" err="1"/>
              <a:t>FoS</a:t>
            </a:r>
            <a:r>
              <a:rPr lang="en-US" sz="2200" b="1" dirty="0"/>
              <a:t> = 1.44</a:t>
            </a:r>
          </a:p>
        </p:txBody>
      </p:sp>
    </p:spTree>
    <p:extLst>
      <p:ext uri="{BB962C8B-B14F-4D97-AF65-F5344CB8AC3E}">
        <p14:creationId xmlns:p14="http://schemas.microsoft.com/office/powerpoint/2010/main" val="120838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58B2DD-7497-64E7-94EB-83A0C0F04FD9}"/>
              </a:ext>
            </a:extLst>
          </p:cNvPr>
          <p:cNvPicPr>
            <a:picLocks noChangeAspect="1"/>
          </p:cNvPicPr>
          <p:nvPr/>
        </p:nvPicPr>
        <p:blipFill rotWithShape="1">
          <a:blip r:embed="rId2"/>
          <a:srcRect l="13164" r="5796" b="-2"/>
          <a:stretch/>
        </p:blipFill>
        <p:spPr>
          <a:xfrm>
            <a:off x="518159" y="1079315"/>
            <a:ext cx="5287730" cy="4877429"/>
          </a:xfrm>
          <a:prstGeom prst="rect">
            <a:avLst/>
          </a:prstGeom>
          <a:noFill/>
        </p:spPr>
      </p:pic>
      <p:sp>
        <p:nvSpPr>
          <p:cNvPr id="2" name="Content Placeholder 1">
            <a:extLst>
              <a:ext uri="{FF2B5EF4-FFF2-40B4-BE49-F238E27FC236}">
                <a16:creationId xmlns:a16="http://schemas.microsoft.com/office/drawing/2014/main" id="{77942762-15B6-DF0B-55A1-BDC21BB157A2}"/>
              </a:ext>
            </a:extLst>
          </p:cNvPr>
          <p:cNvSpPr>
            <a:spLocks noGrp="1"/>
          </p:cNvSpPr>
          <p:nvPr>
            <p:ph idx="11"/>
          </p:nvPr>
        </p:nvSpPr>
        <p:spPr>
          <a:xfrm>
            <a:off x="6386113" y="581611"/>
            <a:ext cx="5440680" cy="5462204"/>
          </a:xfrm>
        </p:spPr>
        <p:txBody>
          <a:bodyPr>
            <a:normAutofit/>
          </a:bodyPr>
          <a:lstStyle/>
          <a:p>
            <a:r>
              <a:rPr lang="en-US" sz="1800" b="1" i="0" dirty="0">
                <a:effectLst/>
              </a:rPr>
              <a:t>Slopes</a:t>
            </a:r>
            <a:r>
              <a:rPr lang="en-US" sz="1800" b="0" i="0" dirty="0">
                <a:effectLst/>
              </a:rPr>
              <a:t> are typically categorized in two types: natural and artificially-made slopes. Natural slopes are formed due to physical processes that include plate tectonics and weathering/erosion of rock masses that result in material deposition. Artificially-made slopes are established to facilitate infrastructure projects, ex., embankments, earth dams, road cuttings etc.</a:t>
            </a:r>
          </a:p>
          <a:p>
            <a:pPr marL="0" indent="0">
              <a:buNone/>
            </a:pPr>
            <a:endParaRPr lang="en-US" sz="1800" b="0" i="0" dirty="0">
              <a:effectLst/>
            </a:endParaRPr>
          </a:p>
          <a:p>
            <a:r>
              <a:rPr lang="en-US" sz="1800" b="0" i="0" dirty="0">
                <a:effectLst/>
              </a:rPr>
              <a:t>The </a:t>
            </a:r>
            <a:r>
              <a:rPr lang="en-US" sz="1800" b="1" i="0" dirty="0">
                <a:effectLst/>
              </a:rPr>
              <a:t>stability of a slope </a:t>
            </a:r>
            <a:r>
              <a:rPr lang="en-US" sz="1800" b="0" i="0" dirty="0">
                <a:effectLst/>
              </a:rPr>
              <a:t>is of critical importance in Geotechnical Engineering applications. A slope movement (also referred as a landslide) can lead to severe issues including infrastructure damage or/and casualties. </a:t>
            </a:r>
          </a:p>
          <a:p>
            <a:endParaRPr lang="en-US" sz="1800" b="0" i="0" dirty="0">
              <a:effectLst/>
            </a:endParaRPr>
          </a:p>
          <a:p>
            <a:r>
              <a:rPr lang="en-US" sz="1800" b="0" i="0" dirty="0">
                <a:effectLst/>
              </a:rPr>
              <a:t>Slope stability depends on the capability of the soil mass to withstand its gravitational forces, the additional loads acting on the slope, as well as potential dynamic loads (such as that of an earthquake).</a:t>
            </a:r>
          </a:p>
        </p:txBody>
      </p:sp>
      <p:sp>
        <p:nvSpPr>
          <p:cNvPr id="3" name="Title 2">
            <a:extLst>
              <a:ext uri="{FF2B5EF4-FFF2-40B4-BE49-F238E27FC236}">
                <a16:creationId xmlns:a16="http://schemas.microsoft.com/office/drawing/2014/main" id="{7C7BFAF3-7C07-CF43-5C67-650569922CD1}"/>
              </a:ext>
            </a:extLst>
          </p:cNvPr>
          <p:cNvSpPr>
            <a:spLocks noGrp="1"/>
          </p:cNvSpPr>
          <p:nvPr>
            <p:ph type="title"/>
          </p:nvPr>
        </p:nvSpPr>
        <p:spPr>
          <a:xfrm>
            <a:off x="518160" y="257884"/>
            <a:ext cx="11155680" cy="559996"/>
          </a:xfrm>
        </p:spPr>
        <p:txBody>
          <a:bodyPr anchor="ctr">
            <a:normAutofit/>
          </a:bodyPr>
          <a:lstStyle/>
          <a:p>
            <a:pPr algn="l"/>
            <a:r>
              <a:rPr lang="en-US" b="1" i="0" dirty="0">
                <a:effectLst/>
              </a:rPr>
              <a:t>Introduction</a:t>
            </a:r>
            <a:endParaRPr lang="en-US" dirty="0"/>
          </a:p>
        </p:txBody>
      </p:sp>
      <p:sp>
        <p:nvSpPr>
          <p:cNvPr id="6" name="TextBox 5">
            <a:extLst>
              <a:ext uri="{FF2B5EF4-FFF2-40B4-BE49-F238E27FC236}">
                <a16:creationId xmlns:a16="http://schemas.microsoft.com/office/drawing/2014/main" id="{940B191A-95AE-1491-4609-10FF8E7B4724}"/>
              </a:ext>
            </a:extLst>
          </p:cNvPr>
          <p:cNvSpPr txBox="1"/>
          <p:nvPr/>
        </p:nvSpPr>
        <p:spPr>
          <a:xfrm>
            <a:off x="-123940" y="5956744"/>
            <a:ext cx="6910330" cy="338554"/>
          </a:xfrm>
          <a:prstGeom prst="rect">
            <a:avLst/>
          </a:prstGeom>
          <a:noFill/>
        </p:spPr>
        <p:txBody>
          <a:bodyPr wrap="square">
            <a:spAutoFit/>
          </a:bodyPr>
          <a:lstStyle/>
          <a:p>
            <a:pPr algn="ctr"/>
            <a:r>
              <a:rPr lang="en-US" sz="1600" dirty="0">
                <a:latin typeface="Segoe UI" panose="020B0502040204020203" pitchFamily="34" charset="0"/>
                <a:cs typeface="Segoe UI" panose="020B0502040204020203" pitchFamily="34" charset="0"/>
              </a:rPr>
              <a:t>Translational landslide in Japan </a:t>
            </a:r>
          </a:p>
        </p:txBody>
      </p:sp>
    </p:spTree>
    <p:extLst>
      <p:ext uri="{BB962C8B-B14F-4D97-AF65-F5344CB8AC3E}">
        <p14:creationId xmlns:p14="http://schemas.microsoft.com/office/powerpoint/2010/main" val="1791496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8EF38-F0BF-5DB4-371A-6C43F83A0892}"/>
            </a:ext>
          </a:extLst>
        </p:cNvPr>
        <p:cNvGrpSpPr/>
        <p:nvPr/>
      </p:nvGrpSpPr>
      <p:grpSpPr>
        <a:xfrm>
          <a:off x="0" y="0"/>
          <a:ext cx="0" cy="0"/>
          <a:chOff x="0" y="0"/>
          <a:chExt cx="0" cy="0"/>
        </a:xfrm>
      </p:grpSpPr>
      <p:pic>
        <p:nvPicPr>
          <p:cNvPr id="2" name="Slope stability_123_converted_63">
            <a:hlinkClick r:id="" action="ppaction://media"/>
            <a:extLst>
              <a:ext uri="{FF2B5EF4-FFF2-40B4-BE49-F238E27FC236}">
                <a16:creationId xmlns:a16="http://schemas.microsoft.com/office/drawing/2014/main" id="{D08D6F48-E50E-790E-252E-5581D18974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4"/>
            <a:ext cx="12093376" cy="5894752"/>
          </a:xfrm>
          <a:prstGeom prst="rect">
            <a:avLst/>
          </a:prstGeom>
        </p:spPr>
      </p:pic>
      <p:cxnSp>
        <p:nvCxnSpPr>
          <p:cNvPr id="3" name="Straight Arrow Connector 2">
            <a:extLst>
              <a:ext uri="{FF2B5EF4-FFF2-40B4-BE49-F238E27FC236}">
                <a16:creationId xmlns:a16="http://schemas.microsoft.com/office/drawing/2014/main" id="{87E83AA6-0325-53BA-6205-FDFB3FA678E6}"/>
              </a:ext>
            </a:extLst>
          </p:cNvPr>
          <p:cNvCxnSpPr/>
          <p:nvPr/>
        </p:nvCxnSpPr>
        <p:spPr>
          <a:xfrm>
            <a:off x="3699123" y="451757"/>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 name="Straight Arrow Connector 3">
            <a:extLst>
              <a:ext uri="{FF2B5EF4-FFF2-40B4-BE49-F238E27FC236}">
                <a16:creationId xmlns:a16="http://schemas.microsoft.com/office/drawing/2014/main" id="{DED6CDD0-4FEC-D8AE-5411-D52A54038E6F}"/>
              </a:ext>
            </a:extLst>
          </p:cNvPr>
          <p:cNvCxnSpPr>
            <a:cxnSpLocks/>
          </p:cNvCxnSpPr>
          <p:nvPr/>
        </p:nvCxnSpPr>
        <p:spPr>
          <a:xfrm>
            <a:off x="4054818" y="451757"/>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5" name="Straight Arrow Connector 4">
            <a:extLst>
              <a:ext uri="{FF2B5EF4-FFF2-40B4-BE49-F238E27FC236}">
                <a16:creationId xmlns:a16="http://schemas.microsoft.com/office/drawing/2014/main" id="{7F239C61-7C5F-FA76-B017-74F89E6AB19F}"/>
              </a:ext>
            </a:extLst>
          </p:cNvPr>
          <p:cNvCxnSpPr/>
          <p:nvPr/>
        </p:nvCxnSpPr>
        <p:spPr>
          <a:xfrm>
            <a:off x="3223289" y="44205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4F36E954-122C-9D5F-22E8-6B61CF279845}"/>
              </a:ext>
            </a:extLst>
          </p:cNvPr>
          <p:cNvCxnSpPr>
            <a:cxnSpLocks/>
          </p:cNvCxnSpPr>
          <p:nvPr/>
        </p:nvCxnSpPr>
        <p:spPr>
          <a:xfrm>
            <a:off x="4646774" y="66947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EC743701-309C-3BF2-554F-1EE04AF1E86A}"/>
              </a:ext>
            </a:extLst>
          </p:cNvPr>
          <p:cNvCxnSpPr>
            <a:cxnSpLocks/>
          </p:cNvCxnSpPr>
          <p:nvPr/>
        </p:nvCxnSpPr>
        <p:spPr>
          <a:xfrm>
            <a:off x="5089505" y="94379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FDD3BD0A-CABC-6410-DC5A-97146970175B}"/>
              </a:ext>
            </a:extLst>
          </p:cNvPr>
          <p:cNvCxnSpPr>
            <a:cxnSpLocks/>
          </p:cNvCxnSpPr>
          <p:nvPr/>
        </p:nvCxnSpPr>
        <p:spPr>
          <a:xfrm>
            <a:off x="5551003" y="1324116"/>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B3F5D009-4D12-2EDE-BA7D-5016A415C30D}"/>
              </a:ext>
            </a:extLst>
          </p:cNvPr>
          <p:cNvCxnSpPr>
            <a:cxnSpLocks/>
          </p:cNvCxnSpPr>
          <p:nvPr/>
        </p:nvCxnSpPr>
        <p:spPr>
          <a:xfrm>
            <a:off x="5963797" y="1598436"/>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EE550320-12CB-BB2B-D4B5-440F4C62D9B2}"/>
              </a:ext>
            </a:extLst>
          </p:cNvPr>
          <p:cNvCxnSpPr>
            <a:cxnSpLocks/>
          </p:cNvCxnSpPr>
          <p:nvPr/>
        </p:nvCxnSpPr>
        <p:spPr>
          <a:xfrm>
            <a:off x="6366667" y="1807536"/>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7330AF55-175C-79E4-E3F0-F3FE51A6B9AF}"/>
              </a:ext>
            </a:extLst>
          </p:cNvPr>
          <p:cNvCxnSpPr>
            <a:cxnSpLocks/>
          </p:cNvCxnSpPr>
          <p:nvPr/>
        </p:nvCxnSpPr>
        <p:spPr>
          <a:xfrm>
            <a:off x="6801801" y="213137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187FF2B4-BEA4-60A6-64C9-718C0F6B39E8}"/>
              </a:ext>
            </a:extLst>
          </p:cNvPr>
          <p:cNvCxnSpPr>
            <a:cxnSpLocks/>
          </p:cNvCxnSpPr>
          <p:nvPr/>
        </p:nvCxnSpPr>
        <p:spPr>
          <a:xfrm>
            <a:off x="7151600" y="2131371"/>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63FDA409-F5E9-5666-B1B5-28CC62174B15}"/>
              </a:ext>
            </a:extLst>
          </p:cNvPr>
          <p:cNvCxnSpPr>
            <a:cxnSpLocks/>
          </p:cNvCxnSpPr>
          <p:nvPr/>
        </p:nvCxnSpPr>
        <p:spPr>
          <a:xfrm>
            <a:off x="7471575" y="2136487"/>
            <a:ext cx="0" cy="27432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FF291BE6-737A-E0E9-7FC7-68547AC6F775}"/>
              </a:ext>
            </a:extLst>
          </p:cNvPr>
          <p:cNvSpPr txBox="1"/>
          <p:nvPr/>
        </p:nvSpPr>
        <p:spPr>
          <a:xfrm>
            <a:off x="5687220" y="560615"/>
            <a:ext cx="2189839" cy="608418"/>
          </a:xfrm>
          <a:prstGeom prst="rect">
            <a:avLst/>
          </a:prstGeom>
          <a:noFill/>
        </p:spPr>
        <p:txBody>
          <a:bodyPr wrap="square" lIns="0" tIns="0" rIns="0" bIns="0" rtlCol="0">
            <a:noAutofit/>
          </a:bodyPr>
          <a:lstStyle/>
          <a:p>
            <a:pPr algn="l"/>
            <a:r>
              <a:rPr lang="en-US" sz="2200" b="1" dirty="0"/>
              <a:t>120 </a:t>
            </a:r>
            <a:r>
              <a:rPr lang="en-US" sz="2200" b="1" dirty="0" err="1"/>
              <a:t>Hr</a:t>
            </a:r>
            <a:r>
              <a:rPr lang="en-US" sz="2200" b="1" dirty="0"/>
              <a:t> Rainfall</a:t>
            </a:r>
          </a:p>
        </p:txBody>
      </p:sp>
    </p:spTree>
    <p:extLst>
      <p:ext uri="{BB962C8B-B14F-4D97-AF65-F5344CB8AC3E}">
        <p14:creationId xmlns:p14="http://schemas.microsoft.com/office/powerpoint/2010/main" val="3742465578"/>
      </p:ext>
    </p:extLst>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ope stability_123_converted_66">
            <a:hlinkClick r:id="" action="ppaction://media"/>
            <a:extLst>
              <a:ext uri="{FF2B5EF4-FFF2-40B4-BE49-F238E27FC236}">
                <a16:creationId xmlns:a16="http://schemas.microsoft.com/office/drawing/2014/main" id="{C9157F6D-63EF-5F55-5A00-AD93BAE09F5F}"/>
              </a:ext>
            </a:extLst>
          </p:cNvPr>
          <p:cNvPicPr>
            <a:picLocks noChangeAspect="1"/>
          </p:cNvPicPr>
          <p:nvPr>
            <a:videoFile r:link="rId1"/>
            <p:extLst>
              <p:ext uri="{DAA4B4D4-6D71-4841-9C94-3DE7FCFB9230}">
                <p14:media xmlns:p14="http://schemas.microsoft.com/office/powerpoint/2010/main" r:embed="rId2">
                  <p14:trim st="7793"/>
                </p14:media>
              </p:ext>
            </p:extLst>
          </p:nvPr>
        </p:nvPicPr>
        <p:blipFill>
          <a:blip r:embed="rId4"/>
          <a:stretch>
            <a:fillRect/>
          </a:stretch>
        </p:blipFill>
        <p:spPr>
          <a:xfrm>
            <a:off x="98424" y="98424"/>
            <a:ext cx="12145467" cy="6071021"/>
          </a:xfrm>
          <a:prstGeom prst="rect">
            <a:avLst/>
          </a:prstGeom>
        </p:spPr>
      </p:pic>
      <p:sp>
        <p:nvSpPr>
          <p:cNvPr id="2" name="TextBox 1">
            <a:extLst>
              <a:ext uri="{FF2B5EF4-FFF2-40B4-BE49-F238E27FC236}">
                <a16:creationId xmlns:a16="http://schemas.microsoft.com/office/drawing/2014/main" id="{F4F1FEAB-AA42-B748-767B-DB0DDAB438F1}"/>
              </a:ext>
            </a:extLst>
          </p:cNvPr>
          <p:cNvSpPr txBox="1"/>
          <p:nvPr/>
        </p:nvSpPr>
        <p:spPr>
          <a:xfrm>
            <a:off x="5687220" y="560615"/>
            <a:ext cx="2795768" cy="608418"/>
          </a:xfrm>
          <a:prstGeom prst="rect">
            <a:avLst/>
          </a:prstGeom>
          <a:noFill/>
        </p:spPr>
        <p:txBody>
          <a:bodyPr wrap="square" lIns="0" tIns="0" rIns="0" bIns="0" rtlCol="0">
            <a:noAutofit/>
          </a:bodyPr>
          <a:lstStyle/>
          <a:p>
            <a:pPr algn="l"/>
            <a:r>
              <a:rPr lang="en-US" sz="2200" b="1" dirty="0"/>
              <a:t>After 120 </a:t>
            </a:r>
            <a:r>
              <a:rPr lang="en-US" sz="2200" b="1" dirty="0" err="1"/>
              <a:t>Hr</a:t>
            </a:r>
            <a:r>
              <a:rPr lang="en-US" sz="2200" b="1" dirty="0"/>
              <a:t> Rainfall, </a:t>
            </a:r>
            <a:r>
              <a:rPr lang="en-US" sz="2200" b="1" dirty="0" err="1"/>
              <a:t>FoS</a:t>
            </a:r>
            <a:r>
              <a:rPr lang="en-US" sz="2200" b="1" dirty="0"/>
              <a:t> = 1.09</a:t>
            </a:r>
          </a:p>
        </p:txBody>
      </p:sp>
    </p:spTree>
    <p:extLst>
      <p:ext uri="{BB962C8B-B14F-4D97-AF65-F5344CB8AC3E}">
        <p14:creationId xmlns:p14="http://schemas.microsoft.com/office/powerpoint/2010/main" val="83262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18B9FA-22D1-461F-EDC5-30A4C3A89DB3}"/>
              </a:ext>
            </a:extLst>
          </p:cNvPr>
          <p:cNvPicPr>
            <a:picLocks noChangeAspect="1"/>
          </p:cNvPicPr>
          <p:nvPr/>
        </p:nvPicPr>
        <p:blipFill>
          <a:blip r:embed="rId2"/>
          <a:stretch>
            <a:fillRect/>
          </a:stretch>
        </p:blipFill>
        <p:spPr>
          <a:xfrm>
            <a:off x="1312477" y="0"/>
            <a:ext cx="9875520" cy="6858000"/>
          </a:xfrm>
          <a:prstGeom prst="rect">
            <a:avLst/>
          </a:prstGeom>
        </p:spPr>
      </p:pic>
    </p:spTree>
    <p:extLst>
      <p:ext uri="{BB962C8B-B14F-4D97-AF65-F5344CB8AC3E}">
        <p14:creationId xmlns:p14="http://schemas.microsoft.com/office/powerpoint/2010/main" val="438882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4FB653-8017-C2EC-0C71-03E793F69AED}"/>
              </a:ext>
            </a:extLst>
          </p:cNvPr>
          <p:cNvSpPr>
            <a:spLocks noGrp="1"/>
          </p:cNvSpPr>
          <p:nvPr>
            <p:ph type="title"/>
          </p:nvPr>
        </p:nvSpPr>
        <p:spPr/>
        <p:txBody>
          <a:bodyPr/>
          <a:lstStyle/>
          <a:p>
            <a:r>
              <a:rPr lang="en-US" b="1" dirty="0">
                <a:solidFill>
                  <a:srgbClr val="2C2F3F"/>
                </a:solidFill>
                <a:latin typeface="+mj-lt"/>
              </a:rPr>
              <a:t>Limitations of FEA</a:t>
            </a:r>
            <a:endParaRPr lang="en-US" dirty="0">
              <a:latin typeface="+mj-lt"/>
            </a:endParaRPr>
          </a:p>
        </p:txBody>
      </p:sp>
      <p:sp>
        <p:nvSpPr>
          <p:cNvPr id="6" name="TextBox 5">
            <a:extLst>
              <a:ext uri="{FF2B5EF4-FFF2-40B4-BE49-F238E27FC236}">
                <a16:creationId xmlns:a16="http://schemas.microsoft.com/office/drawing/2014/main" id="{CD2F9B49-154A-E135-7619-BB19F5BAC3D0}"/>
              </a:ext>
            </a:extLst>
          </p:cNvPr>
          <p:cNvSpPr txBox="1"/>
          <p:nvPr/>
        </p:nvSpPr>
        <p:spPr>
          <a:xfrm>
            <a:off x="694063" y="913041"/>
            <a:ext cx="10979777" cy="5770811"/>
          </a:xfrm>
          <a:prstGeom prst="rect">
            <a:avLst/>
          </a:prstGeom>
          <a:noFill/>
        </p:spPr>
        <p:txBody>
          <a:bodyPr wrap="square">
            <a:spAutoFit/>
          </a:bodyPr>
          <a:lstStyle/>
          <a:p>
            <a:pPr algn="just">
              <a:lnSpc>
                <a:spcPct val="150000"/>
              </a:lnSpc>
            </a:pPr>
            <a:r>
              <a:rPr lang="en-US" b="0" i="0" dirty="0">
                <a:effectLst/>
                <a:latin typeface="+mj-lt"/>
              </a:rPr>
              <a:t>For the determination of a Factor of Safety, the</a:t>
            </a:r>
            <a:r>
              <a:rPr lang="en-US" i="0" dirty="0">
                <a:effectLst/>
                <a:latin typeface="+mj-lt"/>
              </a:rPr>
              <a:t> </a:t>
            </a:r>
            <a:r>
              <a:rPr lang="en-US" b="1" i="0" u="sng" strike="noStrike" dirty="0">
                <a:effectLst/>
                <a:latin typeface="+mj-lt"/>
                <a:hlinkClick r:id="rId2">
                  <a:extLst>
                    <a:ext uri="{A12FA001-AC4F-418D-AE19-62706E023703}">
                      <ahyp:hlinkClr xmlns:ahyp="http://schemas.microsoft.com/office/drawing/2018/hyperlinkcolor" val="tx"/>
                    </a:ext>
                  </a:extLst>
                </a:hlinkClick>
              </a:rPr>
              <a:t>strength reduction method</a:t>
            </a:r>
            <a:r>
              <a:rPr lang="en-US" b="1" i="0" u="sng" dirty="0">
                <a:effectLst/>
                <a:latin typeface="+mj-lt"/>
              </a:rPr>
              <a:t> </a:t>
            </a:r>
            <a:r>
              <a:rPr lang="en-US" b="0" i="0" dirty="0">
                <a:effectLst/>
                <a:latin typeface="+mj-lt"/>
              </a:rPr>
              <a:t>is a very powerful tool to obtain the most critical slip surface, a slip surface that may be circular but can also have any other form. However, there may be circumstances in which </a:t>
            </a:r>
            <a:r>
              <a:rPr lang="en-US" b="1" i="1" dirty="0">
                <a:effectLst/>
                <a:highlight>
                  <a:srgbClr val="44D62C"/>
                </a:highlight>
                <a:latin typeface="+mj-lt"/>
              </a:rPr>
              <a:t>more information is required than just the most critical slip surface or when the critical slip surface is of minor importance</a:t>
            </a:r>
            <a:r>
              <a:rPr lang="en-US" b="0" i="1" dirty="0">
                <a:effectLst/>
                <a:highlight>
                  <a:srgbClr val="44D62C"/>
                </a:highlight>
                <a:latin typeface="+mj-lt"/>
              </a:rPr>
              <a:t> </a:t>
            </a:r>
            <a:r>
              <a:rPr lang="en-US" b="0" i="0" dirty="0">
                <a:effectLst/>
                <a:latin typeface="+mj-lt"/>
              </a:rPr>
              <a:t>from an engineering point of view. For instance:</a:t>
            </a:r>
          </a:p>
          <a:p>
            <a:pPr algn="just">
              <a:lnSpc>
                <a:spcPct val="150000"/>
              </a:lnSpc>
            </a:pPr>
            <a:endParaRPr lang="en-US" b="0" i="0" dirty="0">
              <a:effectLst/>
              <a:latin typeface="+mj-lt"/>
            </a:endParaRPr>
          </a:p>
          <a:p>
            <a:pPr marL="342900" indent="-342900" algn="just">
              <a:lnSpc>
                <a:spcPct val="150000"/>
              </a:lnSpc>
              <a:buFont typeface="+mj-lt"/>
              <a:buAutoNum type="arabicParenR"/>
            </a:pPr>
            <a:r>
              <a:rPr lang="en-US" b="0" i="0" dirty="0">
                <a:solidFill>
                  <a:srgbClr val="000000"/>
                </a:solidFill>
                <a:effectLst/>
                <a:latin typeface="+mj-lt"/>
              </a:rPr>
              <a:t>For a large dam, both the global stability as well as the stability of the sloped sections in between berms must be determined.</a:t>
            </a:r>
          </a:p>
          <a:p>
            <a:pPr marL="342900" indent="-342900" algn="just">
              <a:lnSpc>
                <a:spcPct val="150000"/>
              </a:lnSpc>
              <a:buFont typeface="+mj-lt"/>
              <a:buAutoNum type="arabicParenR"/>
            </a:pPr>
            <a:r>
              <a:rPr lang="en-US" b="0" i="0" dirty="0">
                <a:solidFill>
                  <a:srgbClr val="000000"/>
                </a:solidFill>
                <a:effectLst/>
                <a:latin typeface="+mj-lt"/>
              </a:rPr>
              <a:t>For a road project in the mountains, both the stability of the hillside above and below the road must be determined, as failure below the road would lead to a loss of the road whereas a failure above the road would only lead to rockfall and temporary loss of service.</a:t>
            </a:r>
          </a:p>
          <a:p>
            <a:pPr marL="342900" indent="-342900" algn="just">
              <a:lnSpc>
                <a:spcPct val="150000"/>
              </a:lnSpc>
              <a:buFont typeface="+mj-lt"/>
              <a:buAutoNum type="arabicParenR"/>
            </a:pPr>
            <a:r>
              <a:rPr lang="en-US" b="0" i="0" dirty="0">
                <a:solidFill>
                  <a:srgbClr val="000000"/>
                </a:solidFill>
                <a:effectLst/>
                <a:latin typeface="+mj-lt"/>
              </a:rPr>
              <a:t>The critical slip surface is very small, for instance, just the corner of the crown of an embankment. This is not important from an engineering point of view, and the global stability would be of greater interest.</a:t>
            </a:r>
          </a:p>
          <a:p>
            <a:pPr algn="just"/>
            <a:endParaRPr lang="en-US" b="0" i="0" dirty="0">
              <a:solidFill>
                <a:srgbClr val="000000"/>
              </a:solidFill>
              <a:effectLst/>
              <a:latin typeface="+mj-lt"/>
            </a:endParaRPr>
          </a:p>
        </p:txBody>
      </p:sp>
    </p:spTree>
    <p:extLst>
      <p:ext uri="{BB962C8B-B14F-4D97-AF65-F5344CB8AC3E}">
        <p14:creationId xmlns:p14="http://schemas.microsoft.com/office/powerpoint/2010/main" val="1376689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239D01-4C07-4B12-5A86-7E71EF85E650}"/>
              </a:ext>
            </a:extLst>
          </p:cNvPr>
          <p:cNvPicPr>
            <a:picLocks noChangeAspect="1"/>
          </p:cNvPicPr>
          <p:nvPr/>
        </p:nvPicPr>
        <p:blipFill>
          <a:blip r:embed="rId2"/>
          <a:stretch>
            <a:fillRect/>
          </a:stretch>
        </p:blipFill>
        <p:spPr>
          <a:xfrm>
            <a:off x="72257" y="1074707"/>
            <a:ext cx="5865835" cy="2861277"/>
          </a:xfrm>
          <a:prstGeom prst="rect">
            <a:avLst/>
          </a:prstGeom>
          <a:noFill/>
        </p:spPr>
      </p:pic>
      <p:pic>
        <p:nvPicPr>
          <p:cNvPr id="7" name="Picture 6">
            <a:extLst>
              <a:ext uri="{FF2B5EF4-FFF2-40B4-BE49-F238E27FC236}">
                <a16:creationId xmlns:a16="http://schemas.microsoft.com/office/drawing/2014/main" id="{C008D121-B010-49FC-44AF-22955F829940}"/>
              </a:ext>
            </a:extLst>
          </p:cNvPr>
          <p:cNvPicPr>
            <a:picLocks noChangeAspect="1"/>
          </p:cNvPicPr>
          <p:nvPr/>
        </p:nvPicPr>
        <p:blipFill>
          <a:blip r:embed="rId3"/>
          <a:stretch>
            <a:fillRect/>
          </a:stretch>
        </p:blipFill>
        <p:spPr>
          <a:xfrm>
            <a:off x="5996847" y="1074707"/>
            <a:ext cx="6224906" cy="2941267"/>
          </a:xfrm>
          <a:prstGeom prst="rect">
            <a:avLst/>
          </a:prstGeom>
          <a:noFill/>
        </p:spPr>
      </p:pic>
      <p:sp>
        <p:nvSpPr>
          <p:cNvPr id="8" name="Title 2">
            <a:extLst>
              <a:ext uri="{FF2B5EF4-FFF2-40B4-BE49-F238E27FC236}">
                <a16:creationId xmlns:a16="http://schemas.microsoft.com/office/drawing/2014/main" id="{674E131A-1679-139D-CE2D-C8F530F311D9}"/>
              </a:ext>
            </a:extLst>
          </p:cNvPr>
          <p:cNvSpPr>
            <a:spLocks noGrp="1"/>
          </p:cNvSpPr>
          <p:nvPr>
            <p:ph type="title"/>
          </p:nvPr>
        </p:nvSpPr>
        <p:spPr>
          <a:xfrm>
            <a:off x="518160" y="0"/>
            <a:ext cx="11155680" cy="1075764"/>
          </a:xfrm>
        </p:spPr>
        <p:txBody>
          <a:bodyPr/>
          <a:lstStyle/>
          <a:p>
            <a:r>
              <a:rPr lang="en-US" b="1" dirty="0">
                <a:solidFill>
                  <a:srgbClr val="2C2F3F"/>
                </a:solidFill>
                <a:latin typeface="+mj-lt"/>
              </a:rPr>
              <a:t>Limitations of FEA</a:t>
            </a:r>
          </a:p>
        </p:txBody>
      </p:sp>
      <p:sp>
        <p:nvSpPr>
          <p:cNvPr id="11" name="TextBox 10">
            <a:extLst>
              <a:ext uri="{FF2B5EF4-FFF2-40B4-BE49-F238E27FC236}">
                <a16:creationId xmlns:a16="http://schemas.microsoft.com/office/drawing/2014/main" id="{210193F7-9E2F-DA4E-9C10-B3C9DD82948F}"/>
              </a:ext>
            </a:extLst>
          </p:cNvPr>
          <p:cNvSpPr txBox="1"/>
          <p:nvPr/>
        </p:nvSpPr>
        <p:spPr>
          <a:xfrm>
            <a:off x="760163" y="4243314"/>
            <a:ext cx="11005851" cy="2118209"/>
          </a:xfrm>
          <a:prstGeom prst="rect">
            <a:avLst/>
          </a:prstGeom>
          <a:noFill/>
        </p:spPr>
        <p:txBody>
          <a:bodyPr wrap="square">
            <a:spAutoFit/>
          </a:bodyPr>
          <a:lstStyle/>
          <a:p>
            <a:pPr algn="l">
              <a:lnSpc>
                <a:spcPct val="150000"/>
              </a:lnSpc>
            </a:pPr>
            <a:r>
              <a:rPr lang="en-US" b="0" i="0" dirty="0">
                <a:solidFill>
                  <a:srgbClr val="000000"/>
                </a:solidFill>
                <a:effectLst/>
                <a:latin typeface="+mj-lt"/>
              </a:rPr>
              <a:t>In these cases, determining a Factor of Safety using the </a:t>
            </a:r>
            <a:r>
              <a:rPr lang="en-US" b="1" i="0" dirty="0">
                <a:solidFill>
                  <a:srgbClr val="000000"/>
                </a:solidFill>
                <a:effectLst/>
                <a:latin typeface="+mj-lt"/>
              </a:rPr>
              <a:t>Limit Equilibrium Method would be the solution</a:t>
            </a:r>
            <a:r>
              <a:rPr lang="en-US" b="0" i="0" dirty="0">
                <a:solidFill>
                  <a:srgbClr val="000000"/>
                </a:solidFill>
                <a:effectLst/>
                <a:latin typeface="+mj-lt"/>
              </a:rPr>
              <a:t>. With Limit Equilibrium, it is possible to specify exactly what part of the model the Factor of Safety must be determined while the method would still have the benefit of determining the most critical, possible non-circular, slip surface in that area. It would also allow within one model to determine different factors of safety for different parts of the model.</a:t>
            </a:r>
          </a:p>
        </p:txBody>
      </p:sp>
    </p:spTree>
    <p:extLst>
      <p:ext uri="{BB962C8B-B14F-4D97-AF65-F5344CB8AC3E}">
        <p14:creationId xmlns:p14="http://schemas.microsoft.com/office/powerpoint/2010/main" val="3206035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5296784-ABED-D302-E9B3-D8E67B300793}"/>
              </a:ext>
            </a:extLst>
          </p:cNvPr>
          <p:cNvSpPr txBox="1">
            <a:spLocks/>
          </p:cNvSpPr>
          <p:nvPr/>
        </p:nvSpPr>
        <p:spPr>
          <a:xfrm>
            <a:off x="342636" y="331588"/>
            <a:ext cx="11049000" cy="707895"/>
          </a:xfrm>
          <a:prstGeom prst="rect">
            <a:avLst/>
          </a:prstGeom>
        </p:spPr>
        <p:txBody>
          <a:bodyPr vert="horz" lIns="76200" tIns="38100" rIns="76200" bIns="38100" rtlCol="0" anchor="t">
            <a:normAutofit/>
          </a:bodyPr>
          <a:lstStyle>
            <a:lvl1pPr algn="l" defTabSz="1097252" rtl="0" eaLnBrk="1" latinLnBrk="0" hangingPunct="1">
              <a:lnSpc>
                <a:spcPct val="90000"/>
              </a:lnSpc>
              <a:spcBef>
                <a:spcPct val="0"/>
              </a:spcBef>
              <a:buNone/>
              <a:defRPr sz="4000" b="0" i="0" kern="100" spc="-150" baseline="0">
                <a:solidFill>
                  <a:schemeClr val="bg1"/>
                </a:solidFill>
                <a:latin typeface="+mj-lt"/>
                <a:ea typeface="Inter" panose="02000503000000020004" pitchFamily="2" charset="0"/>
                <a:cs typeface="Inter" panose="02000503000000020004" pitchFamily="2" charset="0"/>
              </a:defRPr>
            </a:lvl1pPr>
          </a:lstStyle>
          <a:p>
            <a:r>
              <a:rPr lang="en-US" sz="3333" b="1" dirty="0">
                <a:solidFill>
                  <a:schemeClr val="tx1"/>
                </a:solidFill>
              </a:rPr>
              <a:t>PLAXIS and GeoStudio – bi-directional data sharing</a:t>
            </a:r>
            <a:endParaRPr lang="en-NL" sz="3333" b="1" dirty="0">
              <a:solidFill>
                <a:schemeClr val="tx1"/>
              </a:solidFill>
            </a:endParaRPr>
          </a:p>
        </p:txBody>
      </p:sp>
      <p:sp>
        <p:nvSpPr>
          <p:cNvPr id="5" name="Text Placeholder 2">
            <a:extLst>
              <a:ext uri="{FF2B5EF4-FFF2-40B4-BE49-F238E27FC236}">
                <a16:creationId xmlns:a16="http://schemas.microsoft.com/office/drawing/2014/main" id="{5EF7E9A6-72CA-FE3A-C88D-018E262DE0FC}"/>
              </a:ext>
            </a:extLst>
          </p:cNvPr>
          <p:cNvSpPr txBox="1">
            <a:spLocks/>
          </p:cNvSpPr>
          <p:nvPr/>
        </p:nvSpPr>
        <p:spPr>
          <a:xfrm>
            <a:off x="571500" y="1444090"/>
            <a:ext cx="11049000" cy="4071339"/>
          </a:xfrm>
          <a:prstGeom prst="rect">
            <a:avLst/>
          </a:prstGeom>
        </p:spPr>
        <p:txBody>
          <a:bodyPr/>
          <a:lstStyle>
            <a:lvl1pPr marL="0" indent="0" algn="l" defTabSz="1097252" rtl="0" eaLnBrk="1" latinLnBrk="0" hangingPunct="1">
              <a:lnSpc>
                <a:spcPct val="100000"/>
              </a:lnSpc>
              <a:spcBef>
                <a:spcPts val="0"/>
              </a:spcBef>
              <a:spcAft>
                <a:spcPts val="1200"/>
              </a:spcAft>
              <a:buFontTx/>
              <a:buNone/>
              <a:tabLst>
                <a:tab pos="231775" algn="l"/>
                <a:tab pos="457200" algn="l"/>
              </a:tabLst>
              <a:defRPr sz="2000" kern="1200">
                <a:solidFill>
                  <a:schemeClr val="bg1"/>
                </a:solidFill>
                <a:latin typeface="+mn-lt"/>
                <a:ea typeface="Inter Italic" panose="02000503000000020004" pitchFamily="2" charset="0"/>
                <a:cs typeface="Inter Italic" panose="02000503000000020004" pitchFamily="2" charset="0"/>
              </a:defRPr>
            </a:lvl1pPr>
            <a:lvl2pPr marL="0" marR="0" indent="0" algn="l" defTabSz="1097252" rtl="0" eaLnBrk="1" fontAlgn="auto" latinLnBrk="0" hangingPunct="1">
              <a:lnSpc>
                <a:spcPct val="100000"/>
              </a:lnSpc>
              <a:spcBef>
                <a:spcPts val="0"/>
              </a:spcBef>
              <a:spcAft>
                <a:spcPts val="1200"/>
              </a:spcAft>
              <a:buClrTx/>
              <a:buSzTx/>
              <a:buFont typeface="Arial" panose="020B0604020202020204" pitchFamily="34" charset="0"/>
              <a:buNone/>
              <a:tabLst/>
              <a:defRPr sz="1200" kern="1200">
                <a:solidFill>
                  <a:srgbClr val="000000"/>
                </a:solidFill>
                <a:latin typeface="+mn-lt"/>
                <a:ea typeface="Inter Italic" panose="02000503000000020004" pitchFamily="2" charset="0"/>
                <a:cs typeface="Inter Italic" panose="02000503000000020004" pitchFamily="2" charset="0"/>
              </a:defRPr>
            </a:lvl2pPr>
            <a:lvl3pPr marL="289560" indent="0" algn="l" defTabSz="1097252" rtl="0" eaLnBrk="1" latinLnBrk="0" hangingPunct="1">
              <a:lnSpc>
                <a:spcPct val="100000"/>
              </a:lnSpc>
              <a:spcBef>
                <a:spcPts val="0"/>
              </a:spcBef>
              <a:spcAft>
                <a:spcPts val="600"/>
              </a:spcAft>
              <a:buClr>
                <a:srgbClr val="000000"/>
              </a:buClr>
              <a:buFont typeface="Arial" panose="020B0604020202020204" pitchFamily="34" charset="0"/>
              <a:buNone/>
              <a:defRPr sz="1400" kern="1200">
                <a:solidFill>
                  <a:schemeClr val="tx1"/>
                </a:solidFill>
                <a:latin typeface="+mn-lt"/>
                <a:ea typeface="Inter Italic" panose="02000503000000020004" pitchFamily="2" charset="0"/>
                <a:cs typeface="Inter Italic" panose="02000503000000020004" pitchFamily="2" charset="0"/>
              </a:defRPr>
            </a:lvl3pPr>
            <a:lvl4pPr marL="481964" indent="0" algn="l" defTabSz="1097252" rtl="0" eaLnBrk="1" latinLnBrk="0" hangingPunct="1">
              <a:lnSpc>
                <a:spcPct val="100000"/>
              </a:lnSpc>
              <a:spcBef>
                <a:spcPts val="0"/>
              </a:spcBef>
              <a:spcAft>
                <a:spcPts val="600"/>
              </a:spcAft>
              <a:buClr>
                <a:schemeClr val="tx1"/>
              </a:buClr>
              <a:buFont typeface="Arial" panose="020B0604020202020204" pitchFamily="34" charset="0"/>
              <a:buNone/>
              <a:defRPr sz="1200" kern="1200">
                <a:solidFill>
                  <a:srgbClr val="000000"/>
                </a:solidFill>
                <a:latin typeface="+mn-lt"/>
                <a:ea typeface="Inter Italic" panose="02000503000000020004" pitchFamily="2" charset="0"/>
                <a:cs typeface="Inter Italic" panose="02000503000000020004" pitchFamily="2" charset="0"/>
              </a:defRPr>
            </a:lvl4pPr>
            <a:lvl5pPr marL="689610" indent="0" algn="l" defTabSz="1097252" rtl="0" eaLnBrk="1" latinLnBrk="0" hangingPunct="1">
              <a:lnSpc>
                <a:spcPct val="100000"/>
              </a:lnSpc>
              <a:spcBef>
                <a:spcPts val="0"/>
              </a:spcBef>
              <a:spcAft>
                <a:spcPts val="720"/>
              </a:spcAft>
              <a:buClr>
                <a:schemeClr val="tx1"/>
              </a:buClr>
              <a:buFont typeface="Arial" panose="020B0604020202020204" pitchFamily="34" charset="0"/>
              <a:buNone/>
              <a:defRPr sz="1260" kern="1200">
                <a:solidFill>
                  <a:srgbClr val="000000"/>
                </a:solidFill>
                <a:latin typeface="+mn-lt"/>
                <a:ea typeface="Inter Italic" panose="02000503000000020004" pitchFamily="2" charset="0"/>
                <a:cs typeface="Inter Italic" panose="02000503000000020004" pitchFamily="2" charset="0"/>
              </a:defRPr>
            </a:lvl5pPr>
            <a:lvl6pPr marL="3017444"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4"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r>
              <a:rPr lang="en-US" sz="1667" dirty="0">
                <a:solidFill>
                  <a:schemeClr val="tx1"/>
                </a:solidFill>
              </a:rPr>
              <a:t>Export any PLAXIS 2D phase configuration to GeoStudio 2D</a:t>
            </a:r>
          </a:p>
          <a:p>
            <a:r>
              <a:rPr lang="en-US" sz="1667" dirty="0">
                <a:solidFill>
                  <a:schemeClr val="tx1"/>
                </a:solidFill>
              </a:rPr>
              <a:t>Import GeoStudio 2D stratification into PLAXIS 2D</a:t>
            </a:r>
            <a:endParaRPr lang="en-NL" sz="1667" dirty="0">
              <a:solidFill>
                <a:schemeClr val="tx1"/>
              </a:solidFill>
            </a:endParaRPr>
          </a:p>
        </p:txBody>
      </p:sp>
      <p:pic>
        <p:nvPicPr>
          <p:cNvPr id="6" name="Picture 4" descr="Easy one-click conversion between PLAXIS 2D and GeoStudio (SLOPE/W)">
            <a:extLst>
              <a:ext uri="{FF2B5EF4-FFF2-40B4-BE49-F238E27FC236}">
                <a16:creationId xmlns:a16="http://schemas.microsoft.com/office/drawing/2014/main" id="{FD98CFE4-2A5F-C4D4-A830-2FAD29431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3" y="2943526"/>
            <a:ext cx="11420475" cy="3190875"/>
          </a:xfrm>
          <a:prstGeom prst="rect">
            <a:avLst/>
          </a:prstGeom>
          <a:solidFill>
            <a:schemeClr val="tx1"/>
          </a:solidFill>
          <a:ln>
            <a:solidFill>
              <a:schemeClr val="bg1"/>
            </a:solidFill>
          </a:ln>
        </p:spPr>
      </p:pic>
      <p:sp>
        <p:nvSpPr>
          <p:cNvPr id="7" name="Rectangle 6">
            <a:extLst>
              <a:ext uri="{FF2B5EF4-FFF2-40B4-BE49-F238E27FC236}">
                <a16:creationId xmlns:a16="http://schemas.microsoft.com/office/drawing/2014/main" id="{9210F1F5-4833-6ACB-672C-6D1202751DD0}"/>
              </a:ext>
            </a:extLst>
          </p:cNvPr>
          <p:cNvSpPr/>
          <p:nvPr/>
        </p:nvSpPr>
        <p:spPr>
          <a:xfrm>
            <a:off x="2928257" y="5528150"/>
            <a:ext cx="3657600" cy="39188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t>Finite Element Model</a:t>
            </a:r>
          </a:p>
        </p:txBody>
      </p:sp>
      <p:sp>
        <p:nvSpPr>
          <p:cNvPr id="8" name="Rectangle 7">
            <a:extLst>
              <a:ext uri="{FF2B5EF4-FFF2-40B4-BE49-F238E27FC236}">
                <a16:creationId xmlns:a16="http://schemas.microsoft.com/office/drawing/2014/main" id="{53558C02-BA03-DE84-FF49-2DFA61A980E2}"/>
              </a:ext>
            </a:extLst>
          </p:cNvPr>
          <p:cNvSpPr/>
          <p:nvPr/>
        </p:nvSpPr>
        <p:spPr>
          <a:xfrm>
            <a:off x="4757057" y="3140508"/>
            <a:ext cx="3102429" cy="7892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dirty="0"/>
              <a:t>Limit Equilibrium Model</a:t>
            </a:r>
          </a:p>
        </p:txBody>
      </p:sp>
    </p:spTree>
    <p:extLst>
      <p:ext uri="{BB962C8B-B14F-4D97-AF65-F5344CB8AC3E}">
        <p14:creationId xmlns:p14="http://schemas.microsoft.com/office/powerpoint/2010/main" val="32574705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634F0E-9964-003A-9873-75042981ED4E}"/>
              </a:ext>
            </a:extLst>
          </p:cNvPr>
          <p:cNvPicPr>
            <a:picLocks noChangeAspect="1"/>
          </p:cNvPicPr>
          <p:nvPr/>
        </p:nvPicPr>
        <p:blipFill>
          <a:blip r:embed="rId2"/>
          <a:srcRect b="7740"/>
          <a:stretch>
            <a:fillRect/>
          </a:stretch>
        </p:blipFill>
        <p:spPr>
          <a:xfrm>
            <a:off x="576549" y="231355"/>
            <a:ext cx="11038901" cy="5728770"/>
          </a:xfrm>
          <a:prstGeom prst="rect">
            <a:avLst/>
          </a:prstGeom>
        </p:spPr>
      </p:pic>
      <p:sp>
        <p:nvSpPr>
          <p:cNvPr id="6" name="Rectangle 5">
            <a:extLst>
              <a:ext uri="{FF2B5EF4-FFF2-40B4-BE49-F238E27FC236}">
                <a16:creationId xmlns:a16="http://schemas.microsoft.com/office/drawing/2014/main" id="{B075ADAE-0E65-4BE9-40C4-48A5F39FBE91}"/>
              </a:ext>
            </a:extLst>
          </p:cNvPr>
          <p:cNvSpPr/>
          <p:nvPr/>
        </p:nvSpPr>
        <p:spPr>
          <a:xfrm>
            <a:off x="576549" y="2721166"/>
            <a:ext cx="2188685" cy="48474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938388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FF03EE-3C47-3E05-780F-736552CDF273}"/>
              </a:ext>
            </a:extLst>
          </p:cNvPr>
          <p:cNvPicPr>
            <a:picLocks noChangeAspect="1"/>
          </p:cNvPicPr>
          <p:nvPr/>
        </p:nvPicPr>
        <p:blipFill>
          <a:blip r:embed="rId2"/>
          <a:srcRect b="6184"/>
          <a:stretch>
            <a:fillRect/>
          </a:stretch>
        </p:blipFill>
        <p:spPr>
          <a:xfrm>
            <a:off x="440675" y="198305"/>
            <a:ext cx="10653311" cy="5621868"/>
          </a:xfrm>
          <a:prstGeom prst="rect">
            <a:avLst/>
          </a:prstGeom>
        </p:spPr>
      </p:pic>
    </p:spTree>
    <p:extLst>
      <p:ext uri="{BB962C8B-B14F-4D97-AF65-F5344CB8AC3E}">
        <p14:creationId xmlns:p14="http://schemas.microsoft.com/office/powerpoint/2010/main" val="950559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4BBA3A-FB5A-B868-ABF8-69BFA45337A3}"/>
              </a:ext>
            </a:extLst>
          </p:cNvPr>
          <p:cNvPicPr>
            <a:picLocks noChangeAspect="1"/>
          </p:cNvPicPr>
          <p:nvPr/>
        </p:nvPicPr>
        <p:blipFill>
          <a:blip r:embed="rId2"/>
          <a:srcRect l="27018" t="22769" r="9683" b="36427"/>
          <a:stretch>
            <a:fillRect/>
          </a:stretch>
        </p:blipFill>
        <p:spPr>
          <a:xfrm>
            <a:off x="280931" y="231354"/>
            <a:ext cx="7717316" cy="2798284"/>
          </a:xfrm>
          <a:prstGeom prst="rect">
            <a:avLst/>
          </a:prstGeom>
        </p:spPr>
      </p:pic>
      <p:pic>
        <p:nvPicPr>
          <p:cNvPr id="7" name="Picture 6">
            <a:extLst>
              <a:ext uri="{FF2B5EF4-FFF2-40B4-BE49-F238E27FC236}">
                <a16:creationId xmlns:a16="http://schemas.microsoft.com/office/drawing/2014/main" id="{DE0BCE13-9E22-CECA-19C0-862931DAA263}"/>
              </a:ext>
            </a:extLst>
          </p:cNvPr>
          <p:cNvPicPr>
            <a:picLocks noChangeAspect="1"/>
          </p:cNvPicPr>
          <p:nvPr/>
        </p:nvPicPr>
        <p:blipFill>
          <a:blip r:embed="rId3"/>
          <a:srcRect l="40753" t="17510" r="2952" b="34618"/>
          <a:stretch>
            <a:fillRect/>
          </a:stretch>
        </p:blipFill>
        <p:spPr>
          <a:xfrm>
            <a:off x="4566492" y="3178367"/>
            <a:ext cx="6863510" cy="3283026"/>
          </a:xfrm>
          <a:prstGeom prst="rect">
            <a:avLst/>
          </a:prstGeom>
        </p:spPr>
      </p:pic>
      <p:sp>
        <p:nvSpPr>
          <p:cNvPr id="8" name="Rectangle 7">
            <a:extLst>
              <a:ext uri="{FF2B5EF4-FFF2-40B4-BE49-F238E27FC236}">
                <a16:creationId xmlns:a16="http://schemas.microsoft.com/office/drawing/2014/main" id="{37EA6401-92CB-715F-E0F7-927A886C3362}"/>
              </a:ext>
            </a:extLst>
          </p:cNvPr>
          <p:cNvSpPr/>
          <p:nvPr/>
        </p:nvSpPr>
        <p:spPr>
          <a:xfrm>
            <a:off x="5434989" y="804231"/>
            <a:ext cx="1957330" cy="3415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7F53A75-746B-747A-A316-848BCD75FB93}"/>
              </a:ext>
            </a:extLst>
          </p:cNvPr>
          <p:cNvSpPr/>
          <p:nvPr/>
        </p:nvSpPr>
        <p:spPr>
          <a:xfrm>
            <a:off x="8130448" y="3258239"/>
            <a:ext cx="837282" cy="3112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A2B793F8-C16A-1E02-E03B-98AA7F40CB41}"/>
              </a:ext>
            </a:extLst>
          </p:cNvPr>
          <p:cNvSpPr txBox="1">
            <a:spLocks/>
          </p:cNvSpPr>
          <p:nvPr/>
        </p:nvSpPr>
        <p:spPr>
          <a:xfrm>
            <a:off x="889154" y="3075052"/>
            <a:ext cx="11049000" cy="707895"/>
          </a:xfrm>
          <a:prstGeom prst="rect">
            <a:avLst/>
          </a:prstGeom>
        </p:spPr>
        <p:txBody>
          <a:bodyPr vert="horz" lIns="76200" tIns="38100" rIns="76200" bIns="38100" rtlCol="0" anchor="t">
            <a:normAutofit/>
          </a:bodyPr>
          <a:lstStyle>
            <a:lvl1pPr algn="l" defTabSz="1097252" rtl="0" eaLnBrk="1" latinLnBrk="0" hangingPunct="1">
              <a:lnSpc>
                <a:spcPct val="90000"/>
              </a:lnSpc>
              <a:spcBef>
                <a:spcPct val="0"/>
              </a:spcBef>
              <a:buNone/>
              <a:defRPr sz="4000" b="0" i="0" kern="100" spc="-150" baseline="0">
                <a:solidFill>
                  <a:schemeClr val="bg1"/>
                </a:solidFill>
                <a:latin typeface="+mj-lt"/>
                <a:ea typeface="Inter" panose="02000503000000020004" pitchFamily="2" charset="0"/>
                <a:cs typeface="Inter" panose="02000503000000020004" pitchFamily="2" charset="0"/>
              </a:defRPr>
            </a:lvl1pPr>
          </a:lstStyle>
          <a:p>
            <a:r>
              <a:rPr lang="en-US" sz="2400" b="1" dirty="0">
                <a:solidFill>
                  <a:schemeClr val="tx1"/>
                </a:solidFill>
              </a:rPr>
              <a:t>PLAXIS – FEM – </a:t>
            </a:r>
            <a:r>
              <a:rPr lang="en-US" sz="2400" b="1" dirty="0" err="1">
                <a:solidFill>
                  <a:schemeClr val="tx1"/>
                </a:solidFill>
              </a:rPr>
              <a:t>FoS</a:t>
            </a:r>
            <a:r>
              <a:rPr lang="en-US" sz="2400" b="1" dirty="0">
                <a:solidFill>
                  <a:schemeClr val="tx1"/>
                </a:solidFill>
              </a:rPr>
              <a:t> = 1.12</a:t>
            </a:r>
            <a:endParaRPr lang="en-NL" sz="2400" b="1" dirty="0">
              <a:solidFill>
                <a:schemeClr val="tx1"/>
              </a:solidFill>
            </a:endParaRPr>
          </a:p>
        </p:txBody>
      </p:sp>
      <p:sp>
        <p:nvSpPr>
          <p:cNvPr id="11" name="Title 1">
            <a:extLst>
              <a:ext uri="{FF2B5EF4-FFF2-40B4-BE49-F238E27FC236}">
                <a16:creationId xmlns:a16="http://schemas.microsoft.com/office/drawing/2014/main" id="{6DB0C874-5CA7-3D26-469E-D9402ECC7681}"/>
              </a:ext>
            </a:extLst>
          </p:cNvPr>
          <p:cNvSpPr txBox="1">
            <a:spLocks/>
          </p:cNvSpPr>
          <p:nvPr/>
        </p:nvSpPr>
        <p:spPr>
          <a:xfrm>
            <a:off x="5434989" y="6419162"/>
            <a:ext cx="3783834" cy="342013"/>
          </a:xfrm>
          <a:prstGeom prst="rect">
            <a:avLst/>
          </a:prstGeom>
        </p:spPr>
        <p:txBody>
          <a:bodyPr vert="horz" lIns="76200" tIns="38100" rIns="76200" bIns="38100" rtlCol="0" anchor="t">
            <a:normAutofit fontScale="92500" lnSpcReduction="20000"/>
          </a:bodyPr>
          <a:lstStyle>
            <a:lvl1pPr algn="l" defTabSz="1097252" rtl="0" eaLnBrk="1" latinLnBrk="0" hangingPunct="1">
              <a:lnSpc>
                <a:spcPct val="90000"/>
              </a:lnSpc>
              <a:spcBef>
                <a:spcPct val="0"/>
              </a:spcBef>
              <a:buNone/>
              <a:defRPr sz="4000" b="0" i="0" kern="100" spc="-150" baseline="0">
                <a:solidFill>
                  <a:schemeClr val="bg1"/>
                </a:solidFill>
                <a:latin typeface="+mj-lt"/>
                <a:ea typeface="Inter" panose="02000503000000020004" pitchFamily="2" charset="0"/>
                <a:cs typeface="Inter" panose="02000503000000020004" pitchFamily="2" charset="0"/>
              </a:defRPr>
            </a:lvl1pPr>
          </a:lstStyle>
          <a:p>
            <a:r>
              <a:rPr lang="en-US" sz="2400" b="1" dirty="0">
                <a:solidFill>
                  <a:schemeClr val="tx1"/>
                </a:solidFill>
              </a:rPr>
              <a:t>GeoStudio – LEM – </a:t>
            </a:r>
            <a:r>
              <a:rPr lang="en-US" sz="2400" b="1" dirty="0" err="1">
                <a:solidFill>
                  <a:schemeClr val="tx1"/>
                </a:solidFill>
              </a:rPr>
              <a:t>FoS</a:t>
            </a:r>
            <a:r>
              <a:rPr lang="en-US" sz="2400" b="1" dirty="0">
                <a:solidFill>
                  <a:schemeClr val="tx1"/>
                </a:solidFill>
              </a:rPr>
              <a:t> = 1.17</a:t>
            </a:r>
            <a:endParaRPr lang="en-NL" sz="2400" b="1" dirty="0">
              <a:solidFill>
                <a:schemeClr val="tx1"/>
              </a:solidFill>
            </a:endParaRPr>
          </a:p>
        </p:txBody>
      </p:sp>
    </p:spTree>
    <p:extLst>
      <p:ext uri="{BB962C8B-B14F-4D97-AF65-F5344CB8AC3E}">
        <p14:creationId xmlns:p14="http://schemas.microsoft.com/office/powerpoint/2010/main" val="13943132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AA18F66-9DCF-5108-36CC-4CEE29EDD86C}"/>
              </a:ext>
            </a:extLst>
          </p:cNvPr>
          <p:cNvSpPr txBox="1"/>
          <p:nvPr/>
        </p:nvSpPr>
        <p:spPr>
          <a:xfrm>
            <a:off x="518160" y="1166842"/>
            <a:ext cx="11233165" cy="4801314"/>
          </a:xfrm>
          <a:prstGeom prst="rect">
            <a:avLst/>
          </a:prstGeom>
          <a:noFill/>
        </p:spPr>
        <p:txBody>
          <a:bodyPr wrap="square">
            <a:spAutoFit/>
          </a:bodyPr>
          <a:lstStyle/>
          <a:p>
            <a:pPr algn="just"/>
            <a:r>
              <a:rPr lang="en-US" b="0" i="0" dirty="0">
                <a:solidFill>
                  <a:srgbClr val="2C2F3F"/>
                </a:solidFill>
                <a:effectLst/>
                <a:latin typeface="+mj-lt"/>
              </a:rPr>
              <a:t>Following conclusions are drawn from the review of research papers of slope stability analysis:</a:t>
            </a:r>
          </a:p>
          <a:p>
            <a:pPr algn="just"/>
            <a:r>
              <a:rPr lang="en-US" b="0" i="0" dirty="0">
                <a:solidFill>
                  <a:srgbClr val="2C2F3F"/>
                </a:solidFill>
                <a:effectLst/>
                <a:latin typeface="+mj-lt"/>
              </a:rPr>
              <a:t> </a:t>
            </a:r>
          </a:p>
          <a:p>
            <a:pPr marL="342900" indent="-342900" algn="just">
              <a:buFont typeface="+mj-lt"/>
              <a:buAutoNum type="arabicParenR"/>
            </a:pPr>
            <a:r>
              <a:rPr lang="en-US" b="0" i="0" dirty="0">
                <a:solidFill>
                  <a:srgbClr val="2C2F3F"/>
                </a:solidFill>
                <a:effectLst/>
                <a:latin typeface="+mj-lt"/>
              </a:rPr>
              <a:t>FEM has been shown to be a reliable and robust method for assessing the factor of safety of slopes. One of the main advantages of the FEM is that </a:t>
            </a:r>
            <a:r>
              <a:rPr lang="en-US" b="1" i="0" dirty="0">
                <a:solidFill>
                  <a:srgbClr val="1A1A1A"/>
                </a:solidFill>
                <a:effectLst/>
                <a:highlight>
                  <a:srgbClr val="44D62C"/>
                </a:highlight>
                <a:latin typeface="+mj-lt"/>
              </a:rPr>
              <a:t>the factor of safety emerges naturally from the analysis without the user having to commit to any particular form of the mechanism a priori</a:t>
            </a:r>
            <a:r>
              <a:rPr lang="en-US" b="0" i="0" dirty="0">
                <a:solidFill>
                  <a:srgbClr val="2C2F3F"/>
                </a:solidFill>
                <a:effectLst/>
                <a:highlight>
                  <a:srgbClr val="44D62C"/>
                </a:highlight>
                <a:latin typeface="+mj-lt"/>
              </a:rPr>
              <a:t>.</a:t>
            </a:r>
            <a:r>
              <a:rPr lang="en-US" b="0" i="0" dirty="0">
                <a:solidFill>
                  <a:srgbClr val="2C2F3F"/>
                </a:solidFill>
                <a:effectLst/>
                <a:latin typeface="+mj-lt"/>
              </a:rPr>
              <a:t> The FE approach for determining the factor of safety of slopes has satisfied the criteria for effective computer-aided analysis.</a:t>
            </a:r>
          </a:p>
          <a:p>
            <a:pPr marL="342900" indent="-342900" algn="just">
              <a:buFont typeface="+mj-lt"/>
              <a:buAutoNum type="arabicParenR"/>
            </a:pPr>
            <a:endParaRPr lang="en-US" b="0" i="0" dirty="0">
              <a:solidFill>
                <a:srgbClr val="2C2F3F"/>
              </a:solidFill>
              <a:effectLst/>
              <a:latin typeface="+mj-lt"/>
            </a:endParaRPr>
          </a:p>
          <a:p>
            <a:pPr marL="342900" indent="-342900" algn="just">
              <a:buFont typeface="+mj-lt"/>
              <a:buAutoNum type="arabicParenR"/>
            </a:pPr>
            <a:r>
              <a:rPr lang="en-US" b="0" i="0" dirty="0">
                <a:solidFill>
                  <a:srgbClr val="2C2F3F"/>
                </a:solidFill>
                <a:effectLst/>
                <a:latin typeface="+mj-lt"/>
              </a:rPr>
              <a:t>The factor of safety differences between the finite element method and limit equilibrium method results are small. Any failure mode develops naturally </a:t>
            </a:r>
            <a:r>
              <a:rPr lang="en-US" b="1" i="0" dirty="0">
                <a:solidFill>
                  <a:srgbClr val="2C2F3F"/>
                </a:solidFill>
                <a:effectLst/>
                <a:highlight>
                  <a:srgbClr val="44D62C"/>
                </a:highlight>
                <a:latin typeface="+mj-lt"/>
              </a:rPr>
              <a:t>there is no need to specify a range of trail surfaces in advance.</a:t>
            </a:r>
            <a:r>
              <a:rPr lang="en-US" b="0" i="0" dirty="0">
                <a:solidFill>
                  <a:srgbClr val="2C2F3F"/>
                </a:solidFill>
                <a:effectLst/>
                <a:highlight>
                  <a:srgbClr val="44D62C"/>
                </a:highlight>
                <a:latin typeface="+mj-lt"/>
              </a:rPr>
              <a:t> </a:t>
            </a:r>
            <a:r>
              <a:rPr lang="en-US" b="0" i="0" dirty="0">
                <a:solidFill>
                  <a:srgbClr val="2C2F3F"/>
                </a:solidFill>
                <a:effectLst/>
                <a:latin typeface="+mj-lt"/>
              </a:rPr>
              <a:t>Multiple failure surfaces evolve naturally. LEM has been the primary method used in estimating the stability of slope for decades.</a:t>
            </a:r>
          </a:p>
          <a:p>
            <a:pPr marL="342900" indent="-342900" algn="just">
              <a:buFont typeface="+mj-lt"/>
              <a:buAutoNum type="arabicParenR"/>
            </a:pPr>
            <a:endParaRPr lang="en-US" b="0" i="0" dirty="0">
              <a:solidFill>
                <a:srgbClr val="2C2F3F"/>
              </a:solidFill>
              <a:effectLst/>
              <a:latin typeface="+mj-lt"/>
            </a:endParaRPr>
          </a:p>
          <a:p>
            <a:pPr marL="342900" indent="-342900" algn="just">
              <a:buFont typeface="+mj-lt"/>
              <a:buAutoNum type="arabicParenR"/>
            </a:pPr>
            <a:r>
              <a:rPr lang="en-US" b="0" i="0" dirty="0">
                <a:solidFill>
                  <a:srgbClr val="2C2F3F"/>
                </a:solidFill>
                <a:effectLst/>
                <a:latin typeface="+mj-lt"/>
              </a:rPr>
              <a:t>However, due to some of the shortcomings of LEM, the FEM is a great tool to model the non-linear stress-strain behavior of materials and understand the stability based on deformations. </a:t>
            </a:r>
            <a:r>
              <a:rPr lang="en-US" b="1" i="0" dirty="0">
                <a:solidFill>
                  <a:srgbClr val="2C2F3F"/>
                </a:solidFill>
                <a:effectLst/>
                <a:highlight>
                  <a:srgbClr val="44D62C"/>
                </a:highlight>
                <a:latin typeface="+mj-lt"/>
              </a:rPr>
              <a:t>There is no concept of slices in the FE approach, there is no need for assumptions about slice side forces.</a:t>
            </a:r>
            <a:r>
              <a:rPr lang="en-US" b="0" i="0" dirty="0">
                <a:solidFill>
                  <a:srgbClr val="2C2F3F"/>
                </a:solidFill>
                <a:effectLst/>
                <a:highlight>
                  <a:srgbClr val="44D62C"/>
                </a:highlight>
                <a:latin typeface="+mj-lt"/>
              </a:rPr>
              <a:t> </a:t>
            </a:r>
            <a:r>
              <a:rPr lang="en-US" b="0" i="0" dirty="0">
                <a:solidFill>
                  <a:srgbClr val="2C2F3F"/>
                </a:solidFill>
                <a:effectLst/>
                <a:latin typeface="+mj-lt"/>
              </a:rPr>
              <a:t>No assumption needs to be made in advance about the shape or location of the failure surface.</a:t>
            </a:r>
          </a:p>
        </p:txBody>
      </p:sp>
      <p:sp>
        <p:nvSpPr>
          <p:cNvPr id="9" name="Title 3">
            <a:extLst>
              <a:ext uri="{FF2B5EF4-FFF2-40B4-BE49-F238E27FC236}">
                <a16:creationId xmlns:a16="http://schemas.microsoft.com/office/drawing/2014/main" id="{00C93AB8-F441-02EC-8746-234B12079CB4}"/>
              </a:ext>
            </a:extLst>
          </p:cNvPr>
          <p:cNvSpPr>
            <a:spLocks noGrp="1"/>
          </p:cNvSpPr>
          <p:nvPr>
            <p:ph type="title"/>
          </p:nvPr>
        </p:nvSpPr>
        <p:spPr>
          <a:xfrm>
            <a:off x="518160" y="257884"/>
            <a:ext cx="11155680" cy="559996"/>
          </a:xfrm>
        </p:spPr>
        <p:txBody>
          <a:bodyPr/>
          <a:lstStyle/>
          <a:p>
            <a:r>
              <a:rPr lang="en-US" b="1" dirty="0"/>
              <a:t>Conclusions</a:t>
            </a:r>
          </a:p>
        </p:txBody>
      </p:sp>
    </p:spTree>
    <p:extLst>
      <p:ext uri="{BB962C8B-B14F-4D97-AF65-F5344CB8AC3E}">
        <p14:creationId xmlns:p14="http://schemas.microsoft.com/office/powerpoint/2010/main" val="1491231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A5487E-F5DF-0DCA-4702-350380732343}"/>
              </a:ext>
            </a:extLst>
          </p:cNvPr>
          <p:cNvSpPr>
            <a:spLocks noGrp="1"/>
          </p:cNvSpPr>
          <p:nvPr>
            <p:ph type="title"/>
          </p:nvPr>
        </p:nvSpPr>
        <p:spPr/>
        <p:txBody>
          <a:bodyPr/>
          <a:lstStyle/>
          <a:p>
            <a:r>
              <a:rPr lang="en-US" b="1" i="0" dirty="0">
                <a:solidFill>
                  <a:srgbClr val="272930"/>
                </a:solidFill>
                <a:effectLst/>
                <a:latin typeface="+mj-lt"/>
              </a:rPr>
              <a:t>Causes of Slope Instability</a:t>
            </a:r>
            <a:endParaRPr lang="en-US" dirty="0">
              <a:latin typeface="+mj-lt"/>
            </a:endParaRPr>
          </a:p>
        </p:txBody>
      </p:sp>
      <p:graphicFrame>
        <p:nvGraphicFramePr>
          <p:cNvPr id="8" name="Diagram 7">
            <a:extLst>
              <a:ext uri="{FF2B5EF4-FFF2-40B4-BE49-F238E27FC236}">
                <a16:creationId xmlns:a16="http://schemas.microsoft.com/office/drawing/2014/main" id="{A84971A2-D0E9-92A4-54B9-ECA25E5A9F48}"/>
              </a:ext>
            </a:extLst>
          </p:cNvPr>
          <p:cNvGraphicFramePr/>
          <p:nvPr>
            <p:extLst>
              <p:ext uri="{D42A27DB-BD31-4B8C-83A1-F6EECF244321}">
                <p14:modId xmlns:p14="http://schemas.microsoft.com/office/powerpoint/2010/main" val="1578697014"/>
              </p:ext>
            </p:extLst>
          </p:nvPr>
        </p:nvGraphicFramePr>
        <p:xfrm>
          <a:off x="782199" y="817880"/>
          <a:ext cx="9849078" cy="5497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7081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2A0856-507A-0687-F1B1-D1427C41E8FE}"/>
              </a:ext>
            </a:extLst>
          </p:cNvPr>
          <p:cNvSpPr>
            <a:spLocks noGrp="1"/>
          </p:cNvSpPr>
          <p:nvPr>
            <p:ph type="title"/>
          </p:nvPr>
        </p:nvSpPr>
        <p:spPr/>
        <p:txBody>
          <a:bodyPr/>
          <a:lstStyle/>
          <a:p>
            <a:r>
              <a:rPr lang="en-US" b="1" dirty="0"/>
              <a:t>References</a:t>
            </a:r>
          </a:p>
        </p:txBody>
      </p:sp>
      <p:sp>
        <p:nvSpPr>
          <p:cNvPr id="6" name="TextBox 5">
            <a:extLst>
              <a:ext uri="{FF2B5EF4-FFF2-40B4-BE49-F238E27FC236}">
                <a16:creationId xmlns:a16="http://schemas.microsoft.com/office/drawing/2014/main" id="{622B3557-6A09-A713-D154-B5449C623BB6}"/>
              </a:ext>
            </a:extLst>
          </p:cNvPr>
          <p:cNvSpPr txBox="1"/>
          <p:nvPr/>
        </p:nvSpPr>
        <p:spPr>
          <a:xfrm>
            <a:off x="558188" y="1089898"/>
            <a:ext cx="11155680" cy="5016758"/>
          </a:xfrm>
          <a:prstGeom prst="rect">
            <a:avLst/>
          </a:prstGeom>
          <a:noFill/>
        </p:spPr>
        <p:txBody>
          <a:bodyPr wrap="square">
            <a:spAutoFit/>
          </a:bodyPr>
          <a:lstStyle/>
          <a:p>
            <a:pPr marL="342900" indent="-342900" algn="just">
              <a:buFont typeface="+mj-lt"/>
              <a:buAutoNum type="arabicPeriod"/>
            </a:pPr>
            <a:r>
              <a:rPr lang="en-US" sz="1600" b="0" i="0" dirty="0">
                <a:effectLst/>
                <a:latin typeface="+mj-lt"/>
              </a:rPr>
              <a:t>Vinod B R, P </a:t>
            </a:r>
            <a:r>
              <a:rPr lang="en-US" sz="1600" b="0" i="0" dirty="0" err="1">
                <a:effectLst/>
                <a:latin typeface="+mj-lt"/>
              </a:rPr>
              <a:t>Shivananda</a:t>
            </a:r>
            <a:r>
              <a:rPr lang="en-US" sz="1600" b="0" i="0" dirty="0">
                <a:effectLst/>
                <a:latin typeface="+mj-lt"/>
              </a:rPr>
              <a:t>, </a:t>
            </a:r>
            <a:r>
              <a:rPr lang="en-US" sz="1600" b="0" i="0" dirty="0" err="1">
                <a:effectLst/>
                <a:latin typeface="+mj-lt"/>
              </a:rPr>
              <a:t>Swathivarma</a:t>
            </a:r>
            <a:r>
              <a:rPr lang="en-US" sz="1600" b="0" i="0" dirty="0">
                <a:effectLst/>
                <a:latin typeface="+mj-lt"/>
              </a:rPr>
              <a:t> R, Bhaskar MB, "Some of Limit Equilibrium Method and Finite Element Method based Software is used in Slope Stability Analysis", International Journal of Application or Innovation in Engineering &amp; Management (IJAIEM), Volume 6, Issue 9, September 2017, pp. 006-010, ISSN 2319 - 4847.</a:t>
            </a:r>
          </a:p>
          <a:p>
            <a:pPr marL="342900" indent="-342900" algn="just">
              <a:buFont typeface="+mj-lt"/>
              <a:buAutoNum type="arabicPeriod"/>
            </a:pPr>
            <a:r>
              <a:rPr lang="en-US" sz="1600" b="0" i="0" dirty="0">
                <a:effectLst/>
                <a:latin typeface="+mj-lt"/>
              </a:rPr>
              <a:t>Michael Duncan, Stephen G. Wright, “Soil Strength and Slope Stability” ISBN 0-471-69163-1, 2005, Published by John Wiley &amp; Sons, Inc., Hoboken, New Jersey.</a:t>
            </a:r>
          </a:p>
          <a:p>
            <a:pPr marL="342900" indent="-342900" algn="just">
              <a:buFont typeface="+mj-lt"/>
              <a:buAutoNum type="arabicPeriod"/>
            </a:pPr>
            <a:r>
              <a:rPr lang="en-US" sz="1600" b="0" i="0" dirty="0">
                <a:effectLst/>
                <a:latin typeface="+mj-lt"/>
              </a:rPr>
              <a:t>Krishna Prasad </a:t>
            </a:r>
            <a:r>
              <a:rPr lang="en-US" sz="1600" b="0" i="0" dirty="0" err="1">
                <a:effectLst/>
                <a:latin typeface="+mj-lt"/>
              </a:rPr>
              <a:t>Aryal</a:t>
            </a:r>
            <a:r>
              <a:rPr lang="en-US" sz="1600" b="0" i="0" dirty="0">
                <a:effectLst/>
                <a:latin typeface="+mj-lt"/>
              </a:rPr>
              <a:t>, Doctoral Thesis, “Slope Stability Evaluations by Limit Equilibrium and Finite Element Methods”, Norwegian University of Science and Technology, April 2006.</a:t>
            </a:r>
            <a:endParaRPr lang="en-US" sz="1600" dirty="0">
              <a:latin typeface="+mj-lt"/>
            </a:endParaRPr>
          </a:p>
          <a:p>
            <a:pPr marL="342900" indent="-342900" algn="just">
              <a:buFont typeface="+mj-lt"/>
              <a:buAutoNum type="arabicPeriod"/>
            </a:pPr>
            <a:r>
              <a:rPr lang="en-US" sz="1600" b="0" i="0" dirty="0">
                <a:effectLst/>
                <a:latin typeface="+mj-lt"/>
              </a:rPr>
              <a:t>D. V. Griffiths, P. A. Lane, “Slope stability analysis by finite elements”, </a:t>
            </a:r>
            <a:r>
              <a:rPr lang="en-US" sz="1600" b="0" i="0" dirty="0" err="1">
                <a:effectLst/>
                <a:latin typeface="+mj-lt"/>
              </a:rPr>
              <a:t>Geotechnique</a:t>
            </a:r>
            <a:r>
              <a:rPr lang="en-US" sz="1600" b="0" i="0" dirty="0">
                <a:effectLst/>
                <a:latin typeface="+mj-lt"/>
              </a:rPr>
              <a:t>, Volume-3 (1999), pp. 387-403</a:t>
            </a:r>
          </a:p>
          <a:p>
            <a:pPr marL="342900" indent="-342900" algn="just">
              <a:buFont typeface="+mj-lt"/>
              <a:buAutoNum type="arabicPeriod"/>
            </a:pPr>
            <a:r>
              <a:rPr lang="en-US" sz="1600" b="0" i="0" dirty="0">
                <a:effectLst/>
                <a:latin typeface="+mj-lt"/>
              </a:rPr>
              <a:t>John </a:t>
            </a:r>
            <a:r>
              <a:rPr lang="en-US" sz="1600" b="0" i="0" dirty="0" err="1">
                <a:effectLst/>
                <a:latin typeface="+mj-lt"/>
              </a:rPr>
              <a:t>Krahn</a:t>
            </a:r>
            <a:r>
              <a:rPr lang="en-US" sz="1600" b="0" i="0" dirty="0">
                <a:effectLst/>
                <a:latin typeface="+mj-lt"/>
              </a:rPr>
              <a:t>. The 2001 R.M. Hardy Lecture: The limits of limit equilibrium analyses. Canadian Geotechnical Journal. 40(3): 643-660. </a:t>
            </a:r>
            <a:r>
              <a:rPr lang="en-US" sz="1600" b="0" i="0" u="none" strike="noStrike" dirty="0">
                <a:effectLst/>
                <a:latin typeface="+mj-lt"/>
                <a:hlinkClick r:id="rId2">
                  <a:extLst>
                    <a:ext uri="{A12FA001-AC4F-418D-AE19-62706E023703}">
                      <ahyp:hlinkClr xmlns:ahyp="http://schemas.microsoft.com/office/drawing/2018/hyperlinkcolor" val="tx"/>
                    </a:ext>
                  </a:extLst>
                </a:hlinkClick>
              </a:rPr>
              <a:t>https://doi.org/10.1139/t03-024</a:t>
            </a:r>
            <a:endParaRPr lang="en-US" sz="1600" b="0" i="0" dirty="0">
              <a:effectLst/>
              <a:latin typeface="+mj-lt"/>
            </a:endParaRPr>
          </a:p>
          <a:p>
            <a:pPr marL="342900" indent="-342900" algn="just">
              <a:buFont typeface="+mj-lt"/>
              <a:buAutoNum type="arabicPeriod"/>
            </a:pPr>
            <a:r>
              <a:rPr lang="en-US" sz="1600" b="0" i="0" dirty="0" err="1">
                <a:effectLst/>
                <a:latin typeface="+mj-lt"/>
              </a:rPr>
              <a:t>Petterson</a:t>
            </a:r>
            <a:r>
              <a:rPr lang="en-US" sz="1600" b="0" i="0" dirty="0">
                <a:effectLst/>
                <a:latin typeface="+mj-lt"/>
              </a:rPr>
              <a:t>, K.E. 1955. The early History of circular sliding surfaces. </a:t>
            </a:r>
            <a:r>
              <a:rPr lang="en-US" sz="1600" b="0" i="0" dirty="0" err="1">
                <a:effectLst/>
                <a:latin typeface="+mj-lt"/>
              </a:rPr>
              <a:t>Geotechnique</a:t>
            </a:r>
            <a:r>
              <a:rPr lang="en-US" sz="1600" b="0" i="0" dirty="0">
                <a:effectLst/>
                <a:latin typeface="+mj-lt"/>
              </a:rPr>
              <a:t>, 5: 275-296</a:t>
            </a:r>
          </a:p>
          <a:p>
            <a:pPr marL="342900" indent="-342900" algn="just">
              <a:buFont typeface="+mj-lt"/>
              <a:buAutoNum type="arabicPeriod"/>
            </a:pPr>
            <a:r>
              <a:rPr lang="en-US" sz="1600" b="0" i="0" dirty="0">
                <a:effectLst/>
                <a:latin typeface="+mj-lt"/>
              </a:rPr>
              <a:t>M. Rabie, “Comparison study between traditional and finite element method for slope under heavy rainfall”, HBRC, 2014</a:t>
            </a:r>
          </a:p>
          <a:p>
            <a:pPr marL="342900" indent="-342900" algn="just">
              <a:buFont typeface="+mj-lt"/>
              <a:buAutoNum type="arabicPeriod"/>
            </a:pPr>
            <a:r>
              <a:rPr lang="en-US" sz="1600" b="0" i="0" dirty="0" err="1">
                <a:effectLst/>
                <a:latin typeface="+mj-lt"/>
              </a:rPr>
              <a:t>Zienkiewicz</a:t>
            </a:r>
            <a:r>
              <a:rPr lang="en-US" sz="1600" b="0" i="0" dirty="0">
                <a:effectLst/>
                <a:latin typeface="+mj-lt"/>
              </a:rPr>
              <a:t>, O. C., </a:t>
            </a:r>
            <a:r>
              <a:rPr lang="en-US" sz="1600" b="0" i="0" dirty="0" err="1">
                <a:effectLst/>
                <a:latin typeface="+mj-lt"/>
              </a:rPr>
              <a:t>Humpheson</a:t>
            </a:r>
            <a:r>
              <a:rPr lang="en-US" sz="1600" b="0" i="0" dirty="0">
                <a:effectLst/>
                <a:latin typeface="+mj-lt"/>
              </a:rPr>
              <a:t>, C. and Lewis, R. W. (1975) Associated and </a:t>
            </a:r>
            <a:r>
              <a:rPr lang="en-US" sz="1600" b="0" i="0" dirty="0" err="1">
                <a:effectLst/>
                <a:latin typeface="+mj-lt"/>
              </a:rPr>
              <a:t>nonassociated</a:t>
            </a:r>
            <a:r>
              <a:rPr lang="en-US" sz="1600" b="0" i="0" dirty="0">
                <a:effectLst/>
                <a:latin typeface="+mj-lt"/>
              </a:rPr>
              <a:t> </a:t>
            </a:r>
            <a:r>
              <a:rPr lang="en-US" sz="1600" b="0" i="0" dirty="0" err="1">
                <a:effectLst/>
                <a:latin typeface="+mj-lt"/>
              </a:rPr>
              <a:t>visco</a:t>
            </a:r>
            <a:r>
              <a:rPr lang="en-US" sz="1600" b="0" i="0" dirty="0">
                <a:effectLst/>
                <a:latin typeface="+mj-lt"/>
              </a:rPr>
              <a:t>-plasticity and plasticity in soil mechanics. </a:t>
            </a:r>
            <a:r>
              <a:rPr lang="en-US" sz="1600" b="0" i="0" dirty="0" err="1">
                <a:effectLst/>
                <a:latin typeface="+mj-lt"/>
              </a:rPr>
              <a:t>Geotechnique</a:t>
            </a:r>
            <a:r>
              <a:rPr lang="en-US" sz="1600" b="0" i="0" dirty="0">
                <a:effectLst/>
                <a:latin typeface="+mj-lt"/>
              </a:rPr>
              <a:t> 1975; 25(4): 671–89.</a:t>
            </a:r>
          </a:p>
          <a:p>
            <a:pPr marL="342900" indent="-342900" algn="just">
              <a:buFont typeface="+mj-lt"/>
              <a:buAutoNum type="arabicPeriod"/>
            </a:pPr>
            <a:r>
              <a:rPr lang="en-US" sz="1600" b="0" i="0" dirty="0">
                <a:effectLst/>
                <a:latin typeface="+mj-lt"/>
              </a:rPr>
              <a:t>Lane, P.A., and Griffiths, D.V. (2000) Assessment of stability of slopes under drawdown conditions. J Geotech </a:t>
            </a:r>
            <a:r>
              <a:rPr lang="en-US" sz="1600" b="0" i="0" dirty="0" err="1">
                <a:effectLst/>
                <a:latin typeface="+mj-lt"/>
              </a:rPr>
              <a:t>Geoenviron</a:t>
            </a:r>
            <a:r>
              <a:rPr lang="en-US" sz="1600" b="0" i="0" dirty="0">
                <a:effectLst/>
                <a:latin typeface="+mj-lt"/>
              </a:rPr>
              <a:t> Eng, ASCE 2000; 126(5): 443–50.</a:t>
            </a:r>
          </a:p>
          <a:p>
            <a:pPr marL="342900" indent="-342900" algn="just">
              <a:buFont typeface="+mj-lt"/>
              <a:buAutoNum type="arabicPeriod"/>
            </a:pPr>
            <a:r>
              <a:rPr lang="en-US" sz="1600" b="0" i="0" dirty="0">
                <a:effectLst/>
                <a:latin typeface="+mj-lt"/>
              </a:rPr>
              <a:t>Cai, F. and </a:t>
            </a:r>
            <a:r>
              <a:rPr lang="en-US" sz="1600" b="0" i="0" dirty="0" err="1">
                <a:effectLst/>
                <a:latin typeface="+mj-lt"/>
              </a:rPr>
              <a:t>Ugai</a:t>
            </a:r>
            <a:r>
              <a:rPr lang="en-US" sz="1600" b="0" i="0" dirty="0">
                <a:effectLst/>
                <a:latin typeface="+mj-lt"/>
              </a:rPr>
              <a:t>, K. (2004) Numerical analysis of rainfall effects on slope stability. Int J </a:t>
            </a:r>
            <a:r>
              <a:rPr lang="en-US" sz="1600" b="0" i="0" dirty="0" err="1">
                <a:effectLst/>
                <a:latin typeface="+mj-lt"/>
              </a:rPr>
              <a:t>Geomech</a:t>
            </a:r>
            <a:r>
              <a:rPr lang="en-US" sz="1600" b="0" i="0" dirty="0">
                <a:effectLst/>
                <a:latin typeface="+mj-lt"/>
              </a:rPr>
              <a:t>, ASCE 2004; 4(2): 69–78.</a:t>
            </a:r>
          </a:p>
          <a:p>
            <a:pPr marL="342900" indent="-342900" algn="just">
              <a:buFont typeface="+mj-lt"/>
              <a:buAutoNum type="arabicPeriod"/>
            </a:pPr>
            <a:r>
              <a:rPr lang="en-US" sz="1600" b="0" i="0" dirty="0">
                <a:effectLst/>
                <a:latin typeface="+mj-lt"/>
              </a:rPr>
              <a:t>Huang, M., and Jia, C. Q. (2008) Strength reduction FEM in stability analysis of soil slopes subjected to transient unsaturated seepage. Computers and Geotechnics, 36 (2009): 93–101.</a:t>
            </a:r>
          </a:p>
        </p:txBody>
      </p:sp>
    </p:spTree>
    <p:extLst>
      <p:ext uri="{BB962C8B-B14F-4D97-AF65-F5344CB8AC3E}">
        <p14:creationId xmlns:p14="http://schemas.microsoft.com/office/powerpoint/2010/main" val="19841985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9A0E32-7BCB-472B-8270-78BF6B4DEA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666" b="17680"/>
          <a:stretch/>
        </p:blipFill>
        <p:spPr>
          <a:xfrm>
            <a:off x="-1590" y="0"/>
            <a:ext cx="12193590" cy="5286425"/>
          </a:xfrm>
          <a:prstGeom prst="rect">
            <a:avLst/>
          </a:prstGeom>
        </p:spPr>
      </p:pic>
      <p:sp>
        <p:nvSpPr>
          <p:cNvPr id="16" name="Rectangle 15">
            <a:extLst>
              <a:ext uri="{FF2B5EF4-FFF2-40B4-BE49-F238E27FC236}">
                <a16:creationId xmlns:a16="http://schemas.microsoft.com/office/drawing/2014/main" id="{30006EE2-D344-4B6F-B4D7-897C1E48BF6F}"/>
              </a:ext>
            </a:extLst>
          </p:cNvPr>
          <p:cNvSpPr/>
          <p:nvPr/>
        </p:nvSpPr>
        <p:spPr>
          <a:xfrm>
            <a:off x="0" y="3273004"/>
            <a:ext cx="12188825" cy="2013421"/>
          </a:xfrm>
          <a:prstGeom prst="rect">
            <a:avLst/>
          </a:prstGeom>
          <a:gradFill>
            <a:gsLst>
              <a:gs pos="0">
                <a:srgbClr val="000000">
                  <a:alpha val="0"/>
                </a:srgbClr>
              </a:gs>
              <a:gs pos="100000">
                <a:srgbClr val="000000">
                  <a:alpha val="90000"/>
                </a:srgbClr>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BA185DC8-ECB3-4492-9E64-F5EFFA01C34F}"/>
              </a:ext>
            </a:extLst>
          </p:cNvPr>
          <p:cNvGrpSpPr/>
          <p:nvPr/>
        </p:nvGrpSpPr>
        <p:grpSpPr>
          <a:xfrm>
            <a:off x="-1" y="427305"/>
            <a:ext cx="12190414" cy="407515"/>
            <a:chOff x="-1" y="695590"/>
            <a:chExt cx="12190414" cy="407515"/>
          </a:xfrm>
        </p:grpSpPr>
        <p:pic>
          <p:nvPicPr>
            <p:cNvPr id="18" name="Picture 17" descr="Box_InnerShad.png">
              <a:extLst>
                <a:ext uri="{FF2B5EF4-FFF2-40B4-BE49-F238E27FC236}">
                  <a16:creationId xmlns:a16="http://schemas.microsoft.com/office/drawing/2014/main" id="{A723CF97-4568-45D7-A4F0-76A6148B5766}"/>
                </a:ext>
              </a:extLst>
            </p:cNvPr>
            <p:cNvPicPr>
              <a:picLocks noChangeAspect="1"/>
            </p:cNvPicPr>
            <p:nvPr userDrawn="1"/>
          </p:nvPicPr>
          <p:blipFill>
            <a:blip r:embed="rId4">
              <a:alphaModFix amt="48000"/>
              <a:extLst>
                <a:ext uri="{28A0092B-C50C-407E-A947-70E740481C1C}">
                  <a14:useLocalDpi xmlns:a14="http://schemas.microsoft.com/office/drawing/2010/main" val="0"/>
                </a:ext>
              </a:extLst>
            </a:blip>
            <a:stretch>
              <a:fillRect/>
            </a:stretch>
          </p:blipFill>
          <p:spPr>
            <a:xfrm>
              <a:off x="1588" y="698090"/>
              <a:ext cx="12188825" cy="404069"/>
            </a:xfrm>
            <a:prstGeom prst="rect">
              <a:avLst/>
            </a:prstGeom>
          </p:spPr>
        </p:pic>
        <p:pic>
          <p:nvPicPr>
            <p:cNvPr id="19" name="Picture 18" descr="Box_InnerShad.png">
              <a:extLst>
                <a:ext uri="{FF2B5EF4-FFF2-40B4-BE49-F238E27FC236}">
                  <a16:creationId xmlns:a16="http://schemas.microsoft.com/office/drawing/2014/main" id="{FB4615E9-0AE3-4AA1-A14D-E5BA772CDDB6}"/>
                </a:ext>
              </a:extLst>
            </p:cNvPr>
            <p:cNvPicPr>
              <a:picLocks noChangeAspect="1"/>
            </p:cNvPicPr>
            <p:nvPr userDrawn="1"/>
          </p:nvPicPr>
          <p:blipFill>
            <a:blip r:embed="rId4">
              <a:alphaModFix amt="48000"/>
              <a:extLst>
                <a:ext uri="{28A0092B-C50C-407E-A947-70E740481C1C}">
                  <a14:useLocalDpi xmlns:a14="http://schemas.microsoft.com/office/drawing/2010/main" val="0"/>
                </a:ext>
              </a:extLst>
            </a:blip>
            <a:stretch>
              <a:fillRect/>
            </a:stretch>
          </p:blipFill>
          <p:spPr>
            <a:xfrm>
              <a:off x="1588" y="699036"/>
              <a:ext cx="12188825" cy="404069"/>
            </a:xfrm>
            <a:prstGeom prst="rect">
              <a:avLst/>
            </a:prstGeom>
          </p:spPr>
        </p:pic>
        <p:pic>
          <p:nvPicPr>
            <p:cNvPr id="20" name="Picture 19" descr="Box_InnerShad.png">
              <a:extLst>
                <a:ext uri="{FF2B5EF4-FFF2-40B4-BE49-F238E27FC236}">
                  <a16:creationId xmlns:a16="http://schemas.microsoft.com/office/drawing/2014/main" id="{22DF84EC-A61A-4B88-879B-2AB85BEE92DB}"/>
                </a:ext>
              </a:extLst>
            </p:cNvPr>
            <p:cNvPicPr>
              <a:picLocks noChangeAspect="1"/>
            </p:cNvPicPr>
            <p:nvPr userDrawn="1"/>
          </p:nvPicPr>
          <p:blipFill>
            <a:blip r:embed="rId4">
              <a:alphaModFix amt="48000"/>
              <a:extLst>
                <a:ext uri="{28A0092B-C50C-407E-A947-70E740481C1C}">
                  <a14:useLocalDpi xmlns:a14="http://schemas.microsoft.com/office/drawing/2010/main" val="0"/>
                </a:ext>
              </a:extLst>
            </a:blip>
            <a:stretch>
              <a:fillRect/>
            </a:stretch>
          </p:blipFill>
          <p:spPr>
            <a:xfrm>
              <a:off x="-1" y="695590"/>
              <a:ext cx="12188825" cy="404069"/>
            </a:xfrm>
            <a:prstGeom prst="rect">
              <a:avLst/>
            </a:prstGeom>
          </p:spPr>
        </p:pic>
      </p:grpSp>
      <p:sp>
        <p:nvSpPr>
          <p:cNvPr id="2" name="Title 1">
            <a:extLst>
              <a:ext uri="{FF2B5EF4-FFF2-40B4-BE49-F238E27FC236}">
                <a16:creationId xmlns:a16="http://schemas.microsoft.com/office/drawing/2014/main" id="{D446AB16-B221-44D4-B2BE-2C6BDFEA151C}"/>
              </a:ext>
            </a:extLst>
          </p:cNvPr>
          <p:cNvSpPr>
            <a:spLocks noGrp="1"/>
          </p:cNvSpPr>
          <p:nvPr>
            <p:ph type="title"/>
          </p:nvPr>
        </p:nvSpPr>
        <p:spPr>
          <a:xfrm>
            <a:off x="-3160253" y="4280582"/>
            <a:ext cx="11020423" cy="801458"/>
          </a:xfrm>
        </p:spPr>
        <p:txBody>
          <a:bodyPr/>
          <a:lstStyle/>
          <a:p>
            <a:r>
              <a:rPr lang="en-US" dirty="0">
                <a:solidFill>
                  <a:schemeClr val="bg1"/>
                </a:solidFill>
              </a:rPr>
              <a:t>Thanks for you attention</a:t>
            </a:r>
          </a:p>
        </p:txBody>
      </p:sp>
      <p:sp>
        <p:nvSpPr>
          <p:cNvPr id="4" name="Content Placeholder 7">
            <a:extLst>
              <a:ext uri="{FF2B5EF4-FFF2-40B4-BE49-F238E27FC236}">
                <a16:creationId xmlns:a16="http://schemas.microsoft.com/office/drawing/2014/main" id="{E6463588-4FC0-78C8-22DC-620DA05AD673}"/>
              </a:ext>
            </a:extLst>
          </p:cNvPr>
          <p:cNvSpPr>
            <a:spLocks noGrp="1"/>
          </p:cNvSpPr>
          <p:nvPr>
            <p:ph idx="1"/>
          </p:nvPr>
        </p:nvSpPr>
        <p:spPr>
          <a:xfrm>
            <a:off x="1586" y="5390894"/>
            <a:ext cx="11020425" cy="1227849"/>
          </a:xfrm>
        </p:spPr>
        <p:txBody>
          <a:bodyPr>
            <a:normAutofit/>
          </a:bodyPr>
          <a:lstStyle/>
          <a:p>
            <a:pPr marL="0" indent="0">
              <a:buNone/>
            </a:pPr>
            <a:r>
              <a:rPr lang="en-IN" sz="2300" b="1" dirty="0"/>
              <a:t>     Dr. Rohan Deshmukh</a:t>
            </a:r>
          </a:p>
          <a:p>
            <a:pPr marL="0" indent="0">
              <a:buNone/>
            </a:pPr>
            <a:r>
              <a:rPr lang="en-IN" b="1" dirty="0"/>
              <a:t>            </a:t>
            </a:r>
            <a:r>
              <a:rPr lang="en-IN" b="1" dirty="0">
                <a:solidFill>
                  <a:srgbClr val="FF0000"/>
                </a:solidFill>
              </a:rPr>
              <a:t>rohan.deshmukh@bentley.com</a:t>
            </a:r>
          </a:p>
          <a:p>
            <a:pPr marL="0" indent="0">
              <a:buNone/>
            </a:pPr>
            <a:r>
              <a:rPr lang="en-IN" dirty="0"/>
              <a:t>            </a:t>
            </a:r>
            <a:r>
              <a:rPr lang="en-IN" b="1" dirty="0">
                <a:solidFill>
                  <a:srgbClr val="0000FF"/>
                </a:solidFill>
              </a:rPr>
              <a:t>+91- 8793534397</a:t>
            </a:r>
          </a:p>
        </p:txBody>
      </p:sp>
      <p:pic>
        <p:nvPicPr>
          <p:cNvPr id="1026" name="Picture 2" descr="Email Icon &amp; Email Images - Pixabay">
            <a:extLst>
              <a:ext uri="{FF2B5EF4-FFF2-40B4-BE49-F238E27FC236}">
                <a16:creationId xmlns:a16="http://schemas.microsoft.com/office/drawing/2014/main" id="{1FD6F9F5-EA4E-7C6A-E80E-EFE489B313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34" y="5805170"/>
            <a:ext cx="420886" cy="4208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ngle Icons for Mobile Phones and Computers">
            <a:extLst>
              <a:ext uri="{FF2B5EF4-FFF2-40B4-BE49-F238E27FC236}">
                <a16:creationId xmlns:a16="http://schemas.microsoft.com/office/drawing/2014/main" id="{50BF532C-EBF0-9715-13E8-08B0C0C28E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040" y="6242345"/>
            <a:ext cx="323080" cy="323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627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56E54E-9C61-6509-209E-37D18BF08AE2}"/>
              </a:ext>
            </a:extLst>
          </p:cNvPr>
          <p:cNvSpPr>
            <a:spLocks noGrp="1"/>
          </p:cNvSpPr>
          <p:nvPr>
            <p:ph type="title"/>
          </p:nvPr>
        </p:nvSpPr>
        <p:spPr>
          <a:xfrm>
            <a:off x="154604" y="171504"/>
            <a:ext cx="11155680" cy="559996"/>
          </a:xfrm>
        </p:spPr>
        <p:txBody>
          <a:bodyPr anchor="ctr">
            <a:normAutofit/>
          </a:bodyPr>
          <a:lstStyle/>
          <a:p>
            <a:r>
              <a:rPr lang="en-US" sz="2400" b="1" i="0" dirty="0">
                <a:effectLst/>
                <a:latin typeface="+mj-lt"/>
              </a:rPr>
              <a:t>Types and Examples of Slope Failure</a:t>
            </a:r>
            <a:endParaRPr lang="en-US" sz="2200" dirty="0">
              <a:latin typeface="+mj-lt"/>
            </a:endParaRPr>
          </a:p>
        </p:txBody>
      </p:sp>
      <p:sp>
        <p:nvSpPr>
          <p:cNvPr id="2" name="Content Placeholder 1">
            <a:extLst>
              <a:ext uri="{FF2B5EF4-FFF2-40B4-BE49-F238E27FC236}">
                <a16:creationId xmlns:a16="http://schemas.microsoft.com/office/drawing/2014/main" id="{2A5AA9D4-F4B3-A5D4-66D9-8D5CA369AE5D}"/>
              </a:ext>
            </a:extLst>
          </p:cNvPr>
          <p:cNvSpPr>
            <a:spLocks noGrp="1"/>
          </p:cNvSpPr>
          <p:nvPr>
            <p:ph idx="1"/>
          </p:nvPr>
        </p:nvSpPr>
        <p:spPr>
          <a:xfrm>
            <a:off x="231187" y="1895227"/>
            <a:ext cx="4856086" cy="5330734"/>
          </a:xfrm>
        </p:spPr>
        <p:txBody>
          <a:bodyPr>
            <a:normAutofit/>
          </a:bodyPr>
          <a:lstStyle/>
          <a:p>
            <a:pPr marL="457200" indent="-457200">
              <a:buFont typeface="+mj-lt"/>
              <a:buAutoNum type="arabicParenR"/>
            </a:pPr>
            <a:r>
              <a:rPr lang="en-US" sz="1900" b="1" i="0" dirty="0">
                <a:effectLst/>
              </a:rPr>
              <a:t>Falls</a:t>
            </a:r>
          </a:p>
          <a:p>
            <a:pPr marL="0" indent="0">
              <a:buNone/>
            </a:pPr>
            <a:r>
              <a:rPr lang="en-US" sz="1900" b="0" i="0" dirty="0">
                <a:effectLst/>
              </a:rPr>
              <a:t>Falls are downward movements that progress rapidly and may not be preceded by initial movements or warnings. </a:t>
            </a:r>
            <a:endParaRPr lang="en-US" sz="1900" dirty="0"/>
          </a:p>
        </p:txBody>
      </p:sp>
      <p:pic>
        <p:nvPicPr>
          <p:cNvPr id="1028" name="Picture 4" descr="undefined">
            <a:extLst>
              <a:ext uri="{FF2B5EF4-FFF2-40B4-BE49-F238E27FC236}">
                <a16:creationId xmlns:a16="http://schemas.microsoft.com/office/drawing/2014/main" id="{3766C27D-FB5F-922E-4652-6973370D7443}"/>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tretch>
            <a:fillRect/>
          </a:stretch>
        </p:blipFill>
        <p:spPr bwMode="auto">
          <a:xfrm>
            <a:off x="231187" y="3179021"/>
            <a:ext cx="5501257" cy="2200502"/>
          </a:xfrm>
          <a:prstGeom prst="rect">
            <a:avLst/>
          </a:prstGeom>
          <a:solidFill>
            <a:srgbClr val="FFFFFF"/>
          </a:solidFill>
        </p:spPr>
      </p:pic>
      <p:sp>
        <p:nvSpPr>
          <p:cNvPr id="5" name="TextBox 4">
            <a:extLst>
              <a:ext uri="{FF2B5EF4-FFF2-40B4-BE49-F238E27FC236}">
                <a16:creationId xmlns:a16="http://schemas.microsoft.com/office/drawing/2014/main" id="{917D6F2C-F625-501F-6C7D-A4BA94A05A27}"/>
              </a:ext>
            </a:extLst>
          </p:cNvPr>
          <p:cNvSpPr txBox="1"/>
          <p:nvPr/>
        </p:nvSpPr>
        <p:spPr>
          <a:xfrm>
            <a:off x="0" y="5570791"/>
            <a:ext cx="6097836" cy="646331"/>
          </a:xfrm>
          <a:prstGeom prst="rect">
            <a:avLst/>
          </a:prstGeom>
          <a:noFill/>
        </p:spPr>
        <p:txBody>
          <a:bodyPr wrap="square">
            <a:spAutoFit/>
          </a:bodyPr>
          <a:lstStyle/>
          <a:p>
            <a:pPr algn="ctr"/>
            <a:r>
              <a:rPr lang="en-US" dirty="0"/>
              <a:t>Figure 1: a) Illustration of a rockfall (USGS, 2004), b) Rockfall in Central Pyrenees, Spain </a:t>
            </a:r>
          </a:p>
        </p:txBody>
      </p:sp>
      <p:sp>
        <p:nvSpPr>
          <p:cNvPr id="7" name="TextBox 6">
            <a:extLst>
              <a:ext uri="{FF2B5EF4-FFF2-40B4-BE49-F238E27FC236}">
                <a16:creationId xmlns:a16="http://schemas.microsoft.com/office/drawing/2014/main" id="{330082C5-09A2-DA0B-CD82-B6F6E19DECC7}"/>
              </a:ext>
            </a:extLst>
          </p:cNvPr>
          <p:cNvSpPr txBox="1"/>
          <p:nvPr/>
        </p:nvSpPr>
        <p:spPr>
          <a:xfrm>
            <a:off x="231187" y="791665"/>
            <a:ext cx="11294125" cy="923330"/>
          </a:xfrm>
          <a:prstGeom prst="rect">
            <a:avLst/>
          </a:prstGeom>
          <a:noFill/>
        </p:spPr>
        <p:txBody>
          <a:bodyPr wrap="square">
            <a:spAutoFit/>
          </a:bodyPr>
          <a:lstStyle/>
          <a:p>
            <a:r>
              <a:rPr lang="en-US" b="0" i="0" dirty="0">
                <a:effectLst/>
                <a:latin typeface="Open Sans" panose="020B0606030504020204" pitchFamily="34" charset="0"/>
              </a:rPr>
              <a:t>The most common and complete classification system of landslides is that provided by </a:t>
            </a:r>
            <a:r>
              <a:rPr lang="en-US" b="0" i="0" dirty="0" err="1">
                <a:effectLst/>
                <a:latin typeface="Open Sans" panose="020B0606030504020204" pitchFamily="34" charset="0"/>
              </a:rPr>
              <a:t>Varnes</a:t>
            </a:r>
            <a:r>
              <a:rPr lang="en-US" b="0" i="0" dirty="0">
                <a:effectLst/>
                <a:latin typeface="Open Sans" panose="020B0606030504020204" pitchFamily="34" charset="0"/>
              </a:rPr>
              <a:t> (1978), who introduces a system that requires the definition of the landslide material and the type of the movement induced. </a:t>
            </a:r>
            <a:endParaRPr lang="en-US" dirty="0"/>
          </a:p>
        </p:txBody>
      </p:sp>
      <p:sp>
        <p:nvSpPr>
          <p:cNvPr id="9" name="TextBox 8">
            <a:extLst>
              <a:ext uri="{FF2B5EF4-FFF2-40B4-BE49-F238E27FC236}">
                <a16:creationId xmlns:a16="http://schemas.microsoft.com/office/drawing/2014/main" id="{0A631F24-9BF7-5CAD-D56B-9C196FDEF19C}"/>
              </a:ext>
            </a:extLst>
          </p:cNvPr>
          <p:cNvSpPr txBox="1"/>
          <p:nvPr/>
        </p:nvSpPr>
        <p:spPr>
          <a:xfrm>
            <a:off x="6042584" y="1542968"/>
            <a:ext cx="5769166" cy="1754326"/>
          </a:xfrm>
          <a:prstGeom prst="rect">
            <a:avLst/>
          </a:prstGeom>
          <a:noFill/>
        </p:spPr>
        <p:txBody>
          <a:bodyPr wrap="square">
            <a:spAutoFit/>
          </a:bodyPr>
          <a:lstStyle/>
          <a:p>
            <a:pPr marL="457200" indent="-457200" algn="l">
              <a:buFont typeface="+mj-lt"/>
              <a:buAutoNum type="arabicParenR" startAt="2"/>
            </a:pPr>
            <a:r>
              <a:rPr lang="en-US" sz="1800" b="1" i="0" dirty="0">
                <a:effectLst/>
                <a:latin typeface="Open Sans" panose="020B0606030504020204" pitchFamily="34" charset="0"/>
              </a:rPr>
              <a:t>Topples</a:t>
            </a:r>
          </a:p>
          <a:p>
            <a:r>
              <a:rPr lang="en-US" sz="1800" dirty="0"/>
              <a:t>Topples are also failures that occur in rocky materials and resemble falls. However, this type of failure is associated with a rotational movement that occurs around a certain point located in a relatively low position. </a:t>
            </a:r>
            <a:endParaRPr lang="en-US" dirty="0"/>
          </a:p>
        </p:txBody>
      </p:sp>
      <p:pic>
        <p:nvPicPr>
          <p:cNvPr id="10" name="Picture 2" descr="undefined">
            <a:extLst>
              <a:ext uri="{FF2B5EF4-FFF2-40B4-BE49-F238E27FC236}">
                <a16:creationId xmlns:a16="http://schemas.microsoft.com/office/drawing/2014/main" id="{D04E55FE-544B-5191-33E7-E38E9AD6672C}"/>
              </a:ext>
            </a:extLst>
          </p:cNvPr>
          <p:cNvPicPr>
            <a:picLocks noGrp="1" noChangeAspect="1" noChangeArrowheads="1"/>
          </p:cNvPicPr>
          <p:nvPr>
            <p:ph idx="10"/>
          </p:nvPr>
        </p:nvPicPr>
        <p:blipFill>
          <a:blip r:embed="rId3" cstate="email">
            <a:extLst>
              <a:ext uri="{28A0092B-C50C-407E-A947-70E740481C1C}">
                <a14:useLocalDpi xmlns:a14="http://schemas.microsoft.com/office/drawing/2010/main" val="0"/>
              </a:ext>
            </a:extLst>
          </a:blip>
          <a:srcRect/>
          <a:stretch>
            <a:fillRect/>
          </a:stretch>
        </p:blipFill>
        <p:spPr bwMode="auto">
          <a:xfrm>
            <a:off x="7053147" y="3051163"/>
            <a:ext cx="4468747" cy="251254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3BA95A0-5426-38D5-D858-6905AA06B917}"/>
              </a:ext>
            </a:extLst>
          </p:cNvPr>
          <p:cNvSpPr txBox="1"/>
          <p:nvPr/>
        </p:nvSpPr>
        <p:spPr>
          <a:xfrm>
            <a:off x="6042583" y="5616957"/>
            <a:ext cx="5933501" cy="923330"/>
          </a:xfrm>
          <a:prstGeom prst="rect">
            <a:avLst/>
          </a:prstGeom>
          <a:noFill/>
        </p:spPr>
        <p:txBody>
          <a:bodyPr wrap="square">
            <a:spAutoFit/>
          </a:bodyPr>
          <a:lstStyle/>
          <a:p>
            <a:pPr algn="ctr"/>
            <a:r>
              <a:rPr lang="en-US" dirty="0"/>
              <a:t>Figure 2: a) Illustration of a topple failure (USGS, 2004), b) Topple failures in granite boulders, Mount Evans, Arapaho National Forest, Colorado, U.S.A. </a:t>
            </a:r>
          </a:p>
        </p:txBody>
      </p:sp>
    </p:spTree>
    <p:extLst>
      <p:ext uri="{BB962C8B-B14F-4D97-AF65-F5344CB8AC3E}">
        <p14:creationId xmlns:p14="http://schemas.microsoft.com/office/powerpoint/2010/main" val="3971445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17A97E2-5143-1A20-667E-F49997C74A6F}"/>
              </a:ext>
            </a:extLst>
          </p:cNvPr>
          <p:cNvSpPr txBox="1"/>
          <p:nvPr/>
        </p:nvSpPr>
        <p:spPr>
          <a:xfrm>
            <a:off x="496125" y="289679"/>
            <a:ext cx="5688009" cy="2862322"/>
          </a:xfrm>
          <a:prstGeom prst="rect">
            <a:avLst/>
          </a:prstGeom>
          <a:noFill/>
        </p:spPr>
        <p:txBody>
          <a:bodyPr wrap="square">
            <a:spAutoFit/>
          </a:bodyPr>
          <a:lstStyle/>
          <a:p>
            <a:pPr marL="342900" indent="-342900" algn="l">
              <a:buFont typeface="+mj-lt"/>
              <a:buAutoNum type="arabicParenR" startAt="3"/>
            </a:pPr>
            <a:r>
              <a:rPr lang="en-US" b="1" i="0" dirty="0">
                <a:effectLst/>
                <a:latin typeface="Open Sans" panose="020B0606030504020204" pitchFamily="34" charset="0"/>
              </a:rPr>
              <a:t>Slides</a:t>
            </a:r>
          </a:p>
          <a:p>
            <a:r>
              <a:rPr lang="en-US" dirty="0">
                <a:effectLst/>
              </a:rPr>
              <a:t>Slides refer to ground movements along a specified surface or zone of weakness. A slide occurs when the shear stress applied along a surface overcomes its shear strength. The failure may propagate progressively initiating from a local failure zone. The main body of the slide will move downwards separating the stable from the unstable ground.</a:t>
            </a:r>
          </a:p>
          <a:p>
            <a:r>
              <a:rPr lang="en-US" dirty="0">
                <a:effectLst/>
              </a:rPr>
              <a:t>There are two main types of slides: </a:t>
            </a:r>
            <a:r>
              <a:rPr lang="en-US" b="1" dirty="0">
                <a:effectLst/>
              </a:rPr>
              <a:t>rotational </a:t>
            </a:r>
            <a:r>
              <a:rPr lang="en-US" dirty="0">
                <a:effectLst/>
              </a:rPr>
              <a:t>and </a:t>
            </a:r>
            <a:r>
              <a:rPr lang="en-US" b="1" dirty="0">
                <a:effectLst/>
              </a:rPr>
              <a:t>translational </a:t>
            </a:r>
            <a:r>
              <a:rPr lang="en-US" dirty="0">
                <a:effectLst/>
              </a:rPr>
              <a:t>slides. </a:t>
            </a:r>
            <a:endParaRPr lang="en-US" dirty="0"/>
          </a:p>
        </p:txBody>
      </p:sp>
      <p:pic>
        <p:nvPicPr>
          <p:cNvPr id="9" name="Picture 2" descr="undefined">
            <a:extLst>
              <a:ext uri="{FF2B5EF4-FFF2-40B4-BE49-F238E27FC236}">
                <a16:creationId xmlns:a16="http://schemas.microsoft.com/office/drawing/2014/main" id="{B295868F-8128-2345-65E5-C17551809CF6}"/>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76596" y="3104365"/>
            <a:ext cx="4344644" cy="310730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853CEB3-D34B-1663-082F-2D09C52B6429}"/>
              </a:ext>
            </a:extLst>
          </p:cNvPr>
          <p:cNvSpPr txBox="1"/>
          <p:nvPr/>
        </p:nvSpPr>
        <p:spPr>
          <a:xfrm>
            <a:off x="0" y="6211669"/>
            <a:ext cx="6097836" cy="338554"/>
          </a:xfrm>
          <a:prstGeom prst="rect">
            <a:avLst/>
          </a:prstGeom>
          <a:noFill/>
        </p:spPr>
        <p:txBody>
          <a:bodyPr wrap="square">
            <a:spAutoFit/>
          </a:bodyPr>
          <a:lstStyle/>
          <a:p>
            <a:pPr algn="ctr"/>
            <a:r>
              <a:rPr lang="en-US" sz="1600" dirty="0"/>
              <a:t>Figure 3: Main features of a rotational landslide (USGS, 2004)</a:t>
            </a:r>
          </a:p>
        </p:txBody>
      </p:sp>
      <p:pic>
        <p:nvPicPr>
          <p:cNvPr id="14" name="Picture 2" descr="undefined">
            <a:extLst>
              <a:ext uri="{FF2B5EF4-FFF2-40B4-BE49-F238E27FC236}">
                <a16:creationId xmlns:a16="http://schemas.microsoft.com/office/drawing/2014/main" id="{039F9059-2CD0-C7F7-BA93-A30E44A1EE2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210154" y="74689"/>
            <a:ext cx="3171825" cy="317182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778E81CD-7F09-DAC0-D88A-F51A72E73AB9}"/>
              </a:ext>
            </a:extLst>
          </p:cNvPr>
          <p:cNvSpPr txBox="1"/>
          <p:nvPr/>
        </p:nvSpPr>
        <p:spPr>
          <a:xfrm>
            <a:off x="9407999" y="1184411"/>
            <a:ext cx="2401000" cy="1569660"/>
          </a:xfrm>
          <a:prstGeom prst="rect">
            <a:avLst/>
          </a:prstGeom>
          <a:noFill/>
        </p:spPr>
        <p:txBody>
          <a:bodyPr wrap="square">
            <a:spAutoFit/>
          </a:bodyPr>
          <a:lstStyle/>
          <a:p>
            <a:pPr algn="ctr"/>
            <a:r>
              <a:rPr lang="en-US" sz="1600" dirty="0"/>
              <a:t>Figure 4: The rotational Holbeck Hall landslide </a:t>
            </a:r>
            <a:r>
              <a:rPr lang="en-US" sz="1600" dirty="0" err="1"/>
              <a:t>landslide</a:t>
            </a:r>
            <a:r>
              <a:rPr lang="en-US" sz="1600" dirty="0"/>
              <a:t>, in Scarborough North Yorkshire, England (June 1993) </a:t>
            </a:r>
          </a:p>
        </p:txBody>
      </p:sp>
      <p:pic>
        <p:nvPicPr>
          <p:cNvPr id="16" name="Picture 4" descr="undefined">
            <a:extLst>
              <a:ext uri="{FF2B5EF4-FFF2-40B4-BE49-F238E27FC236}">
                <a16:creationId xmlns:a16="http://schemas.microsoft.com/office/drawing/2014/main" id="{88FF942B-3F93-9EED-821D-65389E778835}"/>
              </a:ext>
            </a:extLst>
          </p:cNvPr>
          <p:cNvPicPr>
            <a:picLocks noGrp="1" noChangeAspect="1" noChangeArrowheads="1"/>
          </p:cNvPicPr>
          <p:nvPr>
            <p:ph idx="10"/>
          </p:nvPr>
        </p:nvPicPr>
        <p:blipFill>
          <a:blip r:embed="rId4" cstate="email">
            <a:extLst>
              <a:ext uri="{28A0092B-C50C-407E-A947-70E740481C1C}">
                <a14:useLocalDpi xmlns:a14="http://schemas.microsoft.com/office/drawing/2010/main" val="0"/>
              </a:ext>
            </a:extLst>
          </a:blip>
          <a:srcRect/>
          <a:stretch>
            <a:fillRect/>
          </a:stretch>
        </p:blipFill>
        <p:spPr bwMode="auto">
          <a:xfrm>
            <a:off x="6664076" y="3289786"/>
            <a:ext cx="4856162" cy="216659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33E27D49-3482-FFE5-3E37-5887E4895D7E}"/>
              </a:ext>
            </a:extLst>
          </p:cNvPr>
          <p:cNvSpPr txBox="1"/>
          <p:nvPr/>
        </p:nvSpPr>
        <p:spPr>
          <a:xfrm>
            <a:off x="6096000" y="5582982"/>
            <a:ext cx="6141902" cy="830997"/>
          </a:xfrm>
          <a:prstGeom prst="rect">
            <a:avLst/>
          </a:prstGeom>
          <a:noFill/>
        </p:spPr>
        <p:txBody>
          <a:bodyPr wrap="square">
            <a:spAutoFit/>
          </a:bodyPr>
          <a:lstStyle/>
          <a:p>
            <a:pPr algn="ctr"/>
            <a:r>
              <a:rPr lang="en-US" sz="1600" dirty="0"/>
              <a:t>Figure 5. a) Illustration of a translational landslide (USGS, 2004) and b) Co-seismic translational landslide triggered in Japan in 2016 </a:t>
            </a:r>
          </a:p>
        </p:txBody>
      </p:sp>
    </p:spTree>
    <p:extLst>
      <p:ext uri="{BB962C8B-B14F-4D97-AF65-F5344CB8AC3E}">
        <p14:creationId xmlns:p14="http://schemas.microsoft.com/office/powerpoint/2010/main" val="2793845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0FFFEB-A764-E3C0-3FCB-BF71622C9074}"/>
              </a:ext>
            </a:extLst>
          </p:cNvPr>
          <p:cNvSpPr>
            <a:spLocks noGrp="1"/>
          </p:cNvSpPr>
          <p:nvPr>
            <p:ph idx="1"/>
          </p:nvPr>
        </p:nvSpPr>
        <p:spPr>
          <a:xfrm>
            <a:off x="297823" y="161364"/>
            <a:ext cx="5629252" cy="5330734"/>
          </a:xfrm>
        </p:spPr>
        <p:txBody>
          <a:bodyPr>
            <a:normAutofit/>
          </a:bodyPr>
          <a:lstStyle/>
          <a:p>
            <a:pPr marL="342900" indent="-342900" algn="l">
              <a:buFont typeface="+mj-lt"/>
              <a:buAutoNum type="arabicParenR" startAt="4"/>
            </a:pPr>
            <a:r>
              <a:rPr lang="en-US" sz="1800" b="1" dirty="0">
                <a:latin typeface="+mn-lt"/>
                <a:cs typeface="+mn-cs"/>
              </a:rPr>
              <a:t>Lateral Spreads</a:t>
            </a:r>
          </a:p>
          <a:p>
            <a:pPr algn="l"/>
            <a:r>
              <a:rPr lang="en-US" sz="1800" dirty="0">
                <a:latin typeface="+mn-lt"/>
                <a:cs typeface="+mn-cs"/>
              </a:rPr>
              <a:t>Lateral spreads are deformational phenomena caused by liquefaction, the process during which a saturated soil (usually sands) experiences loss of strength after a sudden change in its initial stress conditions. Therefore, the soil tends to behave more like a liquid than a solid. </a:t>
            </a:r>
          </a:p>
          <a:p>
            <a:endParaRPr lang="en-US" dirty="0"/>
          </a:p>
        </p:txBody>
      </p:sp>
      <p:pic>
        <p:nvPicPr>
          <p:cNvPr id="5122" name="Picture 2" descr="undefined">
            <a:extLst>
              <a:ext uri="{FF2B5EF4-FFF2-40B4-BE49-F238E27FC236}">
                <a16:creationId xmlns:a16="http://schemas.microsoft.com/office/drawing/2014/main" id="{BCCF9669-BA55-DDD4-3BEC-60BFA504304A}"/>
              </a:ext>
            </a:extLst>
          </p:cNvPr>
          <p:cNvPicPr>
            <a:picLocks noGrp="1" noChangeAspect="1" noChangeArrowheads="1"/>
          </p:cNvPicPr>
          <p:nvPr>
            <p:ph idx="10"/>
          </p:nvPr>
        </p:nvPicPr>
        <p:blipFill>
          <a:blip r:embed="rId3" cstate="email">
            <a:extLst>
              <a:ext uri="{28A0092B-C50C-407E-A947-70E740481C1C}">
                <a14:useLocalDpi xmlns:a14="http://schemas.microsoft.com/office/drawing/2010/main" val="0"/>
              </a:ext>
            </a:extLst>
          </a:blip>
          <a:srcRect/>
          <a:stretch>
            <a:fillRect/>
          </a:stretch>
        </p:blipFill>
        <p:spPr bwMode="auto">
          <a:xfrm>
            <a:off x="6096000" y="258155"/>
            <a:ext cx="5933311" cy="203699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E5F2200-24C9-3EAD-6BBE-4703465F16AD}"/>
              </a:ext>
            </a:extLst>
          </p:cNvPr>
          <p:cNvSpPr txBox="1"/>
          <p:nvPr/>
        </p:nvSpPr>
        <p:spPr>
          <a:xfrm>
            <a:off x="6145208" y="2411232"/>
            <a:ext cx="6097836" cy="830997"/>
          </a:xfrm>
          <a:prstGeom prst="rect">
            <a:avLst/>
          </a:prstGeom>
          <a:noFill/>
        </p:spPr>
        <p:txBody>
          <a:bodyPr wrap="square">
            <a:spAutoFit/>
          </a:bodyPr>
          <a:lstStyle/>
          <a:p>
            <a:pPr algn="ctr"/>
            <a:r>
              <a:rPr lang="en-US" sz="1600" dirty="0"/>
              <a:t>Figure 5. a) An illustration of a translational landslide (USGS, 2004) and b) Lateral spreading example caused by an earthquake in Pakistan </a:t>
            </a:r>
          </a:p>
        </p:txBody>
      </p:sp>
      <p:sp>
        <p:nvSpPr>
          <p:cNvPr id="8" name="TextBox 7">
            <a:extLst>
              <a:ext uri="{FF2B5EF4-FFF2-40B4-BE49-F238E27FC236}">
                <a16:creationId xmlns:a16="http://schemas.microsoft.com/office/drawing/2014/main" id="{FB1D1D69-FADB-A7CE-1C90-CB44EF44A9A7}"/>
              </a:ext>
            </a:extLst>
          </p:cNvPr>
          <p:cNvSpPr txBox="1"/>
          <p:nvPr/>
        </p:nvSpPr>
        <p:spPr>
          <a:xfrm>
            <a:off x="380824" y="2888226"/>
            <a:ext cx="5764384" cy="3416320"/>
          </a:xfrm>
          <a:prstGeom prst="rect">
            <a:avLst/>
          </a:prstGeom>
          <a:noFill/>
        </p:spPr>
        <p:txBody>
          <a:bodyPr wrap="square">
            <a:spAutoFit/>
          </a:bodyPr>
          <a:lstStyle/>
          <a:p>
            <a:pPr marL="342900" indent="-342900">
              <a:buFont typeface="+mj-lt"/>
              <a:buAutoNum type="arabicParenR" startAt="5"/>
            </a:pPr>
            <a:r>
              <a:rPr lang="en-US" b="1" dirty="0">
                <a:effectLst/>
                <a:latin typeface="Open Sans" panose="020B0606030504020204" pitchFamily="34" charset="0"/>
              </a:rPr>
              <a:t>Flows</a:t>
            </a:r>
          </a:p>
          <a:p>
            <a:r>
              <a:rPr lang="en-US" dirty="0">
                <a:effectLst/>
              </a:rPr>
              <a:t>According to </a:t>
            </a:r>
            <a:r>
              <a:rPr lang="en-US" dirty="0" err="1">
                <a:effectLst/>
              </a:rPr>
              <a:t>Varnes</a:t>
            </a:r>
            <a:r>
              <a:rPr lang="en-US" dirty="0">
                <a:effectLst/>
              </a:rPr>
              <a:t> (1978), not all types of slope movements can be categorized in the aforementioned categories. There are certain landslide phenomena that take the form of slow or fast-moving flows. In rocks, there are types of slow movements that result in folding or bending. Due to the fact that these displacements resemble viscous fluids, they can be characterized as rock flows. Regarding flows in soil materials, </a:t>
            </a:r>
            <a:r>
              <a:rPr lang="en-US" dirty="0" err="1">
                <a:effectLst/>
              </a:rPr>
              <a:t>Varnes</a:t>
            </a:r>
            <a:r>
              <a:rPr lang="en-US" dirty="0">
                <a:effectLst/>
              </a:rPr>
              <a:t> (1978) distinguished 4 main categories:</a:t>
            </a:r>
          </a:p>
          <a:p>
            <a:endParaRPr lang="en-US" dirty="0">
              <a:effectLst/>
            </a:endParaRPr>
          </a:p>
        </p:txBody>
      </p:sp>
      <p:pic>
        <p:nvPicPr>
          <p:cNvPr id="9" name="Picture 2" descr="undefined">
            <a:extLst>
              <a:ext uri="{FF2B5EF4-FFF2-40B4-BE49-F238E27FC236}">
                <a16:creationId xmlns:a16="http://schemas.microsoft.com/office/drawing/2014/main" id="{154382A4-6D8C-F251-2AFE-377BD32B5912}"/>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018726" y="3253001"/>
            <a:ext cx="3773195" cy="305154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3317ECF-84BA-38BC-2CE6-C79A2118AD17}"/>
              </a:ext>
            </a:extLst>
          </p:cNvPr>
          <p:cNvSpPr txBox="1"/>
          <p:nvPr/>
        </p:nvSpPr>
        <p:spPr>
          <a:xfrm>
            <a:off x="6015576" y="6228414"/>
            <a:ext cx="5618235" cy="584775"/>
          </a:xfrm>
          <a:prstGeom prst="rect">
            <a:avLst/>
          </a:prstGeom>
          <a:noFill/>
        </p:spPr>
        <p:txBody>
          <a:bodyPr wrap="square">
            <a:spAutoFit/>
          </a:bodyPr>
          <a:lstStyle/>
          <a:p>
            <a:pPr algn="ctr"/>
            <a:r>
              <a:rPr lang="en-US" sz="1600" dirty="0"/>
              <a:t>Figure 6: Illustration of a) debris flow, b) debris avalanche, c) earthflow and d) creeping flow (USGS, 2004)</a:t>
            </a:r>
          </a:p>
        </p:txBody>
      </p:sp>
    </p:spTree>
    <p:extLst>
      <p:ext uri="{BB962C8B-B14F-4D97-AF65-F5344CB8AC3E}">
        <p14:creationId xmlns:p14="http://schemas.microsoft.com/office/powerpoint/2010/main" val="2761515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7BFAF3-7C07-CF43-5C67-650569922CD1}"/>
              </a:ext>
            </a:extLst>
          </p:cNvPr>
          <p:cNvSpPr>
            <a:spLocks noGrp="1"/>
          </p:cNvSpPr>
          <p:nvPr>
            <p:ph type="title"/>
          </p:nvPr>
        </p:nvSpPr>
        <p:spPr>
          <a:xfrm>
            <a:off x="518160" y="257884"/>
            <a:ext cx="11155680" cy="559996"/>
          </a:xfrm>
        </p:spPr>
        <p:txBody>
          <a:bodyPr anchor="ctr">
            <a:normAutofit/>
          </a:bodyPr>
          <a:lstStyle/>
          <a:p>
            <a:pPr algn="l"/>
            <a:r>
              <a:rPr lang="en-US" b="1" i="0" dirty="0">
                <a:effectLst/>
              </a:rPr>
              <a:t>Landslides from India</a:t>
            </a:r>
            <a:endParaRPr lang="en-US" dirty="0"/>
          </a:p>
        </p:txBody>
      </p:sp>
      <p:pic>
        <p:nvPicPr>
          <p:cNvPr id="9" name="Picture 8">
            <a:extLst>
              <a:ext uri="{FF2B5EF4-FFF2-40B4-BE49-F238E27FC236}">
                <a16:creationId xmlns:a16="http://schemas.microsoft.com/office/drawing/2014/main" id="{50D10151-A3C8-C107-ED50-F1332E53370D}"/>
              </a:ext>
            </a:extLst>
          </p:cNvPr>
          <p:cNvPicPr>
            <a:picLocks noChangeAspect="1"/>
          </p:cNvPicPr>
          <p:nvPr/>
        </p:nvPicPr>
        <p:blipFill>
          <a:blip r:embed="rId2"/>
          <a:stretch>
            <a:fillRect/>
          </a:stretch>
        </p:blipFill>
        <p:spPr>
          <a:xfrm>
            <a:off x="3647391" y="817880"/>
            <a:ext cx="3523427" cy="4966759"/>
          </a:xfrm>
          <a:prstGeom prst="rect">
            <a:avLst/>
          </a:prstGeom>
        </p:spPr>
      </p:pic>
      <p:pic>
        <p:nvPicPr>
          <p:cNvPr id="15" name="Picture 14">
            <a:extLst>
              <a:ext uri="{FF2B5EF4-FFF2-40B4-BE49-F238E27FC236}">
                <a16:creationId xmlns:a16="http://schemas.microsoft.com/office/drawing/2014/main" id="{B8CDB51F-00DD-D548-3BEF-21107C48ABBA}"/>
              </a:ext>
            </a:extLst>
          </p:cNvPr>
          <p:cNvPicPr>
            <a:picLocks noChangeAspect="1"/>
          </p:cNvPicPr>
          <p:nvPr/>
        </p:nvPicPr>
        <p:blipFill>
          <a:blip r:embed="rId3"/>
          <a:stretch>
            <a:fillRect/>
          </a:stretch>
        </p:blipFill>
        <p:spPr>
          <a:xfrm>
            <a:off x="3050934" y="1562003"/>
            <a:ext cx="4369025" cy="2921150"/>
          </a:xfrm>
          <a:prstGeom prst="rect">
            <a:avLst/>
          </a:prstGeom>
        </p:spPr>
      </p:pic>
      <p:pic>
        <p:nvPicPr>
          <p:cNvPr id="19" name="Picture 18">
            <a:extLst>
              <a:ext uri="{FF2B5EF4-FFF2-40B4-BE49-F238E27FC236}">
                <a16:creationId xmlns:a16="http://schemas.microsoft.com/office/drawing/2014/main" id="{07FFB611-19C6-A1B2-98B6-DD6E00157070}"/>
              </a:ext>
            </a:extLst>
          </p:cNvPr>
          <p:cNvPicPr>
            <a:picLocks noChangeAspect="1"/>
          </p:cNvPicPr>
          <p:nvPr/>
        </p:nvPicPr>
        <p:blipFill>
          <a:blip r:embed="rId4"/>
          <a:stretch>
            <a:fillRect/>
          </a:stretch>
        </p:blipFill>
        <p:spPr>
          <a:xfrm>
            <a:off x="3050933" y="1585166"/>
            <a:ext cx="4369025" cy="3048157"/>
          </a:xfrm>
          <a:prstGeom prst="rect">
            <a:avLst/>
          </a:prstGeom>
        </p:spPr>
      </p:pic>
      <p:pic>
        <p:nvPicPr>
          <p:cNvPr id="28" name="Picture 27">
            <a:extLst>
              <a:ext uri="{FF2B5EF4-FFF2-40B4-BE49-F238E27FC236}">
                <a16:creationId xmlns:a16="http://schemas.microsoft.com/office/drawing/2014/main" id="{CFF512CF-207A-34C1-DCFA-1A1F441C26F5}"/>
              </a:ext>
            </a:extLst>
          </p:cNvPr>
          <p:cNvPicPr>
            <a:picLocks noChangeAspect="1"/>
          </p:cNvPicPr>
          <p:nvPr/>
        </p:nvPicPr>
        <p:blipFill>
          <a:blip r:embed="rId5"/>
          <a:stretch>
            <a:fillRect/>
          </a:stretch>
        </p:blipFill>
        <p:spPr>
          <a:xfrm>
            <a:off x="518160" y="2651084"/>
            <a:ext cx="4419827" cy="3664138"/>
          </a:xfrm>
          <a:prstGeom prst="rect">
            <a:avLst/>
          </a:prstGeom>
        </p:spPr>
      </p:pic>
      <p:pic>
        <p:nvPicPr>
          <p:cNvPr id="29" name="Picture 28">
            <a:extLst>
              <a:ext uri="{FF2B5EF4-FFF2-40B4-BE49-F238E27FC236}">
                <a16:creationId xmlns:a16="http://schemas.microsoft.com/office/drawing/2014/main" id="{E1CA3788-307F-FA9D-F812-A8CFE7D32BA2}"/>
              </a:ext>
            </a:extLst>
          </p:cNvPr>
          <p:cNvPicPr>
            <a:picLocks noChangeAspect="1"/>
          </p:cNvPicPr>
          <p:nvPr/>
        </p:nvPicPr>
        <p:blipFill>
          <a:blip r:embed="rId6"/>
          <a:stretch>
            <a:fillRect/>
          </a:stretch>
        </p:blipFill>
        <p:spPr>
          <a:xfrm>
            <a:off x="7499657" y="1631859"/>
            <a:ext cx="4343623" cy="3187864"/>
          </a:xfrm>
          <a:prstGeom prst="rect">
            <a:avLst/>
          </a:prstGeom>
        </p:spPr>
      </p:pic>
      <p:pic>
        <p:nvPicPr>
          <p:cNvPr id="30" name="Picture 29">
            <a:extLst>
              <a:ext uri="{FF2B5EF4-FFF2-40B4-BE49-F238E27FC236}">
                <a16:creationId xmlns:a16="http://schemas.microsoft.com/office/drawing/2014/main" id="{5CC30CD7-8417-9DE4-9350-17DBF68C197E}"/>
              </a:ext>
            </a:extLst>
          </p:cNvPr>
          <p:cNvPicPr>
            <a:picLocks noChangeAspect="1"/>
          </p:cNvPicPr>
          <p:nvPr/>
        </p:nvPicPr>
        <p:blipFill>
          <a:blip r:embed="rId7"/>
          <a:stretch>
            <a:fillRect/>
          </a:stretch>
        </p:blipFill>
        <p:spPr>
          <a:xfrm>
            <a:off x="5997854" y="3080434"/>
            <a:ext cx="4216617" cy="3733992"/>
          </a:xfrm>
          <a:prstGeom prst="rect">
            <a:avLst/>
          </a:prstGeom>
        </p:spPr>
      </p:pic>
      <p:pic>
        <p:nvPicPr>
          <p:cNvPr id="31" name="Picture 30">
            <a:extLst>
              <a:ext uri="{FF2B5EF4-FFF2-40B4-BE49-F238E27FC236}">
                <a16:creationId xmlns:a16="http://schemas.microsoft.com/office/drawing/2014/main" id="{B5B07DCD-ECE6-D322-0696-F20D0A25D6BF}"/>
              </a:ext>
            </a:extLst>
          </p:cNvPr>
          <p:cNvPicPr>
            <a:picLocks noChangeAspect="1"/>
          </p:cNvPicPr>
          <p:nvPr/>
        </p:nvPicPr>
        <p:blipFill>
          <a:blip r:embed="rId8"/>
          <a:stretch>
            <a:fillRect/>
          </a:stretch>
        </p:blipFill>
        <p:spPr>
          <a:xfrm>
            <a:off x="438461" y="848685"/>
            <a:ext cx="4248368" cy="3721291"/>
          </a:xfrm>
          <a:prstGeom prst="rect">
            <a:avLst/>
          </a:prstGeom>
        </p:spPr>
      </p:pic>
      <p:pic>
        <p:nvPicPr>
          <p:cNvPr id="32" name="Picture 31">
            <a:extLst>
              <a:ext uri="{FF2B5EF4-FFF2-40B4-BE49-F238E27FC236}">
                <a16:creationId xmlns:a16="http://schemas.microsoft.com/office/drawing/2014/main" id="{4CF67B65-676D-E4C7-B642-AAD79EBD54E8}"/>
              </a:ext>
            </a:extLst>
          </p:cNvPr>
          <p:cNvPicPr>
            <a:picLocks noChangeAspect="1"/>
          </p:cNvPicPr>
          <p:nvPr/>
        </p:nvPicPr>
        <p:blipFill>
          <a:blip r:embed="rId9"/>
          <a:stretch>
            <a:fillRect/>
          </a:stretch>
        </p:blipFill>
        <p:spPr>
          <a:xfrm>
            <a:off x="7361968" y="542307"/>
            <a:ext cx="4311872" cy="3187864"/>
          </a:xfrm>
          <a:prstGeom prst="rect">
            <a:avLst/>
          </a:prstGeom>
        </p:spPr>
      </p:pic>
      <p:pic>
        <p:nvPicPr>
          <p:cNvPr id="33" name="Picture 32">
            <a:extLst>
              <a:ext uri="{FF2B5EF4-FFF2-40B4-BE49-F238E27FC236}">
                <a16:creationId xmlns:a16="http://schemas.microsoft.com/office/drawing/2014/main" id="{81F29003-6935-E310-45EC-C0C05ED10E50}"/>
              </a:ext>
            </a:extLst>
          </p:cNvPr>
          <p:cNvPicPr>
            <a:picLocks noChangeAspect="1"/>
          </p:cNvPicPr>
          <p:nvPr/>
        </p:nvPicPr>
        <p:blipFill>
          <a:blip r:embed="rId10"/>
          <a:stretch>
            <a:fillRect/>
          </a:stretch>
        </p:blipFill>
        <p:spPr>
          <a:xfrm>
            <a:off x="4167953" y="2382480"/>
            <a:ext cx="4311872" cy="3225966"/>
          </a:xfrm>
          <a:prstGeom prst="rect">
            <a:avLst/>
          </a:prstGeom>
        </p:spPr>
      </p:pic>
    </p:spTree>
    <p:extLst>
      <p:ext uri="{BB962C8B-B14F-4D97-AF65-F5344CB8AC3E}">
        <p14:creationId xmlns:p14="http://schemas.microsoft.com/office/powerpoint/2010/main" val="741306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additive="base">
                                        <p:cTn id="49" dur="500" fill="hold"/>
                                        <p:tgtEl>
                                          <p:spTgt spid="32"/>
                                        </p:tgtEl>
                                        <p:attrNameLst>
                                          <p:attrName>ppt_x</p:attrName>
                                        </p:attrNameLst>
                                      </p:cBhvr>
                                      <p:tavLst>
                                        <p:tav tm="0">
                                          <p:val>
                                            <p:strVal val="#ppt_x"/>
                                          </p:val>
                                        </p:tav>
                                        <p:tav tm="100000">
                                          <p:val>
                                            <p:strVal val="#ppt_x"/>
                                          </p:val>
                                        </p:tav>
                                      </p:tavLst>
                                    </p:anim>
                                    <p:anim calcmode="lin" valueType="num">
                                      <p:cBhvr additive="base">
                                        <p:cTn id="5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additive="base">
                                        <p:cTn id="55" dur="500" fill="hold"/>
                                        <p:tgtEl>
                                          <p:spTgt spid="33"/>
                                        </p:tgtEl>
                                        <p:attrNameLst>
                                          <p:attrName>ppt_x</p:attrName>
                                        </p:attrNameLst>
                                      </p:cBhvr>
                                      <p:tavLst>
                                        <p:tav tm="0">
                                          <p:val>
                                            <p:strVal val="#ppt_x"/>
                                          </p:val>
                                        </p:tav>
                                        <p:tav tm="100000">
                                          <p:val>
                                            <p:strVal val="#ppt_x"/>
                                          </p:val>
                                        </p:tav>
                                      </p:tavLst>
                                    </p:anim>
                                    <p:anim calcmode="lin" valueType="num">
                                      <p:cBhvr additive="base">
                                        <p:cTn id="5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EC38E9-BFAD-86A1-D9CF-02C18436542D}"/>
              </a:ext>
            </a:extLst>
          </p:cNvPr>
          <p:cNvSpPr>
            <a:spLocks noGrp="1"/>
          </p:cNvSpPr>
          <p:nvPr>
            <p:ph type="title"/>
          </p:nvPr>
        </p:nvSpPr>
        <p:spPr/>
        <p:txBody>
          <a:bodyPr/>
          <a:lstStyle/>
          <a:p>
            <a:r>
              <a:rPr lang="en-US" b="1" dirty="0"/>
              <a:t>𝐆𝐮𝐢𝐝𝐞𝐥𝐢𝐧𝐞𝐬 𝐟𝐨𝐫 𝐒𝐥𝐨𝐩𝐞 𝐒𝐭𝐚𝐛𝐢𝐥𝐢𝐭𝐲 𝐢𝐧 𝐇𝐲𝐝𝐫𝐨 𝐏𝐨𝐰𝐞𝐫 𝐏𝐫𝐨𝐣𝐞𝐜𝐭𝐬</a:t>
            </a:r>
          </a:p>
        </p:txBody>
      </p:sp>
      <p:pic>
        <p:nvPicPr>
          <p:cNvPr id="7170" name="Picture 2" descr="No alt text provided for this image">
            <a:extLst>
              <a:ext uri="{FF2B5EF4-FFF2-40B4-BE49-F238E27FC236}">
                <a16:creationId xmlns:a16="http://schemas.microsoft.com/office/drawing/2014/main" id="{BCFE6253-E740-69BA-CB38-849E851A3A7D}"/>
              </a:ext>
            </a:extLst>
          </p:cNvPr>
          <p:cNvPicPr>
            <a:picLocks noGrp="1" noChangeAspect="1" noChangeArrowheads="1"/>
          </p:cNvPicPr>
          <p:nvPr>
            <p:ph type="pic" sz="quarter" idx="10"/>
          </p:nvPr>
        </p:nvPicPr>
        <p:blipFill rotWithShape="1">
          <a:blip r:embed="rId2" cstate="email">
            <a:extLst>
              <a:ext uri="{28A0092B-C50C-407E-A947-70E740481C1C}">
                <a14:useLocalDpi xmlns:a14="http://schemas.microsoft.com/office/drawing/2010/main" val="0"/>
              </a:ext>
            </a:extLst>
          </a:blip>
          <a:srcRect t="474" b="56904"/>
          <a:stretch/>
        </p:blipFill>
        <p:spPr bwMode="auto">
          <a:xfrm>
            <a:off x="3047892" y="943257"/>
            <a:ext cx="5440680" cy="297455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No alt text provided for this image">
            <a:extLst>
              <a:ext uri="{FF2B5EF4-FFF2-40B4-BE49-F238E27FC236}">
                <a16:creationId xmlns:a16="http://schemas.microsoft.com/office/drawing/2014/main" id="{08485AF6-B327-7627-CF87-55527BDB2DE3}"/>
              </a:ext>
            </a:extLst>
          </p:cNvPr>
          <p:cNvPicPr>
            <a:picLocks noGrp="1" noChangeAspect="1" noChangeArrowheads="1"/>
          </p:cNvPicPr>
          <p:nvPr>
            <p:ph idx="11"/>
          </p:nvPr>
        </p:nvPicPr>
        <p:blipFill rotWithShape="1">
          <a:blip r:embed="rId3">
            <a:extLst>
              <a:ext uri="{28A0092B-C50C-407E-A947-70E740481C1C}">
                <a14:useLocalDpi xmlns:a14="http://schemas.microsoft.com/office/drawing/2010/main" val="0"/>
              </a:ext>
            </a:extLst>
          </a:blip>
          <a:srcRect t="65208"/>
          <a:stretch/>
        </p:blipFill>
        <p:spPr bwMode="auto">
          <a:xfrm>
            <a:off x="1145754" y="943257"/>
            <a:ext cx="9626099" cy="4633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8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72"/>
                                        </p:tgtEl>
                                        <p:attrNameLst>
                                          <p:attrName>style.visibility</p:attrName>
                                        </p:attrNameLst>
                                      </p:cBhvr>
                                      <p:to>
                                        <p:strVal val="visible"/>
                                      </p:to>
                                    </p:set>
                                    <p:anim calcmode="lin" valueType="num">
                                      <p:cBhvr additive="base">
                                        <p:cTn id="13" dur="500" fill="hold"/>
                                        <p:tgtEl>
                                          <p:spTgt spid="7172"/>
                                        </p:tgtEl>
                                        <p:attrNameLst>
                                          <p:attrName>ppt_x</p:attrName>
                                        </p:attrNameLst>
                                      </p:cBhvr>
                                      <p:tavLst>
                                        <p:tav tm="0">
                                          <p:val>
                                            <p:strVal val="#ppt_x"/>
                                          </p:val>
                                        </p:tav>
                                        <p:tav tm="100000">
                                          <p:val>
                                            <p:strVal val="#ppt_x"/>
                                          </p:val>
                                        </p:tav>
                                      </p:tavLst>
                                    </p:anim>
                                    <p:anim calcmode="lin" valueType="num">
                                      <p:cBhvr additive="base">
                                        <p:cTn id="14" dur="500" fill="hold"/>
                                        <p:tgtEl>
                                          <p:spTgt spid="71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peration Results">
  <a:themeElements>
    <a:clrScheme name="Bentley 2023 refresh">
      <a:dk1>
        <a:srgbClr val="1A1A1A"/>
      </a:dk1>
      <a:lt1>
        <a:srgbClr val="FFFFFF"/>
      </a:lt1>
      <a:dk2>
        <a:srgbClr val="1A1A1A"/>
      </a:dk2>
      <a:lt2>
        <a:srgbClr val="E6E7E8"/>
      </a:lt2>
      <a:accent1>
        <a:srgbClr val="44D62C"/>
      </a:accent1>
      <a:accent2>
        <a:srgbClr val="F37024"/>
      </a:accent2>
      <a:accent3>
        <a:srgbClr val="1486C8"/>
      </a:accent3>
      <a:accent4>
        <a:srgbClr val="1A1A1A"/>
      </a:accent4>
      <a:accent5>
        <a:srgbClr val="BCBEC0"/>
      </a:accent5>
      <a:accent6>
        <a:srgbClr val="D1D3D4"/>
      </a:accent6>
      <a:hlink>
        <a:srgbClr val="1486C8"/>
      </a:hlink>
      <a:folHlink>
        <a:srgbClr val="D1D3D4"/>
      </a:folHlink>
    </a:clrScheme>
    <a:fontScheme name="Custom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latin typeface="Segoe UI" panose="020B0502040204020203"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Operation Results" id="{F938604F-6603-4314-8336-306D25ACEAB8}" vid="{8CE8657A-10C8-44D8-9B06-8524BF5AB2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8">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C797BAD-61AE-42F9-91D3-CECBDF22D730}">
  <we:reference id="wa200000729" version="3.19.222.0" store="en-US" storeType="OMEX"/>
  <we:alternateReferences>
    <we:reference id="WA200000729" version="3.19.222.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082FF829E22A4C9859540FF005DCDB" ma:contentTypeVersion="16" ma:contentTypeDescription="Create a new document." ma:contentTypeScope="" ma:versionID="b626ead27a57d417ccb33108e3806636">
  <xsd:schema xmlns:xsd="http://www.w3.org/2001/XMLSchema" xmlns:xs="http://www.w3.org/2001/XMLSchema" xmlns:p="http://schemas.microsoft.com/office/2006/metadata/properties" xmlns:ns2="bbd0c890-dd37-4316-8eac-d1d12d80b013" xmlns:ns3="11fc9b69-76e4-4f2a-9fcc-7b95bed86827" targetNamespace="http://schemas.microsoft.com/office/2006/metadata/properties" ma:root="true" ma:fieldsID="ab55403a4a918300057b48b5f8937ca1" ns2:_="" ns3:_="">
    <xsd:import namespace="bbd0c890-dd37-4316-8eac-d1d12d80b013"/>
    <xsd:import namespace="11fc9b69-76e4-4f2a-9fcc-7b95bed8682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d0c890-dd37-4316-8eac-d1d12d80b0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4d427d0-4f03-4da6-8600-f9949eeaa9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1fc9b69-76e4-4f2a-9fcc-7b95bed8682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8fc9ac4-4ae1-4415-ae40-9a4760a8c5ec}" ma:internalName="TaxCatchAll" ma:showField="CatchAllData" ma:web="11fc9b69-76e4-4f2a-9fcc-7b95bed868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11fc9b69-76e4-4f2a-9fcc-7b95bed86827">
      <UserInfo>
        <DisplayName>Brian Robins</DisplayName>
        <AccountId>19</AccountId>
        <AccountType/>
      </UserInfo>
      <UserInfo>
        <DisplayName>Suzanne Little</DisplayName>
        <AccountId>40</AccountId>
        <AccountType/>
      </UserInfo>
      <UserInfo>
        <DisplayName>Katriona Lord-Levins</DisplayName>
        <AccountId>32</AccountId>
        <AccountType/>
      </UserInfo>
      <UserInfo>
        <DisplayName>Karen Roach</DisplayName>
        <AccountId>30</AccountId>
        <AccountType/>
      </UserInfo>
      <UserInfo>
        <DisplayName>Nicholas Cumins</DisplayName>
        <AccountId>13</AccountId>
        <AccountType/>
      </UserInfo>
      <UserInfo>
        <DisplayName>Werner Andre</DisplayName>
        <AccountId>55</AccountId>
        <AccountType/>
      </UserInfo>
      <UserInfo>
        <DisplayName>Julien Moutte</DisplayName>
        <AccountId>27</AccountId>
        <AccountType/>
      </UserInfo>
      <UserInfo>
        <DisplayName>Egle Stoniene</DisplayName>
        <AccountId>50</AccountId>
        <AccountType/>
      </UserInfo>
      <UserInfo>
        <DisplayName>Sandra-Ann Morency</DisplayName>
        <AccountId>9</AccountId>
        <AccountType/>
      </UserInfo>
      <UserInfo>
        <DisplayName>Saida Kontrime</DisplayName>
        <AccountId>25</AccountId>
        <AccountType/>
      </UserInfo>
      <UserInfo>
        <DisplayName>Florence Zheng</DisplayName>
        <AccountId>58</AccountId>
        <AccountType/>
      </UserInfo>
      <UserInfo>
        <DisplayName>Susan Marden</DisplayName>
        <AccountId>63</AccountId>
        <AccountType/>
      </UserInfo>
      <UserInfo>
        <DisplayName>Chris Bradshaw</DisplayName>
        <AccountId>70</AccountId>
        <AccountType/>
      </UserInfo>
      <UserInfo>
        <DisplayName>James Lawton</DisplayName>
        <AccountId>72</AccountId>
        <AccountType/>
      </UserInfo>
      <UserInfo>
        <DisplayName>Mike Campbell</DisplayName>
        <AccountId>49</AccountId>
        <AccountType/>
      </UserInfo>
      <UserInfo>
        <DisplayName>Tom Kurke</DisplayName>
        <AccountId>73</AccountId>
        <AccountType/>
      </UserInfo>
      <UserInfo>
        <DisplayName>Brock Ballard</DisplayName>
        <AccountId>74</AccountId>
        <AccountType/>
      </UserInfo>
      <UserInfo>
        <DisplayName>David Shaman</DisplayName>
        <AccountId>75</AccountId>
        <AccountType/>
      </UserInfo>
      <UserInfo>
        <DisplayName>Marina Fashchilina</DisplayName>
        <AccountId>62</AccountId>
        <AccountType/>
      </UserInfo>
      <UserInfo>
        <DisplayName>Jim Dobbs</DisplayName>
        <AccountId>68</AccountId>
        <AccountType/>
      </UserInfo>
      <UserInfo>
        <DisplayName>Cristina Dertouzos</DisplayName>
        <AccountId>28</AccountId>
        <AccountType/>
      </UserInfo>
    </SharedWithUsers>
    <TaxCatchAll xmlns="11fc9b69-76e4-4f2a-9fcc-7b95bed86827" xsi:nil="true"/>
    <lcf76f155ced4ddcb4097134ff3c332f xmlns="bbd0c890-dd37-4316-8eac-d1d12d80b01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C6DB71-7DB5-43FD-B7E9-C5F7F61FC862}">
  <ds:schemaRefs>
    <ds:schemaRef ds:uri="11fc9b69-76e4-4f2a-9fcc-7b95bed86827"/>
    <ds:schemaRef ds:uri="bbd0c890-dd37-4316-8eac-d1d12d80b01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D36CF02-4609-4138-903E-93A7E0BABDEC}">
  <ds:schemaRefs>
    <ds:schemaRef ds:uri="http://purl.org/dc/elements/1.1/"/>
    <ds:schemaRef ds:uri="http://schemas.microsoft.com/office/2006/metadata/properties"/>
    <ds:schemaRef ds:uri="http://schemas.microsoft.com/office/2006/documentManagement/types"/>
    <ds:schemaRef ds:uri="bbd0c890-dd37-4316-8eac-d1d12d80b013"/>
    <ds:schemaRef ds:uri="http://schemas.openxmlformats.org/package/2006/metadata/core-properties"/>
    <ds:schemaRef ds:uri="http://purl.org/dc/dcmitype/"/>
    <ds:schemaRef ds:uri="http://schemas.microsoft.com/office/infopath/2007/PartnerControls"/>
    <ds:schemaRef ds:uri="11fc9b69-76e4-4f2a-9fcc-7b95bed86827"/>
    <ds:schemaRef ds:uri="http://www.w3.org/XML/1998/namespace"/>
    <ds:schemaRef ds:uri="http://purl.org/dc/terms/"/>
  </ds:schemaRefs>
</ds:datastoreItem>
</file>

<file path=customXml/itemProps3.xml><?xml version="1.0" encoding="utf-8"?>
<ds:datastoreItem xmlns:ds="http://schemas.openxmlformats.org/officeDocument/2006/customXml" ds:itemID="{8FB7C71F-31DE-4987-ADC8-AC9078B899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2415</TotalTime>
  <Words>2762</Words>
  <Application>Microsoft Office PowerPoint</Application>
  <PresentationFormat>Widescreen</PresentationFormat>
  <Paragraphs>184</Paragraphs>
  <Slides>41</Slides>
  <Notes>3</Notes>
  <HiddenSlides>0</HiddenSlides>
  <MMClips>4</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53" baseType="lpstr">
      <vt:lpstr>-apple-system</vt:lpstr>
      <vt:lpstr>Arial</vt:lpstr>
      <vt:lpstr>Calibri</vt:lpstr>
      <vt:lpstr>Inter-Italic</vt:lpstr>
      <vt:lpstr>Inter-Regular</vt:lpstr>
      <vt:lpstr>Open Sans</vt:lpstr>
      <vt:lpstr>Poppins</vt:lpstr>
      <vt:lpstr>Segoe UI</vt:lpstr>
      <vt:lpstr>Segoe UI Semibold</vt:lpstr>
      <vt:lpstr>Wingdings</vt:lpstr>
      <vt:lpstr>Operation Results</vt:lpstr>
      <vt:lpstr>think-cell Slide</vt:lpstr>
      <vt:lpstr>Numerical Modelling of Rainfall Induced Landslides: Insights from FEM, LEM and Integrated Geotechnical Workflow</vt:lpstr>
      <vt:lpstr>Outline of Presentation</vt:lpstr>
      <vt:lpstr>Introduction</vt:lpstr>
      <vt:lpstr>Causes of Slope Instability</vt:lpstr>
      <vt:lpstr>Types and Examples of Slope Failure</vt:lpstr>
      <vt:lpstr>PowerPoint Presentation</vt:lpstr>
      <vt:lpstr>PowerPoint Presentation</vt:lpstr>
      <vt:lpstr>Landslides from India</vt:lpstr>
      <vt:lpstr>𝐆𝐮𝐢𝐝𝐞𝐥𝐢𝐧𝐞𝐬 𝐟𝐨𝐫 𝐒𝐥𝐨𝐩𝐞 𝐒𝐭𝐚𝐛𝐢𝐥𝐢𝐭𝐲 𝐢𝐧 𝐇𝐲𝐝𝐫𝐨 𝐏𝐨𝐰𝐞𝐫 𝐏𝐫𝐨𝐣𝐞𝐜𝐭𝐬</vt:lpstr>
      <vt:lpstr>Methods of Slope Stability Analysis</vt:lpstr>
      <vt:lpstr>Limit Equilibrium Analysis</vt:lpstr>
      <vt:lpstr>PowerPoint Presentation</vt:lpstr>
      <vt:lpstr>PowerPoint Presentation</vt:lpstr>
      <vt:lpstr>Finite Element Analysis</vt:lpstr>
      <vt:lpstr>Pre-Requirements of FE Modelling</vt:lpstr>
      <vt:lpstr>Flow Model</vt:lpstr>
      <vt:lpstr>Flow Model</vt:lpstr>
      <vt:lpstr>Modelling Rainfall in PLAXIS</vt:lpstr>
      <vt:lpstr>Modelling Rainfall in PLAXIS</vt:lpstr>
      <vt:lpstr>PowerPoint Presentation</vt:lpstr>
      <vt:lpstr>PowerPoint Presentation</vt:lpstr>
      <vt:lpstr>Advantages of the Finite Element Analysis</vt:lpstr>
      <vt:lpstr>Sample Problem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Limitations of FEA</vt:lpstr>
      <vt:lpstr>Limitations of FEA</vt:lpstr>
      <vt:lpstr>PowerPoint Presentation</vt:lpstr>
      <vt:lpstr>PowerPoint Presentation</vt:lpstr>
      <vt:lpstr>PowerPoint Presentation</vt:lpstr>
      <vt:lpstr>PowerPoint Presentation</vt:lpstr>
      <vt:lpstr>Conclusions</vt:lpstr>
      <vt:lpstr>References</vt:lpstr>
      <vt:lpstr>Thanks for you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Hands Meeting</dc:title>
  <dc:creator>Sandra-Ann Morency</dc:creator>
  <cp:lastModifiedBy>Rohan Deshmukh</cp:lastModifiedBy>
  <cp:revision>15</cp:revision>
  <cp:lastPrinted>2022-08-18T14:05:46Z</cp:lastPrinted>
  <dcterms:created xsi:type="dcterms:W3CDTF">2021-10-27T14:01:32Z</dcterms:created>
  <dcterms:modified xsi:type="dcterms:W3CDTF">2026-05-14T18:30:49Z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0x010100DE082FF829E22A4C9859540FF005DCDB</vt:lpwstr>
  </property>
  <property fmtid="{D5CDD505-2E9C-101B-9397-08002B2CF9AE}" pid="3" name="MediaServiceImageTags">
    <vt:lpwstr/>
  </property>
</Properties>
</file>