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315" r:id="rId2"/>
    <p:sldId id="911" r:id="rId3"/>
    <p:sldId id="912" r:id="rId4"/>
    <p:sldId id="909" r:id="rId5"/>
    <p:sldId id="913" r:id="rId6"/>
    <p:sldId id="914" r:id="rId7"/>
    <p:sldId id="916" r:id="rId8"/>
    <p:sldId id="917" r:id="rId9"/>
    <p:sldId id="862" r:id="rId10"/>
    <p:sldId id="945" r:id="rId11"/>
    <p:sldId id="944" r:id="rId12"/>
    <p:sldId id="952" r:id="rId13"/>
    <p:sldId id="953" r:id="rId14"/>
    <p:sldId id="863" r:id="rId15"/>
    <p:sldId id="915" r:id="rId16"/>
    <p:sldId id="918" r:id="rId17"/>
    <p:sldId id="919" r:id="rId18"/>
    <p:sldId id="866" r:id="rId19"/>
    <p:sldId id="867" r:id="rId20"/>
    <p:sldId id="865" r:id="rId21"/>
    <p:sldId id="864" r:id="rId22"/>
    <p:sldId id="868" r:id="rId23"/>
    <p:sldId id="920" r:id="rId24"/>
    <p:sldId id="872" r:id="rId25"/>
    <p:sldId id="921" r:id="rId26"/>
    <p:sldId id="870" r:id="rId27"/>
    <p:sldId id="922" r:id="rId28"/>
    <p:sldId id="923" r:id="rId29"/>
    <p:sldId id="869" r:id="rId30"/>
    <p:sldId id="878" r:id="rId31"/>
    <p:sldId id="910" r:id="rId32"/>
    <p:sldId id="873" r:id="rId33"/>
    <p:sldId id="946" r:id="rId34"/>
    <p:sldId id="947" r:id="rId35"/>
    <p:sldId id="948" r:id="rId36"/>
    <p:sldId id="949" r:id="rId37"/>
    <p:sldId id="874" r:id="rId38"/>
    <p:sldId id="875" r:id="rId39"/>
    <p:sldId id="876" r:id="rId40"/>
    <p:sldId id="871" r:id="rId41"/>
    <p:sldId id="877" r:id="rId42"/>
    <p:sldId id="879" r:id="rId43"/>
    <p:sldId id="954" r:id="rId44"/>
    <p:sldId id="908" r:id="rId45"/>
    <p:sldId id="880" r:id="rId46"/>
    <p:sldId id="924" r:id="rId47"/>
    <p:sldId id="925" r:id="rId48"/>
    <p:sldId id="950" r:id="rId49"/>
    <p:sldId id="926" r:id="rId50"/>
    <p:sldId id="927" r:id="rId51"/>
    <p:sldId id="928" r:id="rId52"/>
    <p:sldId id="929" r:id="rId53"/>
    <p:sldId id="930" r:id="rId54"/>
    <p:sldId id="931" r:id="rId55"/>
    <p:sldId id="951" r:id="rId56"/>
    <p:sldId id="941" r:id="rId57"/>
    <p:sldId id="932" r:id="rId58"/>
    <p:sldId id="933" r:id="rId59"/>
    <p:sldId id="934" r:id="rId60"/>
    <p:sldId id="935" r:id="rId61"/>
    <p:sldId id="936" r:id="rId62"/>
    <p:sldId id="937" r:id="rId63"/>
    <p:sldId id="942" r:id="rId64"/>
    <p:sldId id="943" r:id="rId65"/>
    <p:sldId id="938" r:id="rId66"/>
    <p:sldId id="939" r:id="rId67"/>
    <p:sldId id="940" r:id="rId68"/>
    <p:sldId id="316"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339" autoAdjust="0"/>
    <p:restoredTop sz="94660"/>
  </p:normalViewPr>
  <p:slideViewPr>
    <p:cSldViewPr>
      <p:cViewPr varScale="1">
        <p:scale>
          <a:sx n="67" d="100"/>
          <a:sy n="67" d="100"/>
        </p:scale>
        <p:origin x="81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19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74A361-219F-4DB6-A3AA-B328E9327C42}" type="datetimeFigureOut">
              <a:rPr lang="en-US" smtClean="0"/>
              <a:pPr/>
              <a:t>5/13/2026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940C93-DCBA-4DB4-A0CB-F5996BA3EE43}" type="slidenum">
              <a:rPr lang="en-IN" smtClean="0"/>
              <a:pPr/>
              <a:t>‹#›</a:t>
            </a:fld>
            <a:endParaRPr lang="en-IN"/>
          </a:p>
        </p:txBody>
      </p:sp>
    </p:spTree>
    <p:extLst>
      <p:ext uri="{BB962C8B-B14F-4D97-AF65-F5344CB8AC3E}">
        <p14:creationId xmlns:p14="http://schemas.microsoft.com/office/powerpoint/2010/main" val="1835375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0CF97FC-CDF1-4A56-B542-F00E57E72B85}" type="datetime1">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E96B92-6064-4A43-B150-789C5BBE97BD}" type="datetime1">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936AEA-7083-4D3C-A820-B86AB68BF58F}" type="datetime1">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6D5AC4-BD35-4CF1-9AD7-5C9DF029E507}" type="datetime1">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BA6271-1ACE-4013-9B01-2AF091A09C97}" type="datetime1">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2A5AFF-BDF4-449A-80E6-D5AC9FC96A34}" type="datetime1">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C18C452-8B08-4700-BB7A-7221432F404C}" type="datetime1">
              <a:rPr lang="en-US" smtClean="0"/>
              <a:pPr/>
              <a:t>5/13/2026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9FEF31-FC00-4456-87C3-4BC263E27EEC}" type="datetime1">
              <a:rPr lang="en-US" smtClean="0"/>
              <a:pPr/>
              <a:t>5/13/2026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40FF06-241C-4A40-8DCB-F32684E9FC52}" type="datetime1">
              <a:rPr lang="en-US" smtClean="0"/>
              <a:pPr/>
              <a:t>5/13/2026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2594C-AFEA-4FF6-AD6A-DBFC97CE7372}" type="datetime1">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942CD3-99E0-4359-836D-24A16DD6C174}" type="datetime1">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994D5-D7CB-4015-A03A-4BE48878964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0384F-1DA3-4AD8-81EA-A995C4313F98}" type="datetime1">
              <a:rPr lang="en-US" smtClean="0"/>
              <a:pPr/>
              <a:t>5/13/2026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994D5-D7CB-4015-A03A-4BE48878964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32618"/>
            <a:ext cx="8640960" cy="1750268"/>
          </a:xfrm>
        </p:spPr>
        <p:txBody>
          <a:bodyPr>
            <a:noAutofit/>
          </a:bodyPr>
          <a:lstStyle/>
          <a:p>
            <a:r>
              <a:rPr lang="en-IN" sz="2800" b="1" dirty="0">
                <a:solidFill>
                  <a:srgbClr val="0000CC"/>
                </a:solidFill>
                <a:latin typeface="Arial" panose="020B0604020202020204" pitchFamily="34" charset="0"/>
                <a:cs typeface="Arial" pitchFamily="34" charset="0"/>
              </a:rPr>
              <a:t>Reconstruction of</a:t>
            </a:r>
            <a:br>
              <a:rPr lang="en-IN" sz="2800" b="1" dirty="0">
                <a:solidFill>
                  <a:srgbClr val="0000CC"/>
                </a:solidFill>
                <a:latin typeface="Arial" panose="020B0604020202020204" pitchFamily="34" charset="0"/>
                <a:cs typeface="Arial" pitchFamily="34" charset="0"/>
              </a:rPr>
            </a:br>
            <a:r>
              <a:rPr lang="en-IN" sz="3600" dirty="0">
                <a:solidFill>
                  <a:srgbClr val="C00000"/>
                </a:solidFill>
                <a:latin typeface="Arial" panose="020B0604020202020204" pitchFamily="34" charset="0"/>
                <a:cs typeface="Arial" panose="020B0604020202020204" pitchFamily="34" charset="0"/>
              </a:rPr>
              <a:t>Failed Embankment resting on Soft Soil </a:t>
            </a:r>
            <a:br>
              <a:rPr lang="en-IN" sz="3600" dirty="0">
                <a:solidFill>
                  <a:srgbClr val="C00000"/>
                </a:solidFill>
                <a:latin typeface="Arial" panose="020B0604020202020204" pitchFamily="34" charset="0"/>
                <a:cs typeface="Arial" panose="020B0604020202020204" pitchFamily="34" charset="0"/>
              </a:rPr>
            </a:br>
            <a:r>
              <a:rPr lang="en-IN" sz="3600" dirty="0">
                <a:solidFill>
                  <a:srgbClr val="0000CC"/>
                </a:solidFill>
                <a:latin typeface="Arial" panose="020B0604020202020204" pitchFamily="34" charset="0"/>
                <a:cs typeface="Arial" panose="020B0604020202020204" pitchFamily="34" charset="0"/>
              </a:rPr>
              <a:t>–</a:t>
            </a:r>
            <a:r>
              <a:rPr lang="en-IN" sz="3600" dirty="0">
                <a:solidFill>
                  <a:srgbClr val="C00000"/>
                </a:solidFill>
                <a:latin typeface="Arial" panose="020B0604020202020204" pitchFamily="34" charset="0"/>
                <a:cs typeface="Arial" panose="020B0604020202020204" pitchFamily="34" charset="0"/>
              </a:rPr>
              <a:t> </a:t>
            </a:r>
            <a:r>
              <a:rPr lang="en-IN" sz="2800" b="1" i="1" dirty="0">
                <a:solidFill>
                  <a:srgbClr val="0000CC"/>
                </a:solidFill>
                <a:latin typeface="Arial" panose="020B0604020202020204" pitchFamily="34" charset="0"/>
                <a:cs typeface="Arial" panose="020B0604020202020204" pitchFamily="34" charset="0"/>
              </a:rPr>
              <a:t>A Case Study</a:t>
            </a:r>
          </a:p>
        </p:txBody>
      </p:sp>
      <p:sp>
        <p:nvSpPr>
          <p:cNvPr id="3" name="Subtitle 2"/>
          <p:cNvSpPr>
            <a:spLocks noGrp="1"/>
          </p:cNvSpPr>
          <p:nvPr>
            <p:ph type="subTitle" idx="1"/>
          </p:nvPr>
        </p:nvSpPr>
        <p:spPr>
          <a:xfrm>
            <a:off x="574927" y="5377332"/>
            <a:ext cx="5077193" cy="1427708"/>
          </a:xfrm>
        </p:spPr>
        <p:txBody>
          <a:bodyPr lIns="72000" rIns="0">
            <a:normAutofit/>
          </a:bodyPr>
          <a:lstStyle/>
          <a:p>
            <a:r>
              <a:rPr lang="en-US" sz="1800" b="1" dirty="0">
                <a:solidFill>
                  <a:srgbClr val="0000CC"/>
                </a:solidFill>
                <a:latin typeface="Arial" pitchFamily="34" charset="0"/>
                <a:cs typeface="Arial" pitchFamily="34" charset="0"/>
              </a:rPr>
              <a:t>Dr. </a:t>
            </a:r>
            <a:r>
              <a:rPr lang="en-US" sz="1800" b="1" dirty="0" err="1">
                <a:solidFill>
                  <a:srgbClr val="0000CC"/>
                </a:solidFill>
                <a:latin typeface="Arial" pitchFamily="34" charset="0"/>
                <a:cs typeface="Arial" pitchFamily="34" charset="0"/>
              </a:rPr>
              <a:t>Jayamohan.J</a:t>
            </a:r>
            <a:endParaRPr lang="en-US" sz="1800" b="1" dirty="0">
              <a:solidFill>
                <a:srgbClr val="0000CC"/>
              </a:solidFill>
              <a:latin typeface="Arial" pitchFamily="34" charset="0"/>
              <a:cs typeface="Arial" pitchFamily="34" charset="0"/>
            </a:endParaRPr>
          </a:p>
          <a:p>
            <a:r>
              <a:rPr lang="en-US" sz="1600" b="1" dirty="0">
                <a:solidFill>
                  <a:srgbClr val="C00000"/>
                </a:solidFill>
                <a:latin typeface="Arial" pitchFamily="34" charset="0"/>
                <a:cs typeface="Arial" pitchFamily="34" charset="0"/>
              </a:rPr>
              <a:t>Joint Director</a:t>
            </a:r>
          </a:p>
          <a:p>
            <a:r>
              <a:rPr lang="en-US" sz="1600" dirty="0">
                <a:solidFill>
                  <a:schemeClr val="tx1"/>
                </a:solidFill>
                <a:latin typeface="Arial" pitchFamily="34" charset="0"/>
                <a:cs typeface="Arial" pitchFamily="34" charset="0"/>
              </a:rPr>
              <a:t>Lal Bahadur Shastri Centre for Science &amp; Technology </a:t>
            </a:r>
          </a:p>
          <a:p>
            <a:r>
              <a:rPr lang="en-US" sz="1600" dirty="0">
                <a:solidFill>
                  <a:schemeClr val="tx1"/>
                </a:solidFill>
                <a:latin typeface="Arial" pitchFamily="34" charset="0"/>
                <a:cs typeface="Arial" pitchFamily="34" charset="0"/>
              </a:rPr>
              <a:t>Thiruvananthapuram</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dirty="0"/>
          </a:p>
        </p:txBody>
      </p:sp>
      <p:sp>
        <p:nvSpPr>
          <p:cNvPr id="6" name="AutoShape 2">
            <a:extLst>
              <a:ext uri="{FF2B5EF4-FFF2-40B4-BE49-F238E27FC236}">
                <a16:creationId xmlns:a16="http://schemas.microsoft.com/office/drawing/2014/main" id="{2F26CC38-4A9E-4FC0-8ABF-35638201024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8" name="Picture 7">
            <a:extLst>
              <a:ext uri="{FF2B5EF4-FFF2-40B4-BE49-F238E27FC236}">
                <a16:creationId xmlns:a16="http://schemas.microsoft.com/office/drawing/2014/main" id="{DA9B5E1A-0946-49E0-8888-AFC91DDFD9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256" y="5534347"/>
            <a:ext cx="1207021" cy="1207021"/>
          </a:xfrm>
          <a:prstGeom prst="rect">
            <a:avLst/>
          </a:prstGeom>
        </p:spPr>
      </p:pic>
      <p:pic>
        <p:nvPicPr>
          <p:cNvPr id="4" name="Picture 3">
            <a:extLst>
              <a:ext uri="{FF2B5EF4-FFF2-40B4-BE49-F238E27FC236}">
                <a16:creationId xmlns:a16="http://schemas.microsoft.com/office/drawing/2014/main" id="{07F757F5-D63C-4990-AA6F-773100D247A3}"/>
              </a:ext>
            </a:extLst>
          </p:cNvPr>
          <p:cNvPicPr>
            <a:picLocks noChangeAspect="1"/>
          </p:cNvPicPr>
          <p:nvPr/>
        </p:nvPicPr>
        <p:blipFill rotWithShape="1">
          <a:blip r:embed="rId3"/>
          <a:srcRect t="26901"/>
          <a:stretch/>
        </p:blipFill>
        <p:spPr>
          <a:xfrm>
            <a:off x="1597163" y="1793750"/>
            <a:ext cx="6254473" cy="3429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Breach of Embankment and Temporary Bund</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10</a:t>
            </a:fld>
            <a:endParaRPr lang="en-US" dirty="0">
              <a:solidFill>
                <a:schemeClr val="tx1"/>
              </a:solidFill>
            </a:endParaRPr>
          </a:p>
        </p:txBody>
      </p:sp>
      <p:pic>
        <p:nvPicPr>
          <p:cNvPr id="7" name="Picture 6">
            <a:extLst>
              <a:ext uri="{FF2B5EF4-FFF2-40B4-BE49-F238E27FC236}">
                <a16:creationId xmlns:a16="http://schemas.microsoft.com/office/drawing/2014/main" id="{2C05F864-42B7-46EC-92DF-E770A7663A64}"/>
              </a:ext>
            </a:extLst>
          </p:cNvPr>
          <p:cNvPicPr>
            <a:picLocks noChangeAspect="1"/>
          </p:cNvPicPr>
          <p:nvPr/>
        </p:nvPicPr>
        <p:blipFill>
          <a:blip r:embed="rId2"/>
          <a:stretch>
            <a:fillRect/>
          </a:stretch>
        </p:blipFill>
        <p:spPr>
          <a:xfrm>
            <a:off x="1259632" y="985236"/>
            <a:ext cx="7021257" cy="5180067"/>
          </a:xfrm>
          <a:prstGeom prst="rect">
            <a:avLst/>
          </a:prstGeom>
        </p:spPr>
      </p:pic>
    </p:spTree>
    <p:extLst>
      <p:ext uri="{BB962C8B-B14F-4D97-AF65-F5344CB8AC3E}">
        <p14:creationId xmlns:p14="http://schemas.microsoft.com/office/powerpoint/2010/main" val="2020784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2FFAC4-167D-4F9D-B3FE-A76706800DDB}"/>
              </a:ext>
            </a:extLst>
          </p:cNvPr>
          <p:cNvSpPr>
            <a:spLocks noGrp="1"/>
          </p:cNvSpPr>
          <p:nvPr>
            <p:ph type="sldNum" sz="quarter" idx="12"/>
          </p:nvPr>
        </p:nvSpPr>
        <p:spPr/>
        <p:txBody>
          <a:bodyPr/>
          <a:lstStyle/>
          <a:p>
            <a:fld id="{594994D5-D7CB-4015-A03A-4BE488789648}" type="slidenum">
              <a:rPr lang="en-US" sz="2000" smtClean="0">
                <a:solidFill>
                  <a:schemeClr val="tx1"/>
                </a:solidFill>
              </a:rPr>
              <a:pPr/>
              <a:t>11</a:t>
            </a:fld>
            <a:endParaRPr lang="en-US" dirty="0">
              <a:solidFill>
                <a:schemeClr val="tx1"/>
              </a:solidFill>
            </a:endParaRPr>
          </a:p>
        </p:txBody>
      </p:sp>
      <p:pic>
        <p:nvPicPr>
          <p:cNvPr id="3" name="Picture 2">
            <a:extLst>
              <a:ext uri="{FF2B5EF4-FFF2-40B4-BE49-F238E27FC236}">
                <a16:creationId xmlns:a16="http://schemas.microsoft.com/office/drawing/2014/main" id="{ED5C2EDC-E8EC-48B1-B9E4-B5B6BD9F66C3}"/>
              </a:ext>
            </a:extLst>
          </p:cNvPr>
          <p:cNvPicPr>
            <a:picLocks noChangeAspect="1"/>
          </p:cNvPicPr>
          <p:nvPr/>
        </p:nvPicPr>
        <p:blipFill>
          <a:blip r:embed="rId2"/>
          <a:stretch>
            <a:fillRect/>
          </a:stretch>
        </p:blipFill>
        <p:spPr>
          <a:xfrm>
            <a:off x="899592" y="93452"/>
            <a:ext cx="6824408" cy="6628023"/>
          </a:xfrm>
          <a:prstGeom prst="rect">
            <a:avLst/>
          </a:prstGeom>
        </p:spPr>
      </p:pic>
    </p:spTree>
    <p:extLst>
      <p:ext uri="{BB962C8B-B14F-4D97-AF65-F5344CB8AC3E}">
        <p14:creationId xmlns:p14="http://schemas.microsoft.com/office/powerpoint/2010/main" val="2889162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E45144-7BD3-4AEC-962F-023D3DE6FF16}"/>
              </a:ext>
            </a:extLst>
          </p:cNvPr>
          <p:cNvSpPr>
            <a:spLocks noGrp="1"/>
          </p:cNvSpPr>
          <p:nvPr>
            <p:ph type="sldNum" sz="quarter" idx="12"/>
          </p:nvPr>
        </p:nvSpPr>
        <p:spPr/>
        <p:txBody>
          <a:bodyPr/>
          <a:lstStyle/>
          <a:p>
            <a:fld id="{594994D5-D7CB-4015-A03A-4BE488789648}" type="slidenum">
              <a:rPr lang="en-US" sz="2000" smtClean="0">
                <a:solidFill>
                  <a:schemeClr val="tx1"/>
                </a:solidFill>
              </a:rPr>
              <a:pPr/>
              <a:t>12</a:t>
            </a:fld>
            <a:endParaRPr lang="en-US" dirty="0">
              <a:solidFill>
                <a:schemeClr val="tx1"/>
              </a:solidFill>
            </a:endParaRPr>
          </a:p>
        </p:txBody>
      </p:sp>
      <p:pic>
        <p:nvPicPr>
          <p:cNvPr id="3" name="Picture 2">
            <a:extLst>
              <a:ext uri="{FF2B5EF4-FFF2-40B4-BE49-F238E27FC236}">
                <a16:creationId xmlns:a16="http://schemas.microsoft.com/office/drawing/2014/main" id="{4F9D5178-09E1-4E8D-9A6D-9753ABEE6A03}"/>
              </a:ext>
            </a:extLst>
          </p:cNvPr>
          <p:cNvPicPr>
            <a:picLocks noChangeAspect="1"/>
          </p:cNvPicPr>
          <p:nvPr/>
        </p:nvPicPr>
        <p:blipFill rotWithShape="1">
          <a:blip r:embed="rId2"/>
          <a:srcRect b="17508"/>
          <a:stretch/>
        </p:blipFill>
        <p:spPr>
          <a:xfrm>
            <a:off x="1433281" y="218952"/>
            <a:ext cx="6189001" cy="6532834"/>
          </a:xfrm>
          <a:prstGeom prst="rect">
            <a:avLst/>
          </a:prstGeom>
        </p:spPr>
      </p:pic>
    </p:spTree>
    <p:extLst>
      <p:ext uri="{BB962C8B-B14F-4D97-AF65-F5344CB8AC3E}">
        <p14:creationId xmlns:p14="http://schemas.microsoft.com/office/powerpoint/2010/main" val="2039149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E4D76E-BF41-4842-B7CB-77F6085104F0}"/>
              </a:ext>
            </a:extLst>
          </p:cNvPr>
          <p:cNvSpPr>
            <a:spLocks noGrp="1"/>
          </p:cNvSpPr>
          <p:nvPr>
            <p:ph type="sldNum" sz="quarter" idx="12"/>
          </p:nvPr>
        </p:nvSpPr>
        <p:spPr/>
        <p:txBody>
          <a:bodyPr/>
          <a:lstStyle/>
          <a:p>
            <a:fld id="{594994D5-D7CB-4015-A03A-4BE488789648}" type="slidenum">
              <a:rPr lang="en-US" sz="2000" smtClean="0">
                <a:solidFill>
                  <a:schemeClr val="tx1"/>
                </a:solidFill>
              </a:rPr>
              <a:pPr/>
              <a:t>13</a:t>
            </a:fld>
            <a:endParaRPr lang="en-US" dirty="0">
              <a:solidFill>
                <a:schemeClr val="tx1"/>
              </a:solidFill>
            </a:endParaRPr>
          </a:p>
        </p:txBody>
      </p:sp>
      <p:pic>
        <p:nvPicPr>
          <p:cNvPr id="3" name="Picture 2">
            <a:extLst>
              <a:ext uri="{FF2B5EF4-FFF2-40B4-BE49-F238E27FC236}">
                <a16:creationId xmlns:a16="http://schemas.microsoft.com/office/drawing/2014/main" id="{EA3187BF-3EBC-4AA8-B619-3C3D7AEB9EAF}"/>
              </a:ext>
            </a:extLst>
          </p:cNvPr>
          <p:cNvPicPr>
            <a:picLocks noChangeAspect="1"/>
          </p:cNvPicPr>
          <p:nvPr/>
        </p:nvPicPr>
        <p:blipFill>
          <a:blip r:embed="rId2"/>
          <a:stretch>
            <a:fillRect/>
          </a:stretch>
        </p:blipFill>
        <p:spPr>
          <a:xfrm>
            <a:off x="1403648" y="142280"/>
            <a:ext cx="5859068" cy="6264696"/>
          </a:xfrm>
          <a:prstGeom prst="rect">
            <a:avLst/>
          </a:prstGeom>
        </p:spPr>
      </p:pic>
    </p:spTree>
    <p:extLst>
      <p:ext uri="{BB962C8B-B14F-4D97-AF65-F5344CB8AC3E}">
        <p14:creationId xmlns:p14="http://schemas.microsoft.com/office/powerpoint/2010/main" val="979199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Inspection at Site</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14</a:t>
            </a:fld>
            <a:endParaRPr lang="en-US" dirty="0">
              <a:solidFill>
                <a:schemeClr val="tx1"/>
              </a:solidFill>
            </a:endParaRPr>
          </a:p>
        </p:txBody>
      </p:sp>
      <p:pic>
        <p:nvPicPr>
          <p:cNvPr id="6" name="Picture 5">
            <a:extLst>
              <a:ext uri="{FF2B5EF4-FFF2-40B4-BE49-F238E27FC236}">
                <a16:creationId xmlns:a16="http://schemas.microsoft.com/office/drawing/2014/main" id="{C950520D-F8F5-4D8B-897B-CB6D45B376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71600"/>
            <a:ext cx="9144000" cy="4114800"/>
          </a:xfrm>
          <a:prstGeom prst="rect">
            <a:avLst/>
          </a:prstGeom>
        </p:spPr>
      </p:pic>
    </p:spTree>
    <p:extLst>
      <p:ext uri="{BB962C8B-B14F-4D97-AF65-F5344CB8AC3E}">
        <p14:creationId xmlns:p14="http://schemas.microsoft.com/office/powerpoint/2010/main" val="3531496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a:bodyPr>
          <a:lstStyle/>
          <a:p>
            <a:r>
              <a:rPr lang="en-IN" sz="3200" dirty="0">
                <a:solidFill>
                  <a:srgbClr val="0000CC"/>
                </a:solidFill>
                <a:latin typeface="Arial" pitchFamily="34" charset="0"/>
                <a:cs typeface="Arial" pitchFamily="34" charset="0"/>
              </a:rPr>
              <a:t>Details of Failure</a:t>
            </a:r>
          </a:p>
        </p:txBody>
      </p:sp>
      <p:sp>
        <p:nvSpPr>
          <p:cNvPr id="3" name="Content Placeholder 2"/>
          <p:cNvSpPr>
            <a:spLocks noGrp="1"/>
          </p:cNvSpPr>
          <p:nvPr>
            <p:ph idx="1"/>
          </p:nvPr>
        </p:nvSpPr>
        <p:spPr>
          <a:xfrm>
            <a:off x="457200" y="1412776"/>
            <a:ext cx="8229600" cy="5170586"/>
          </a:xfrm>
        </p:spPr>
        <p:txBody>
          <a:bodyPr>
            <a:normAutofit/>
          </a:bodyPr>
          <a:lstStyle/>
          <a:p>
            <a:pPr algn="just"/>
            <a:r>
              <a:rPr lang="en-US" sz="2400" dirty="0">
                <a:latin typeface="Arial" pitchFamily="34" charset="0"/>
                <a:cs typeface="Arial" pitchFamily="34" charset="0"/>
              </a:rPr>
              <a:t>At </a:t>
            </a:r>
            <a:r>
              <a:rPr lang="en-US" sz="2400" dirty="0" err="1">
                <a:solidFill>
                  <a:srgbClr val="0000CC"/>
                </a:solidFill>
                <a:latin typeface="Arial" pitchFamily="34" charset="0"/>
                <a:cs typeface="Arial" pitchFamily="34" charset="0"/>
              </a:rPr>
              <a:t>Kanakassery</a:t>
            </a:r>
            <a:r>
              <a:rPr lang="en-US" sz="2400" dirty="0">
                <a:solidFill>
                  <a:srgbClr val="0000CC"/>
                </a:solidFill>
                <a:latin typeface="Arial" pitchFamily="34" charset="0"/>
                <a:cs typeface="Arial" pitchFamily="34" charset="0"/>
              </a:rPr>
              <a:t> </a:t>
            </a:r>
            <a:r>
              <a:rPr lang="en-US" sz="2400" dirty="0" err="1">
                <a:solidFill>
                  <a:srgbClr val="0000CC"/>
                </a:solidFill>
                <a:latin typeface="Arial" pitchFamily="34" charset="0"/>
                <a:cs typeface="Arial" pitchFamily="34" charset="0"/>
              </a:rPr>
              <a:t>Padasekharam</a:t>
            </a:r>
            <a:r>
              <a:rPr lang="en-US" sz="2400" dirty="0">
                <a:solidFill>
                  <a:srgbClr val="0000CC"/>
                </a:solidFill>
                <a:latin typeface="Arial" pitchFamily="34" charset="0"/>
                <a:cs typeface="Arial" pitchFamily="34" charset="0"/>
              </a:rPr>
              <a:t> </a:t>
            </a:r>
            <a:r>
              <a:rPr lang="en-US" sz="2400" dirty="0">
                <a:latin typeface="Arial" pitchFamily="34" charset="0"/>
                <a:cs typeface="Arial" pitchFamily="34" charset="0"/>
              </a:rPr>
              <a:t>in </a:t>
            </a:r>
            <a:r>
              <a:rPr lang="en-US" sz="2400" dirty="0" err="1">
                <a:solidFill>
                  <a:srgbClr val="0000CC"/>
                </a:solidFill>
                <a:latin typeface="Arial" pitchFamily="34" charset="0"/>
                <a:cs typeface="Arial" pitchFamily="34" charset="0"/>
              </a:rPr>
              <a:t>Kainakari</a:t>
            </a:r>
            <a:r>
              <a:rPr lang="en-US" sz="2400" dirty="0">
                <a:solidFill>
                  <a:srgbClr val="0000CC"/>
                </a:solidFill>
                <a:latin typeface="Arial" pitchFamily="34" charset="0"/>
                <a:cs typeface="Arial" pitchFamily="34" charset="0"/>
              </a:rPr>
              <a:t> Panchayath</a:t>
            </a:r>
            <a:r>
              <a:rPr lang="en-US" sz="2400" dirty="0">
                <a:latin typeface="Arial" pitchFamily="34" charset="0"/>
                <a:cs typeface="Arial" pitchFamily="34" charset="0"/>
              </a:rPr>
              <a:t> of </a:t>
            </a:r>
            <a:r>
              <a:rPr lang="en-US" sz="2400" dirty="0">
                <a:solidFill>
                  <a:srgbClr val="0000CC"/>
                </a:solidFill>
                <a:latin typeface="Arial" pitchFamily="34" charset="0"/>
                <a:cs typeface="Arial" pitchFamily="34" charset="0"/>
              </a:rPr>
              <a:t>Alappuzha District</a:t>
            </a:r>
            <a:r>
              <a:rPr lang="en-US" sz="2400" dirty="0">
                <a:latin typeface="Arial" pitchFamily="34" charset="0"/>
                <a:cs typeface="Arial" pitchFamily="34" charset="0"/>
              </a:rPr>
              <a:t>, the portion of embankment near the water pump breaches regularly</a:t>
            </a:r>
          </a:p>
          <a:p>
            <a:endParaRPr lang="en-IN" sz="2400" dirty="0">
              <a:latin typeface="Arial" pitchFamily="34" charset="0"/>
              <a:cs typeface="Arial" pitchFamily="34" charset="0"/>
            </a:endParaRPr>
          </a:p>
          <a:p>
            <a:r>
              <a:rPr lang="en-IN" sz="2400" i="1" dirty="0">
                <a:solidFill>
                  <a:srgbClr val="0000CC"/>
                </a:solidFill>
                <a:latin typeface="Arial" pitchFamily="34" charset="0"/>
                <a:cs typeface="Arial" pitchFamily="34" charset="0"/>
              </a:rPr>
              <a:t>Recurring breaches in this location</a:t>
            </a:r>
          </a:p>
          <a:p>
            <a:pPr>
              <a:lnSpc>
                <a:spcPct val="150000"/>
              </a:lnSpc>
            </a:pPr>
            <a:r>
              <a:rPr lang="en-US" sz="2400" dirty="0">
                <a:latin typeface="Arial" pitchFamily="34" charset="0"/>
                <a:cs typeface="Arial" pitchFamily="34" charset="0"/>
              </a:rPr>
              <a:t>09-08-2019 – 30 m wide</a:t>
            </a:r>
          </a:p>
          <a:p>
            <a:pPr>
              <a:lnSpc>
                <a:spcPct val="150000"/>
              </a:lnSpc>
            </a:pPr>
            <a:r>
              <a:rPr lang="en-US" sz="2400" dirty="0">
                <a:latin typeface="Arial" pitchFamily="34" charset="0"/>
                <a:cs typeface="Arial" pitchFamily="34" charset="0"/>
              </a:rPr>
              <a:t>27-08-2019 – 30 m wide</a:t>
            </a:r>
          </a:p>
          <a:p>
            <a:pPr>
              <a:lnSpc>
                <a:spcPct val="150000"/>
              </a:lnSpc>
            </a:pPr>
            <a:r>
              <a:rPr lang="en-US" sz="2400" dirty="0">
                <a:latin typeface="Arial" pitchFamily="34" charset="0"/>
                <a:cs typeface="Arial" pitchFamily="34" charset="0"/>
              </a:rPr>
              <a:t>05-12-2019 – 30 m wide</a:t>
            </a:r>
          </a:p>
          <a:p>
            <a:pPr>
              <a:lnSpc>
                <a:spcPct val="150000"/>
              </a:lnSpc>
            </a:pPr>
            <a:r>
              <a:rPr lang="en-US" sz="2400" dirty="0">
                <a:latin typeface="Arial" pitchFamily="34" charset="0"/>
                <a:cs typeface="Arial" pitchFamily="34" charset="0"/>
              </a:rPr>
              <a:t>11-12-2020 – 20 m wide</a:t>
            </a:r>
          </a:p>
          <a:p>
            <a:endParaRPr lang="en-IN" sz="2400" dirty="0">
              <a:latin typeface="Arial" pitchFamily="34" charset="0"/>
              <a:cs typeface="Arial" pitchFamily="34" charset="0"/>
            </a:endParaRPr>
          </a:p>
          <a:p>
            <a:endParaRPr lang="en-IN" sz="24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594994D5-D7CB-4015-A03A-4BE488789648}" type="slidenum">
              <a:rPr lang="en-US" sz="2000" smtClean="0">
                <a:solidFill>
                  <a:schemeClr val="tx1"/>
                </a:solidFill>
              </a:rPr>
              <a:pPr/>
              <a:t>15</a:t>
            </a:fld>
            <a:endParaRPr lang="en-US" dirty="0">
              <a:solidFill>
                <a:schemeClr val="tx1"/>
              </a:solidFill>
            </a:endParaRPr>
          </a:p>
        </p:txBody>
      </p:sp>
    </p:spTree>
    <p:extLst>
      <p:ext uri="{BB962C8B-B14F-4D97-AF65-F5344CB8AC3E}">
        <p14:creationId xmlns:p14="http://schemas.microsoft.com/office/powerpoint/2010/main" val="614778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4994D5-D7CB-4015-A03A-4BE488789648}" type="slidenum">
              <a:rPr lang="en-US" sz="2000" smtClean="0">
                <a:solidFill>
                  <a:schemeClr val="tx1"/>
                </a:solidFill>
              </a:rPr>
              <a:pPr/>
              <a:t>16</a:t>
            </a:fld>
            <a:endParaRPr lang="en-US" dirty="0">
              <a:solidFill>
                <a:schemeClr val="tx1"/>
              </a:solidFill>
            </a:endParaRPr>
          </a:p>
        </p:txBody>
      </p:sp>
      <p:pic>
        <p:nvPicPr>
          <p:cNvPr id="8" name="Picture 7">
            <a:extLst>
              <a:ext uri="{FF2B5EF4-FFF2-40B4-BE49-F238E27FC236}">
                <a16:creationId xmlns:a16="http://schemas.microsoft.com/office/drawing/2014/main" id="{682AAB31-CE31-4A56-AEDD-4E084FEEB420}"/>
              </a:ext>
            </a:extLst>
          </p:cNvPr>
          <p:cNvPicPr>
            <a:picLocks noChangeAspect="1"/>
          </p:cNvPicPr>
          <p:nvPr/>
        </p:nvPicPr>
        <p:blipFill rotWithShape="1">
          <a:blip r:embed="rId2">
            <a:extLst>
              <a:ext uri="{28A0092B-C50C-407E-A947-70E740481C1C}">
                <a14:useLocalDpi xmlns:a14="http://schemas.microsoft.com/office/drawing/2010/main" val="0"/>
              </a:ext>
            </a:extLst>
          </a:blip>
          <a:srcRect l="6601" r="6601" b="57350"/>
          <a:stretch/>
        </p:blipFill>
        <p:spPr>
          <a:xfrm>
            <a:off x="99548" y="260648"/>
            <a:ext cx="8944903" cy="5860313"/>
          </a:xfrm>
          <a:prstGeom prst="rect">
            <a:avLst/>
          </a:prstGeom>
        </p:spPr>
      </p:pic>
    </p:spTree>
    <p:extLst>
      <p:ext uri="{BB962C8B-B14F-4D97-AF65-F5344CB8AC3E}">
        <p14:creationId xmlns:p14="http://schemas.microsoft.com/office/powerpoint/2010/main" val="3753242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4994D5-D7CB-4015-A03A-4BE488789648}" type="slidenum">
              <a:rPr lang="en-US" sz="2000" smtClean="0">
                <a:solidFill>
                  <a:schemeClr val="tx1"/>
                </a:solidFill>
              </a:rPr>
              <a:pPr/>
              <a:t>17</a:t>
            </a:fld>
            <a:endParaRPr lang="en-US" dirty="0">
              <a:solidFill>
                <a:schemeClr val="tx1"/>
              </a:solidFill>
            </a:endParaRPr>
          </a:p>
        </p:txBody>
      </p:sp>
      <p:pic>
        <p:nvPicPr>
          <p:cNvPr id="3" name="Picture 2">
            <a:extLst>
              <a:ext uri="{FF2B5EF4-FFF2-40B4-BE49-F238E27FC236}">
                <a16:creationId xmlns:a16="http://schemas.microsoft.com/office/drawing/2014/main" id="{A9289D57-8B8A-4CC2-9551-720979B4F80D}"/>
              </a:ext>
            </a:extLst>
          </p:cNvPr>
          <p:cNvPicPr>
            <a:picLocks noChangeAspect="1"/>
          </p:cNvPicPr>
          <p:nvPr/>
        </p:nvPicPr>
        <p:blipFill rotWithShape="1">
          <a:blip r:embed="rId2">
            <a:extLst>
              <a:ext uri="{28A0092B-C50C-407E-A947-70E740481C1C}">
                <a14:useLocalDpi xmlns:a14="http://schemas.microsoft.com/office/drawing/2010/main" val="0"/>
              </a:ext>
            </a:extLst>
          </a:blip>
          <a:srcRect l="6923" t="20601" r="7398" b="43700"/>
          <a:stretch/>
        </p:blipFill>
        <p:spPr>
          <a:xfrm>
            <a:off x="179511" y="260647"/>
            <a:ext cx="8813781" cy="4896545"/>
          </a:xfrm>
          <a:prstGeom prst="rect">
            <a:avLst/>
          </a:prstGeom>
        </p:spPr>
      </p:pic>
    </p:spTree>
    <p:extLst>
      <p:ext uri="{BB962C8B-B14F-4D97-AF65-F5344CB8AC3E}">
        <p14:creationId xmlns:p14="http://schemas.microsoft.com/office/powerpoint/2010/main" val="384067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7216C-E740-49FA-9834-7B3380572EBC}"/>
              </a:ext>
            </a:extLst>
          </p:cNvPr>
          <p:cNvSpPr>
            <a:spLocks noGrp="1"/>
          </p:cNvSpPr>
          <p:nvPr>
            <p:ph type="title"/>
          </p:nvPr>
        </p:nvSpPr>
        <p:spPr>
          <a:xfrm>
            <a:off x="457200" y="274638"/>
            <a:ext cx="8229600" cy="706090"/>
          </a:xfrm>
        </p:spPr>
        <p:txBody>
          <a:bodyPr>
            <a:normAutofit/>
          </a:bodyPr>
          <a:lstStyle/>
          <a:p>
            <a:r>
              <a:rPr lang="en-US" sz="3600" dirty="0">
                <a:solidFill>
                  <a:srgbClr val="C00000"/>
                </a:solidFill>
              </a:rPr>
              <a:t>Data from Department</a:t>
            </a:r>
            <a:endParaRPr lang="en-IN" sz="3600" dirty="0">
              <a:solidFill>
                <a:srgbClr val="C00000"/>
              </a:solidFill>
            </a:endParaRPr>
          </a:p>
        </p:txBody>
      </p:sp>
      <p:sp>
        <p:nvSpPr>
          <p:cNvPr id="3" name="Content Placeholder 2">
            <a:extLst>
              <a:ext uri="{FF2B5EF4-FFF2-40B4-BE49-F238E27FC236}">
                <a16:creationId xmlns:a16="http://schemas.microsoft.com/office/drawing/2014/main" id="{21990B26-5AC9-469C-9CB5-CE3AA45BDB2C}"/>
              </a:ext>
            </a:extLst>
          </p:cNvPr>
          <p:cNvSpPr>
            <a:spLocks noGrp="1"/>
          </p:cNvSpPr>
          <p:nvPr>
            <p:ph idx="1"/>
          </p:nvPr>
        </p:nvSpPr>
        <p:spPr>
          <a:xfrm>
            <a:off x="457200" y="1196752"/>
            <a:ext cx="8229600" cy="5386610"/>
          </a:xfrm>
        </p:spPr>
        <p:txBody>
          <a:bodyPr>
            <a:normAutofit/>
          </a:bodyPr>
          <a:lstStyle/>
          <a:p>
            <a:pPr lvl="0" algn="just"/>
            <a:r>
              <a:rPr lang="en-IN" sz="2800" dirty="0">
                <a:latin typeface="Arial" panose="020B0604020202020204" pitchFamily="34" charset="0"/>
                <a:cs typeface="Arial" panose="020B0604020202020204" pitchFamily="34" charset="0"/>
              </a:rPr>
              <a:t>To have a detailed sounding to measure the depth of water in the Backwater and also in </a:t>
            </a:r>
            <a:r>
              <a:rPr lang="en-IN" sz="2800" dirty="0" err="1">
                <a:latin typeface="Arial" panose="020B0604020202020204" pitchFamily="34" charset="0"/>
                <a:cs typeface="Arial" panose="020B0604020202020204" pitchFamily="34" charset="0"/>
              </a:rPr>
              <a:t>Padasekharam</a:t>
            </a:r>
            <a:r>
              <a:rPr lang="en-IN" sz="2800" dirty="0">
                <a:latin typeface="Arial" panose="020B0604020202020204" pitchFamily="34" charset="0"/>
                <a:cs typeface="Arial" panose="020B0604020202020204" pitchFamily="34" charset="0"/>
              </a:rPr>
              <a:t>.</a:t>
            </a:r>
          </a:p>
          <a:p>
            <a:pPr lvl="0" algn="just"/>
            <a:r>
              <a:rPr lang="en-IN" sz="2800" dirty="0">
                <a:latin typeface="Arial" panose="020B0604020202020204" pitchFamily="34" charset="0"/>
                <a:cs typeface="Arial" panose="020B0604020202020204" pitchFamily="34" charset="0"/>
              </a:rPr>
              <a:t>The sounding has to be taken in a grid of 5 m for a width of 20 m on either side of the breached bund.</a:t>
            </a:r>
          </a:p>
          <a:p>
            <a:pPr lvl="0" algn="just"/>
            <a:r>
              <a:rPr lang="en-IN" sz="2800" dirty="0">
                <a:latin typeface="Arial" panose="020B0604020202020204" pitchFamily="34" charset="0"/>
                <a:cs typeface="Arial" panose="020B0604020202020204" pitchFamily="34" charset="0"/>
              </a:rPr>
              <a:t>Collect the soil sample from backwater area from surface and also from a depth of 1 m.</a:t>
            </a:r>
          </a:p>
          <a:p>
            <a:pPr lvl="0" algn="just"/>
            <a:r>
              <a:rPr lang="en-IN" sz="2800" dirty="0">
                <a:latin typeface="Arial" panose="020B0604020202020204" pitchFamily="34" charset="0"/>
                <a:cs typeface="Arial" panose="020B0604020202020204" pitchFamily="34" charset="0"/>
              </a:rPr>
              <a:t>Sample of soil used for bund construction.</a:t>
            </a:r>
          </a:p>
          <a:p>
            <a:endParaRPr lang="en-IN" sz="1800" dirty="0"/>
          </a:p>
        </p:txBody>
      </p:sp>
      <p:sp>
        <p:nvSpPr>
          <p:cNvPr id="4" name="Slide Number Placeholder 3">
            <a:extLst>
              <a:ext uri="{FF2B5EF4-FFF2-40B4-BE49-F238E27FC236}">
                <a16:creationId xmlns:a16="http://schemas.microsoft.com/office/drawing/2014/main" id="{9FF106DD-6C04-423B-B8B3-F6A0E4BA7271}"/>
              </a:ext>
            </a:extLst>
          </p:cNvPr>
          <p:cNvSpPr>
            <a:spLocks noGrp="1"/>
          </p:cNvSpPr>
          <p:nvPr>
            <p:ph type="sldNum" sz="quarter" idx="12"/>
          </p:nvPr>
        </p:nvSpPr>
        <p:spPr/>
        <p:txBody>
          <a:bodyPr/>
          <a:lstStyle/>
          <a:p>
            <a:fld id="{594994D5-D7CB-4015-A03A-4BE488789648}" type="slidenum">
              <a:rPr lang="en-US" sz="2000" smtClean="0">
                <a:solidFill>
                  <a:schemeClr val="tx1"/>
                </a:solidFill>
              </a:rPr>
              <a:pPr/>
              <a:t>18</a:t>
            </a:fld>
            <a:endParaRPr lang="en-US" dirty="0">
              <a:solidFill>
                <a:schemeClr val="tx1"/>
              </a:solidFill>
            </a:endParaRPr>
          </a:p>
        </p:txBody>
      </p:sp>
    </p:spTree>
    <p:extLst>
      <p:ext uri="{BB962C8B-B14F-4D97-AF65-F5344CB8AC3E}">
        <p14:creationId xmlns:p14="http://schemas.microsoft.com/office/powerpoint/2010/main" val="1359815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7216C-E740-49FA-9834-7B3380572EBC}"/>
              </a:ext>
            </a:extLst>
          </p:cNvPr>
          <p:cNvSpPr>
            <a:spLocks noGrp="1"/>
          </p:cNvSpPr>
          <p:nvPr>
            <p:ph type="title"/>
          </p:nvPr>
        </p:nvSpPr>
        <p:spPr>
          <a:xfrm>
            <a:off x="457200" y="274638"/>
            <a:ext cx="8229600" cy="706090"/>
          </a:xfrm>
        </p:spPr>
        <p:txBody>
          <a:bodyPr>
            <a:normAutofit/>
          </a:bodyPr>
          <a:lstStyle/>
          <a:p>
            <a:r>
              <a:rPr lang="en-US" sz="3600" dirty="0">
                <a:solidFill>
                  <a:srgbClr val="C00000"/>
                </a:solidFill>
              </a:rPr>
              <a:t>Data from Department</a:t>
            </a:r>
            <a:endParaRPr lang="en-IN" sz="3600" dirty="0">
              <a:solidFill>
                <a:srgbClr val="C00000"/>
              </a:solidFill>
            </a:endParaRPr>
          </a:p>
        </p:txBody>
      </p:sp>
      <p:sp>
        <p:nvSpPr>
          <p:cNvPr id="3" name="Content Placeholder 2">
            <a:extLst>
              <a:ext uri="{FF2B5EF4-FFF2-40B4-BE49-F238E27FC236}">
                <a16:creationId xmlns:a16="http://schemas.microsoft.com/office/drawing/2014/main" id="{21990B26-5AC9-469C-9CB5-CE3AA45BDB2C}"/>
              </a:ext>
            </a:extLst>
          </p:cNvPr>
          <p:cNvSpPr>
            <a:spLocks noGrp="1"/>
          </p:cNvSpPr>
          <p:nvPr>
            <p:ph idx="1"/>
          </p:nvPr>
        </p:nvSpPr>
        <p:spPr>
          <a:xfrm>
            <a:off x="457200" y="1052736"/>
            <a:ext cx="8229600" cy="5400600"/>
          </a:xfrm>
        </p:spPr>
        <p:txBody>
          <a:bodyPr>
            <a:normAutofit fontScale="92500" lnSpcReduction="20000"/>
          </a:bodyPr>
          <a:lstStyle/>
          <a:p>
            <a:pPr lvl="0" algn="just"/>
            <a:r>
              <a:rPr lang="en-IN" i="1" dirty="0">
                <a:solidFill>
                  <a:srgbClr val="0000CC"/>
                </a:solidFill>
              </a:rPr>
              <a:t>To provide detailed sketches or drawings of the following:</a:t>
            </a:r>
          </a:p>
          <a:p>
            <a:pPr lvl="0" algn="just"/>
            <a:r>
              <a:rPr lang="en-IN" dirty="0"/>
              <a:t>Present condition of bund along with pump house and the drainage channel.</a:t>
            </a:r>
          </a:p>
          <a:p>
            <a:pPr lvl="0" algn="just"/>
            <a:r>
              <a:rPr lang="en-IN" dirty="0"/>
              <a:t>Proposed temporary bund (construction of which is in progress), </a:t>
            </a:r>
          </a:p>
          <a:p>
            <a:pPr lvl="0" algn="just"/>
            <a:r>
              <a:rPr lang="en-IN" dirty="0"/>
              <a:t>Data on pumping of water, like the time required to empty the </a:t>
            </a:r>
            <a:r>
              <a:rPr lang="en-IN" dirty="0" err="1"/>
              <a:t>padasekharam</a:t>
            </a:r>
            <a:r>
              <a:rPr lang="en-IN" dirty="0"/>
              <a:t> and the extent of area covered under one pump.</a:t>
            </a:r>
          </a:p>
          <a:p>
            <a:pPr lvl="0" algn="just"/>
            <a:r>
              <a:rPr lang="en-IN" dirty="0"/>
              <a:t>The MFL and drawdown level of water during pumping.</a:t>
            </a:r>
          </a:p>
          <a:p>
            <a:pPr lvl="0" algn="just"/>
            <a:r>
              <a:rPr lang="en-IN" dirty="0">
                <a:solidFill>
                  <a:srgbClr val="0000CC"/>
                </a:solidFill>
              </a:rPr>
              <a:t>Details of past breaches in the area</a:t>
            </a:r>
            <a:r>
              <a:rPr lang="en-IN" dirty="0"/>
              <a:t>. </a:t>
            </a:r>
          </a:p>
          <a:p>
            <a:endParaRPr lang="en-IN" sz="1800" dirty="0"/>
          </a:p>
        </p:txBody>
      </p:sp>
      <p:sp>
        <p:nvSpPr>
          <p:cNvPr id="4" name="Slide Number Placeholder 3">
            <a:extLst>
              <a:ext uri="{FF2B5EF4-FFF2-40B4-BE49-F238E27FC236}">
                <a16:creationId xmlns:a16="http://schemas.microsoft.com/office/drawing/2014/main" id="{9FF106DD-6C04-423B-B8B3-F6A0E4BA7271}"/>
              </a:ext>
            </a:extLst>
          </p:cNvPr>
          <p:cNvSpPr>
            <a:spLocks noGrp="1"/>
          </p:cNvSpPr>
          <p:nvPr>
            <p:ph type="sldNum" sz="quarter" idx="12"/>
          </p:nvPr>
        </p:nvSpPr>
        <p:spPr/>
        <p:txBody>
          <a:bodyPr/>
          <a:lstStyle/>
          <a:p>
            <a:fld id="{594994D5-D7CB-4015-A03A-4BE488789648}" type="slidenum">
              <a:rPr lang="en-US" sz="2000" smtClean="0">
                <a:solidFill>
                  <a:schemeClr val="tx1"/>
                </a:solidFill>
              </a:rPr>
              <a:pPr/>
              <a:t>19</a:t>
            </a:fld>
            <a:endParaRPr lang="en-US" dirty="0">
              <a:solidFill>
                <a:schemeClr val="tx1"/>
              </a:solidFill>
            </a:endParaRPr>
          </a:p>
        </p:txBody>
      </p:sp>
    </p:spTree>
    <p:extLst>
      <p:ext uri="{BB962C8B-B14F-4D97-AF65-F5344CB8AC3E}">
        <p14:creationId xmlns:p14="http://schemas.microsoft.com/office/powerpoint/2010/main" val="3013800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0000CC"/>
                </a:solidFill>
                <a:latin typeface="Arial" pitchFamily="34" charset="0"/>
                <a:cs typeface="Arial" pitchFamily="34" charset="0"/>
              </a:rPr>
              <a:t>Introduction</a:t>
            </a:r>
            <a:endParaRPr lang="en-IN" sz="3600" b="1" dirty="0">
              <a:solidFill>
                <a:srgbClr val="0000CC"/>
              </a:solidFill>
              <a:latin typeface="Arial" pitchFamily="34" charset="0"/>
              <a:cs typeface="Arial" pitchFamily="34" charset="0"/>
            </a:endParaRPr>
          </a:p>
        </p:txBody>
      </p:sp>
      <p:sp>
        <p:nvSpPr>
          <p:cNvPr id="3" name="Content Placeholder 2"/>
          <p:cNvSpPr>
            <a:spLocks noGrp="1"/>
          </p:cNvSpPr>
          <p:nvPr>
            <p:ph idx="1"/>
          </p:nvPr>
        </p:nvSpPr>
        <p:spPr>
          <a:xfrm>
            <a:off x="457200" y="1600200"/>
            <a:ext cx="8401080" cy="4525963"/>
          </a:xfrm>
        </p:spPr>
        <p:txBody>
          <a:bodyPr>
            <a:normAutofit/>
          </a:bodyPr>
          <a:lstStyle/>
          <a:p>
            <a:r>
              <a:rPr lang="en-US" dirty="0" err="1"/>
              <a:t>Kuttanad</a:t>
            </a:r>
            <a:r>
              <a:rPr lang="en-US" dirty="0"/>
              <a:t> – </a:t>
            </a:r>
            <a:r>
              <a:rPr lang="en-US" dirty="0" err="1"/>
              <a:t>Alapuzha</a:t>
            </a:r>
            <a:r>
              <a:rPr lang="en-US" dirty="0"/>
              <a:t> &amp; </a:t>
            </a:r>
            <a:r>
              <a:rPr lang="en-US" dirty="0" err="1"/>
              <a:t>Kottayam</a:t>
            </a:r>
            <a:endParaRPr lang="en-US" dirty="0"/>
          </a:p>
          <a:p>
            <a:r>
              <a:rPr lang="en-US" dirty="0"/>
              <a:t>Major Rice Producer of the State</a:t>
            </a:r>
          </a:p>
          <a:p>
            <a:r>
              <a:rPr lang="en-US" dirty="0"/>
              <a:t>Vast Paddy Fields</a:t>
            </a:r>
          </a:p>
          <a:p>
            <a:r>
              <a:rPr lang="en-US" dirty="0"/>
              <a:t>Farming is carried around 1.2 to 3.0 </a:t>
            </a:r>
            <a:r>
              <a:rPr lang="en-US" dirty="0" err="1"/>
              <a:t>metres</a:t>
            </a:r>
            <a:r>
              <a:rPr lang="en-US" dirty="0"/>
              <a:t> below sea level</a:t>
            </a:r>
          </a:p>
          <a:p>
            <a:r>
              <a:rPr lang="en-GB" dirty="0" err="1"/>
              <a:t>Kuttanad</a:t>
            </a:r>
            <a:r>
              <a:rPr lang="en-GB" dirty="0"/>
              <a:t> clay is a soft soil with associated problems of low shear strength and high compressibility</a:t>
            </a:r>
            <a:endParaRPr lang="en-US" dirty="0"/>
          </a:p>
        </p:txBody>
      </p:sp>
      <p:sp>
        <p:nvSpPr>
          <p:cNvPr id="4" name="Slide Number Placeholder 3"/>
          <p:cNvSpPr>
            <a:spLocks noGrp="1"/>
          </p:cNvSpPr>
          <p:nvPr>
            <p:ph type="sldNum" sz="quarter" idx="12"/>
          </p:nvPr>
        </p:nvSpPr>
        <p:spPr/>
        <p:txBody>
          <a:bodyPr/>
          <a:lstStyle/>
          <a:p>
            <a:fld id="{6C610CEC-7700-4123-965A-5EC4C8D2D947}" type="slidenum">
              <a:rPr lang="en-IN" sz="2400" smtClean="0">
                <a:solidFill>
                  <a:schemeClr val="tx1"/>
                </a:solidFill>
              </a:rPr>
              <a:pPr/>
              <a:t>2</a:t>
            </a:fld>
            <a:endParaRPr lang="en-IN" sz="2400" dirty="0">
              <a:solidFill>
                <a:schemeClr val="tx1"/>
              </a:solidFill>
            </a:endParaRPr>
          </a:p>
        </p:txBody>
      </p:sp>
    </p:spTree>
    <p:extLst>
      <p:ext uri="{BB962C8B-B14F-4D97-AF65-F5344CB8AC3E}">
        <p14:creationId xmlns:p14="http://schemas.microsoft.com/office/powerpoint/2010/main" val="38070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F65DD-696D-4E0B-8F8A-4018AB245E23}"/>
              </a:ext>
            </a:extLst>
          </p:cNvPr>
          <p:cNvSpPr>
            <a:spLocks noGrp="1"/>
          </p:cNvSpPr>
          <p:nvPr>
            <p:ph type="title"/>
          </p:nvPr>
        </p:nvSpPr>
        <p:spPr>
          <a:xfrm>
            <a:off x="457200" y="274638"/>
            <a:ext cx="8229600" cy="706090"/>
          </a:xfrm>
        </p:spPr>
        <p:txBody>
          <a:bodyPr>
            <a:normAutofit/>
          </a:bodyPr>
          <a:lstStyle/>
          <a:p>
            <a:r>
              <a:rPr lang="en-US" sz="3200" dirty="0">
                <a:solidFill>
                  <a:srgbClr val="0000CC"/>
                </a:solidFill>
              </a:rPr>
              <a:t>Details of previous breaches at this location</a:t>
            </a:r>
            <a:endParaRPr lang="en-IN" sz="3200" dirty="0">
              <a:solidFill>
                <a:srgbClr val="0000CC"/>
              </a:solidFill>
            </a:endParaRPr>
          </a:p>
        </p:txBody>
      </p:sp>
      <p:sp>
        <p:nvSpPr>
          <p:cNvPr id="3" name="Content Placeholder 2">
            <a:extLst>
              <a:ext uri="{FF2B5EF4-FFF2-40B4-BE49-F238E27FC236}">
                <a16:creationId xmlns:a16="http://schemas.microsoft.com/office/drawing/2014/main" id="{E112A065-D263-47B5-84BD-CEBD61672C16}"/>
              </a:ext>
            </a:extLst>
          </p:cNvPr>
          <p:cNvSpPr>
            <a:spLocks noGrp="1"/>
          </p:cNvSpPr>
          <p:nvPr>
            <p:ph idx="1"/>
          </p:nvPr>
        </p:nvSpPr>
        <p:spPr>
          <a:xfrm>
            <a:off x="457200" y="1340768"/>
            <a:ext cx="8229600" cy="5015582"/>
          </a:xfrm>
        </p:spPr>
        <p:txBody>
          <a:bodyPr>
            <a:normAutofit/>
          </a:bodyPr>
          <a:lstStyle/>
          <a:p>
            <a:pPr lvl="0">
              <a:lnSpc>
                <a:spcPct val="200000"/>
              </a:lnSpc>
            </a:pPr>
            <a:r>
              <a:rPr lang="en-IN" sz="2800" dirty="0"/>
              <a:t>09-08-2019 – 30 m wide</a:t>
            </a:r>
          </a:p>
          <a:p>
            <a:pPr lvl="0">
              <a:lnSpc>
                <a:spcPct val="200000"/>
              </a:lnSpc>
            </a:pPr>
            <a:r>
              <a:rPr lang="en-IN" sz="2800" dirty="0"/>
              <a:t>27-08-2019 – 30 m wide</a:t>
            </a:r>
          </a:p>
          <a:p>
            <a:pPr lvl="0">
              <a:lnSpc>
                <a:spcPct val="200000"/>
              </a:lnSpc>
            </a:pPr>
            <a:r>
              <a:rPr lang="en-IN" sz="2800" dirty="0"/>
              <a:t>05-12-2019 – 30 m wide</a:t>
            </a:r>
          </a:p>
          <a:p>
            <a:pPr lvl="0">
              <a:lnSpc>
                <a:spcPct val="200000"/>
              </a:lnSpc>
            </a:pPr>
            <a:r>
              <a:rPr lang="en-IN" sz="2800" dirty="0"/>
              <a:t>11-12-2020 – 20 m wide</a:t>
            </a:r>
          </a:p>
          <a:p>
            <a:endParaRPr lang="en-IN" sz="2400" dirty="0"/>
          </a:p>
        </p:txBody>
      </p:sp>
      <p:sp>
        <p:nvSpPr>
          <p:cNvPr id="4" name="Slide Number Placeholder 3">
            <a:extLst>
              <a:ext uri="{FF2B5EF4-FFF2-40B4-BE49-F238E27FC236}">
                <a16:creationId xmlns:a16="http://schemas.microsoft.com/office/drawing/2014/main" id="{E91AC377-6A3F-465C-A078-DFE54C46F016}"/>
              </a:ext>
            </a:extLst>
          </p:cNvPr>
          <p:cNvSpPr>
            <a:spLocks noGrp="1"/>
          </p:cNvSpPr>
          <p:nvPr>
            <p:ph type="sldNum" sz="quarter" idx="12"/>
          </p:nvPr>
        </p:nvSpPr>
        <p:spPr/>
        <p:txBody>
          <a:bodyPr/>
          <a:lstStyle/>
          <a:p>
            <a:fld id="{594994D5-D7CB-4015-A03A-4BE488789648}" type="slidenum">
              <a:rPr lang="en-US" sz="2000" smtClean="0">
                <a:solidFill>
                  <a:schemeClr val="tx1"/>
                </a:solidFill>
              </a:rPr>
              <a:pPr/>
              <a:t>20</a:t>
            </a:fld>
            <a:endParaRPr lang="en-US" dirty="0">
              <a:solidFill>
                <a:schemeClr val="tx1"/>
              </a:solidFill>
            </a:endParaRPr>
          </a:p>
        </p:txBody>
      </p:sp>
    </p:spTree>
    <p:extLst>
      <p:ext uri="{BB962C8B-B14F-4D97-AF65-F5344CB8AC3E}">
        <p14:creationId xmlns:p14="http://schemas.microsoft.com/office/powerpoint/2010/main" val="2846399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Chainages and Reaches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21</a:t>
            </a:fld>
            <a:endParaRPr lang="en-US" dirty="0">
              <a:solidFill>
                <a:schemeClr val="tx1"/>
              </a:solidFill>
            </a:endParaRPr>
          </a:p>
        </p:txBody>
      </p:sp>
      <p:pic>
        <p:nvPicPr>
          <p:cNvPr id="7" name="Picture 6">
            <a:extLst>
              <a:ext uri="{FF2B5EF4-FFF2-40B4-BE49-F238E27FC236}">
                <a16:creationId xmlns:a16="http://schemas.microsoft.com/office/drawing/2014/main" id="{2C05F864-42B7-46EC-92DF-E770A7663A64}"/>
              </a:ext>
            </a:extLst>
          </p:cNvPr>
          <p:cNvPicPr>
            <a:picLocks noChangeAspect="1"/>
          </p:cNvPicPr>
          <p:nvPr/>
        </p:nvPicPr>
        <p:blipFill>
          <a:blip r:embed="rId2"/>
          <a:stretch>
            <a:fillRect/>
          </a:stretch>
        </p:blipFill>
        <p:spPr>
          <a:xfrm>
            <a:off x="1259632" y="985236"/>
            <a:ext cx="7021257" cy="5180067"/>
          </a:xfrm>
          <a:prstGeom prst="rect">
            <a:avLst/>
          </a:prstGeom>
        </p:spPr>
      </p:pic>
    </p:spTree>
    <p:extLst>
      <p:ext uri="{BB962C8B-B14F-4D97-AF65-F5344CB8AC3E}">
        <p14:creationId xmlns:p14="http://schemas.microsoft.com/office/powerpoint/2010/main" val="3673274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Embankment – Chainage 0.00</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22</a:t>
            </a:fld>
            <a:endParaRPr lang="en-US" dirty="0">
              <a:solidFill>
                <a:schemeClr val="tx1"/>
              </a:solidFill>
            </a:endParaRPr>
          </a:p>
        </p:txBody>
      </p:sp>
      <p:pic>
        <p:nvPicPr>
          <p:cNvPr id="6" name="Picture 5">
            <a:extLst>
              <a:ext uri="{FF2B5EF4-FFF2-40B4-BE49-F238E27FC236}">
                <a16:creationId xmlns:a16="http://schemas.microsoft.com/office/drawing/2014/main" id="{C0E32989-ACF9-430E-A904-3800ABB90CD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22570" y="-28542"/>
            <a:ext cx="4682836" cy="7128792"/>
          </a:xfrm>
          <a:prstGeom prst="rect">
            <a:avLst/>
          </a:prstGeom>
          <a:noFill/>
          <a:ln>
            <a:noFill/>
          </a:ln>
        </p:spPr>
      </p:pic>
    </p:spTree>
    <p:extLst>
      <p:ext uri="{BB962C8B-B14F-4D97-AF65-F5344CB8AC3E}">
        <p14:creationId xmlns:p14="http://schemas.microsoft.com/office/powerpoint/2010/main" val="1158690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Embankment – Chainage 20.00</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23</a:t>
            </a:fld>
            <a:endParaRPr lang="en-US" dirty="0">
              <a:solidFill>
                <a:schemeClr val="tx1"/>
              </a:solidFill>
            </a:endParaRPr>
          </a:p>
        </p:txBody>
      </p:sp>
      <p:pic>
        <p:nvPicPr>
          <p:cNvPr id="4" name="Picture 3">
            <a:extLst>
              <a:ext uri="{FF2B5EF4-FFF2-40B4-BE49-F238E27FC236}">
                <a16:creationId xmlns:a16="http://schemas.microsoft.com/office/drawing/2014/main" id="{BA851E41-DB28-4E8D-92EC-5757C610A929}"/>
              </a:ext>
            </a:extLst>
          </p:cNvPr>
          <p:cNvPicPr>
            <a:picLocks noChangeAspect="1"/>
          </p:cNvPicPr>
          <p:nvPr/>
        </p:nvPicPr>
        <p:blipFill>
          <a:blip r:embed="rId2"/>
          <a:stretch>
            <a:fillRect/>
          </a:stretch>
        </p:blipFill>
        <p:spPr>
          <a:xfrm rot="5400000">
            <a:off x="1502785" y="-136865"/>
            <a:ext cx="5661803" cy="7752973"/>
          </a:xfrm>
          <a:prstGeom prst="rect">
            <a:avLst/>
          </a:prstGeom>
        </p:spPr>
      </p:pic>
    </p:spTree>
    <p:extLst>
      <p:ext uri="{BB962C8B-B14F-4D97-AF65-F5344CB8AC3E}">
        <p14:creationId xmlns:p14="http://schemas.microsoft.com/office/powerpoint/2010/main" val="1904805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Embankment – Chainage 30.00</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24</a:t>
            </a:fld>
            <a:endParaRPr lang="en-US" dirty="0">
              <a:solidFill>
                <a:schemeClr val="tx1"/>
              </a:solidFill>
            </a:endParaRPr>
          </a:p>
        </p:txBody>
      </p:sp>
      <p:pic>
        <p:nvPicPr>
          <p:cNvPr id="5" name="Picture 4">
            <a:extLst>
              <a:ext uri="{FF2B5EF4-FFF2-40B4-BE49-F238E27FC236}">
                <a16:creationId xmlns:a16="http://schemas.microsoft.com/office/drawing/2014/main" id="{26625A3E-EF0B-4CA5-93DC-F0E05A3EA0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46562" y="-338249"/>
            <a:ext cx="5159597" cy="8229602"/>
          </a:xfrm>
          <a:prstGeom prst="rect">
            <a:avLst/>
          </a:prstGeom>
          <a:noFill/>
          <a:ln>
            <a:noFill/>
          </a:ln>
        </p:spPr>
      </p:pic>
    </p:spTree>
    <p:extLst>
      <p:ext uri="{BB962C8B-B14F-4D97-AF65-F5344CB8AC3E}">
        <p14:creationId xmlns:p14="http://schemas.microsoft.com/office/powerpoint/2010/main" val="3764446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Embankment – Chainage 40.00</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25</a:t>
            </a:fld>
            <a:endParaRPr lang="en-US" dirty="0">
              <a:solidFill>
                <a:schemeClr val="tx1"/>
              </a:solidFill>
            </a:endParaRPr>
          </a:p>
        </p:txBody>
      </p:sp>
      <p:pic>
        <p:nvPicPr>
          <p:cNvPr id="4" name="Picture 3">
            <a:extLst>
              <a:ext uri="{FF2B5EF4-FFF2-40B4-BE49-F238E27FC236}">
                <a16:creationId xmlns:a16="http://schemas.microsoft.com/office/drawing/2014/main" id="{9C4602B2-98DB-400D-B1B9-634AA026AEAA}"/>
              </a:ext>
            </a:extLst>
          </p:cNvPr>
          <p:cNvPicPr>
            <a:picLocks noChangeAspect="1"/>
          </p:cNvPicPr>
          <p:nvPr/>
        </p:nvPicPr>
        <p:blipFill>
          <a:blip r:embed="rId2"/>
          <a:stretch>
            <a:fillRect/>
          </a:stretch>
        </p:blipFill>
        <p:spPr>
          <a:xfrm rot="5400000">
            <a:off x="2111983" y="-557675"/>
            <a:ext cx="5256586" cy="8189376"/>
          </a:xfrm>
          <a:prstGeom prst="rect">
            <a:avLst/>
          </a:prstGeom>
        </p:spPr>
      </p:pic>
    </p:spTree>
    <p:extLst>
      <p:ext uri="{BB962C8B-B14F-4D97-AF65-F5344CB8AC3E}">
        <p14:creationId xmlns:p14="http://schemas.microsoft.com/office/powerpoint/2010/main" val="3110017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Embankment – Chainage 50.00</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26</a:t>
            </a:fld>
            <a:endParaRPr lang="en-US" dirty="0">
              <a:solidFill>
                <a:schemeClr val="tx1"/>
              </a:solidFill>
            </a:endParaRPr>
          </a:p>
        </p:txBody>
      </p:sp>
      <p:pic>
        <p:nvPicPr>
          <p:cNvPr id="5" name="Picture 4">
            <a:extLst>
              <a:ext uri="{FF2B5EF4-FFF2-40B4-BE49-F238E27FC236}">
                <a16:creationId xmlns:a16="http://schemas.microsoft.com/office/drawing/2014/main" id="{2234F7A1-2152-4962-B21A-10EAF59B0AF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38536" y="-68560"/>
            <a:ext cx="5040560" cy="8003232"/>
          </a:xfrm>
          <a:prstGeom prst="rect">
            <a:avLst/>
          </a:prstGeom>
          <a:noFill/>
          <a:ln>
            <a:noFill/>
          </a:ln>
        </p:spPr>
      </p:pic>
    </p:spTree>
    <p:extLst>
      <p:ext uri="{BB962C8B-B14F-4D97-AF65-F5344CB8AC3E}">
        <p14:creationId xmlns:p14="http://schemas.microsoft.com/office/powerpoint/2010/main" val="2883955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Embankment – Chainage 60.00</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27</a:t>
            </a:fld>
            <a:endParaRPr lang="en-US" dirty="0">
              <a:solidFill>
                <a:schemeClr val="tx1"/>
              </a:solidFill>
            </a:endParaRPr>
          </a:p>
        </p:txBody>
      </p:sp>
      <p:pic>
        <p:nvPicPr>
          <p:cNvPr id="4" name="Picture 3">
            <a:extLst>
              <a:ext uri="{FF2B5EF4-FFF2-40B4-BE49-F238E27FC236}">
                <a16:creationId xmlns:a16="http://schemas.microsoft.com/office/drawing/2014/main" id="{6795340A-0F1A-4A95-B67B-CAC4257E06BD}"/>
              </a:ext>
            </a:extLst>
          </p:cNvPr>
          <p:cNvPicPr>
            <a:picLocks noChangeAspect="1"/>
          </p:cNvPicPr>
          <p:nvPr/>
        </p:nvPicPr>
        <p:blipFill>
          <a:blip r:embed="rId2"/>
          <a:stretch>
            <a:fillRect/>
          </a:stretch>
        </p:blipFill>
        <p:spPr>
          <a:xfrm rot="5400000">
            <a:off x="1914958" y="-465123"/>
            <a:ext cx="5322934" cy="8320012"/>
          </a:xfrm>
          <a:prstGeom prst="rect">
            <a:avLst/>
          </a:prstGeom>
        </p:spPr>
      </p:pic>
    </p:spTree>
    <p:extLst>
      <p:ext uri="{BB962C8B-B14F-4D97-AF65-F5344CB8AC3E}">
        <p14:creationId xmlns:p14="http://schemas.microsoft.com/office/powerpoint/2010/main" val="19902303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Embankment – Chainage 70.00</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28</a:t>
            </a:fld>
            <a:endParaRPr lang="en-US" dirty="0">
              <a:solidFill>
                <a:schemeClr val="tx1"/>
              </a:solidFill>
            </a:endParaRPr>
          </a:p>
        </p:txBody>
      </p:sp>
      <p:pic>
        <p:nvPicPr>
          <p:cNvPr id="5" name="Picture 4">
            <a:extLst>
              <a:ext uri="{FF2B5EF4-FFF2-40B4-BE49-F238E27FC236}">
                <a16:creationId xmlns:a16="http://schemas.microsoft.com/office/drawing/2014/main" id="{A54EAADE-92FC-4DBF-B5CA-59C66E564899}"/>
              </a:ext>
            </a:extLst>
          </p:cNvPr>
          <p:cNvPicPr>
            <a:picLocks noChangeAspect="1"/>
          </p:cNvPicPr>
          <p:nvPr/>
        </p:nvPicPr>
        <p:blipFill>
          <a:blip r:embed="rId2"/>
          <a:stretch>
            <a:fillRect/>
          </a:stretch>
        </p:blipFill>
        <p:spPr>
          <a:xfrm rot="5400000">
            <a:off x="2013404" y="-603105"/>
            <a:ext cx="5159596" cy="8759314"/>
          </a:xfrm>
          <a:prstGeom prst="rect">
            <a:avLst/>
          </a:prstGeom>
        </p:spPr>
      </p:pic>
    </p:spTree>
    <p:extLst>
      <p:ext uri="{BB962C8B-B14F-4D97-AF65-F5344CB8AC3E}">
        <p14:creationId xmlns:p14="http://schemas.microsoft.com/office/powerpoint/2010/main" val="3490196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Embankment – Chainage 80.00</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29</a:t>
            </a:fld>
            <a:endParaRPr lang="en-US" dirty="0">
              <a:solidFill>
                <a:schemeClr val="tx1"/>
              </a:solidFill>
            </a:endParaRPr>
          </a:p>
        </p:txBody>
      </p:sp>
      <p:pic>
        <p:nvPicPr>
          <p:cNvPr id="6" name="Picture 5">
            <a:extLst>
              <a:ext uri="{FF2B5EF4-FFF2-40B4-BE49-F238E27FC236}">
                <a16:creationId xmlns:a16="http://schemas.microsoft.com/office/drawing/2014/main" id="{5E6B813D-F9A0-442A-BB68-F21D53B907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848185" y="-482265"/>
            <a:ext cx="5447630" cy="8229600"/>
          </a:xfrm>
          <a:prstGeom prst="rect">
            <a:avLst/>
          </a:prstGeom>
          <a:noFill/>
          <a:ln>
            <a:noFill/>
          </a:ln>
        </p:spPr>
      </p:pic>
    </p:spTree>
    <p:extLst>
      <p:ext uri="{BB962C8B-B14F-4D97-AF65-F5344CB8AC3E}">
        <p14:creationId xmlns:p14="http://schemas.microsoft.com/office/powerpoint/2010/main" val="3904504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dirty="0">
                <a:latin typeface="Arial" pitchFamily="34" charset="0"/>
                <a:cs typeface="Arial" pitchFamily="34" charset="0"/>
              </a:rPr>
              <a:t>Introduction</a:t>
            </a:r>
          </a:p>
        </p:txBody>
      </p:sp>
      <p:sp>
        <p:nvSpPr>
          <p:cNvPr id="3" name="Slide Number Placeholder 2"/>
          <p:cNvSpPr>
            <a:spLocks noGrp="1"/>
          </p:cNvSpPr>
          <p:nvPr>
            <p:ph type="sldNum" sz="quarter" idx="12"/>
          </p:nvPr>
        </p:nvSpPr>
        <p:spPr/>
        <p:txBody>
          <a:bodyPr/>
          <a:lstStyle/>
          <a:p>
            <a:fld id="{594994D5-D7CB-4015-A03A-4BE488789648}" type="slidenum">
              <a:rPr lang="en-US" sz="2400" smtClean="0">
                <a:solidFill>
                  <a:schemeClr val="tx1"/>
                </a:solidFill>
              </a:rPr>
              <a:pPr/>
              <a:t>3</a:t>
            </a:fld>
            <a:endParaRPr lang="en-US" sz="2400" dirty="0">
              <a:solidFill>
                <a:schemeClr val="tx1"/>
              </a:solidFill>
            </a:endParaRPr>
          </a:p>
        </p:txBody>
      </p:sp>
      <p:pic>
        <p:nvPicPr>
          <p:cNvPr id="4" name="Picture 3" descr="1024px-Kerala_Kuttanad2"/>
          <p:cNvPicPr/>
          <p:nvPr/>
        </p:nvPicPr>
        <p:blipFill>
          <a:blip r:embed="rId2"/>
          <a:srcRect/>
          <a:stretch>
            <a:fillRect/>
          </a:stretch>
        </p:blipFill>
        <p:spPr bwMode="auto">
          <a:xfrm>
            <a:off x="428596" y="1571612"/>
            <a:ext cx="4500594" cy="3500462"/>
          </a:xfrm>
          <a:prstGeom prst="rect">
            <a:avLst/>
          </a:prstGeom>
          <a:noFill/>
          <a:ln w="9525">
            <a:noFill/>
            <a:miter lim="800000"/>
            <a:headEnd/>
            <a:tailEnd/>
          </a:ln>
        </p:spPr>
      </p:pic>
      <p:pic>
        <p:nvPicPr>
          <p:cNvPr id="1026" name="Picture 2" descr="D:\Research\JMJ papers\GEC Thrissur\JMJ GEC TCR\Photos\cultivation method.jpg"/>
          <p:cNvPicPr>
            <a:picLocks noChangeAspect="1" noChangeArrowheads="1"/>
          </p:cNvPicPr>
          <p:nvPr/>
        </p:nvPicPr>
        <p:blipFill>
          <a:blip r:embed="rId3"/>
          <a:srcRect/>
          <a:stretch>
            <a:fillRect/>
          </a:stretch>
        </p:blipFill>
        <p:spPr bwMode="auto">
          <a:xfrm>
            <a:off x="5072066" y="1785926"/>
            <a:ext cx="3847750" cy="2428892"/>
          </a:xfrm>
          <a:prstGeom prst="rect">
            <a:avLst/>
          </a:prstGeom>
          <a:noFill/>
        </p:spPr>
      </p:pic>
    </p:spTree>
    <p:extLst>
      <p:ext uri="{BB962C8B-B14F-4D97-AF65-F5344CB8AC3E}">
        <p14:creationId xmlns:p14="http://schemas.microsoft.com/office/powerpoint/2010/main" val="634697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A1DE5-818B-47EB-B7B0-1B84C46C16EB}"/>
              </a:ext>
            </a:extLst>
          </p:cNvPr>
          <p:cNvSpPr>
            <a:spLocks noGrp="1"/>
          </p:cNvSpPr>
          <p:nvPr>
            <p:ph type="title"/>
          </p:nvPr>
        </p:nvSpPr>
        <p:spPr>
          <a:xfrm>
            <a:off x="457200" y="274638"/>
            <a:ext cx="8229600" cy="634082"/>
          </a:xfrm>
        </p:spPr>
        <p:txBody>
          <a:bodyPr>
            <a:noAutofit/>
          </a:bodyPr>
          <a:lstStyle/>
          <a:p>
            <a:r>
              <a:rPr lang="en-US" sz="3200" dirty="0">
                <a:solidFill>
                  <a:srgbClr val="C00000"/>
                </a:solidFill>
                <a:latin typeface="Arial" panose="020B0604020202020204" pitchFamily="34" charset="0"/>
                <a:cs typeface="Arial" panose="020B0604020202020204" pitchFamily="34" charset="0"/>
              </a:rPr>
              <a:t>Soil Properties</a:t>
            </a:r>
            <a:endParaRPr lang="en-IN" sz="3200" dirty="0">
              <a:solidFill>
                <a:srgbClr val="C0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07727DA3-C691-46CB-8D47-D6E72FB73AF6}"/>
              </a:ext>
            </a:extLst>
          </p:cNvPr>
          <p:cNvSpPr>
            <a:spLocks noGrp="1"/>
          </p:cNvSpPr>
          <p:nvPr>
            <p:ph type="sldNum" sz="quarter" idx="12"/>
          </p:nvPr>
        </p:nvSpPr>
        <p:spPr/>
        <p:txBody>
          <a:bodyPr/>
          <a:lstStyle/>
          <a:p>
            <a:fld id="{594994D5-D7CB-4015-A03A-4BE488789648}" type="slidenum">
              <a:rPr lang="en-US" sz="2000" smtClean="0">
                <a:solidFill>
                  <a:schemeClr val="tx1"/>
                </a:solidFill>
              </a:rPr>
              <a:pPr/>
              <a:t>30</a:t>
            </a:fld>
            <a:endParaRPr lang="en-US" dirty="0">
              <a:solidFill>
                <a:schemeClr val="tx1"/>
              </a:solidFill>
            </a:endParaRPr>
          </a:p>
        </p:txBody>
      </p:sp>
      <p:graphicFrame>
        <p:nvGraphicFramePr>
          <p:cNvPr id="5" name="Table 4">
            <a:extLst>
              <a:ext uri="{FF2B5EF4-FFF2-40B4-BE49-F238E27FC236}">
                <a16:creationId xmlns:a16="http://schemas.microsoft.com/office/drawing/2014/main" id="{06EB0E6D-2D72-489D-BE90-B4423F6C9712}"/>
              </a:ext>
            </a:extLst>
          </p:cNvPr>
          <p:cNvGraphicFramePr>
            <a:graphicFrameLocks noGrp="1"/>
          </p:cNvGraphicFramePr>
          <p:nvPr>
            <p:extLst>
              <p:ext uri="{D42A27DB-BD31-4B8C-83A1-F6EECF244321}">
                <p14:modId xmlns:p14="http://schemas.microsoft.com/office/powerpoint/2010/main" val="3398167154"/>
              </p:ext>
            </p:extLst>
          </p:nvPr>
        </p:nvGraphicFramePr>
        <p:xfrm>
          <a:off x="1331640" y="1116901"/>
          <a:ext cx="6120680" cy="5036364"/>
        </p:xfrm>
        <a:graphic>
          <a:graphicData uri="http://schemas.openxmlformats.org/drawingml/2006/table">
            <a:tbl>
              <a:tblPr/>
              <a:tblGrid>
                <a:gridCol w="3600400">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tblGrid>
              <a:tr h="411270">
                <a:tc>
                  <a:txBody>
                    <a:bodyPr/>
                    <a:lstStyle/>
                    <a:p>
                      <a:pPr algn="ctr">
                        <a:spcAft>
                          <a:spcPts val="0"/>
                        </a:spcAft>
                      </a:pPr>
                      <a:r>
                        <a:rPr lang="en-IN" sz="2000" b="1" dirty="0">
                          <a:solidFill>
                            <a:schemeClr val="tx1"/>
                          </a:solidFill>
                          <a:latin typeface="Arial" pitchFamily="34" charset="0"/>
                          <a:ea typeface="Times New Roman"/>
                          <a:cs typeface="Arial" pitchFamily="34" charset="0"/>
                        </a:rPr>
                        <a:t>Properties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IN" sz="2000" b="1" dirty="0">
                          <a:solidFill>
                            <a:schemeClr val="tx1"/>
                          </a:solidFill>
                          <a:latin typeface="Arial" pitchFamily="34" charset="0"/>
                          <a:ea typeface="Times New Roman"/>
                          <a:cs typeface="Arial" pitchFamily="34" charset="0"/>
                        </a:rPr>
                        <a:t>Clay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Classification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MH-OH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Specific Gravity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2394">
                <a:tc>
                  <a:txBody>
                    <a:bodyPr/>
                    <a:lstStyle/>
                    <a:p>
                      <a:pPr algn="l">
                        <a:spcAft>
                          <a:spcPts val="0"/>
                        </a:spcAft>
                      </a:pPr>
                      <a:r>
                        <a:rPr lang="en-IN" sz="1800" dirty="0">
                          <a:solidFill>
                            <a:srgbClr val="0000CC"/>
                          </a:solidFill>
                          <a:latin typeface="Arial" pitchFamily="34" charset="0"/>
                          <a:ea typeface="Times New Roman"/>
                          <a:cs typeface="Arial" pitchFamily="34" charset="0"/>
                        </a:rPr>
                        <a:t>Natural moisture content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116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Bulk Density (g/cc)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1.35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Void Ratio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2.36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Liquid Limit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Plastic Limit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Plasticity Index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Cohesion (kPa)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0.088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 Clay &amp; Silt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94.3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11270">
                <a:tc>
                  <a:txBody>
                    <a:bodyPr/>
                    <a:lstStyle/>
                    <a:p>
                      <a:pPr algn="l">
                        <a:spcAft>
                          <a:spcPts val="0"/>
                        </a:spcAft>
                      </a:pPr>
                      <a:r>
                        <a:rPr lang="en-IN" sz="1800" dirty="0">
                          <a:solidFill>
                            <a:srgbClr val="0000CC"/>
                          </a:solidFill>
                          <a:latin typeface="Arial" pitchFamily="34" charset="0"/>
                          <a:ea typeface="Times New Roman"/>
                          <a:cs typeface="Arial" pitchFamily="34" charset="0"/>
                        </a:rPr>
                        <a:t>% Sand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1800" b="1" dirty="0">
                          <a:solidFill>
                            <a:srgbClr val="C00000"/>
                          </a:solidFill>
                          <a:latin typeface="Arial" pitchFamily="34" charset="0"/>
                          <a:ea typeface="Times New Roman"/>
                          <a:cs typeface="Arial" pitchFamily="34" charset="0"/>
                        </a:rPr>
                        <a:t>5.7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368767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09" y="260648"/>
            <a:ext cx="1685908" cy="778098"/>
          </a:xfrm>
        </p:spPr>
        <p:txBody>
          <a:bodyPr>
            <a:normAutofit/>
          </a:bodyPr>
          <a:lstStyle/>
          <a:p>
            <a:r>
              <a:rPr lang="en-IN" sz="2800" b="1" dirty="0"/>
              <a:t>Bore Log</a:t>
            </a:r>
          </a:p>
        </p:txBody>
      </p:sp>
      <p:sp>
        <p:nvSpPr>
          <p:cNvPr id="3" name="Slide Number Placeholder 2"/>
          <p:cNvSpPr>
            <a:spLocks noGrp="1"/>
          </p:cNvSpPr>
          <p:nvPr>
            <p:ph type="sldNum" sz="quarter" idx="12"/>
          </p:nvPr>
        </p:nvSpPr>
        <p:spPr/>
        <p:txBody>
          <a:bodyPr/>
          <a:lstStyle/>
          <a:p>
            <a:fld id="{594994D5-D7CB-4015-A03A-4BE488789648}" type="slidenum">
              <a:rPr lang="en-US" sz="2000" smtClean="0">
                <a:solidFill>
                  <a:schemeClr val="tx1"/>
                </a:solidFill>
              </a:rPr>
              <a:pPr/>
              <a:t>31</a:t>
            </a:fld>
            <a:endParaRPr lang="en-US" dirty="0">
              <a:solidFill>
                <a:schemeClr val="tx1"/>
              </a:solidFill>
            </a:endParaRPr>
          </a:p>
        </p:txBody>
      </p:sp>
      <p:pic>
        <p:nvPicPr>
          <p:cNvPr id="8194" name="Picture 2"/>
          <p:cNvPicPr>
            <a:picLocks noChangeAspect="1" noChangeArrowheads="1"/>
          </p:cNvPicPr>
          <p:nvPr/>
        </p:nvPicPr>
        <p:blipFill>
          <a:blip r:embed="rId2"/>
          <a:srcRect/>
          <a:stretch>
            <a:fillRect/>
          </a:stretch>
        </p:blipFill>
        <p:spPr bwMode="auto">
          <a:xfrm>
            <a:off x="2051720" y="85161"/>
            <a:ext cx="6143668" cy="6772839"/>
          </a:xfrm>
          <a:prstGeom prst="rect">
            <a:avLst/>
          </a:prstGeom>
          <a:noFill/>
          <a:ln w="9525">
            <a:noFill/>
            <a:miter lim="800000"/>
            <a:headEnd/>
            <a:tailEnd/>
          </a:ln>
          <a:effectLst/>
        </p:spPr>
      </p:pic>
    </p:spTree>
    <p:extLst>
      <p:ext uri="{BB962C8B-B14F-4D97-AF65-F5344CB8AC3E}">
        <p14:creationId xmlns:p14="http://schemas.microsoft.com/office/powerpoint/2010/main" val="997043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t>Designed Embankment Section in Reach 2</a:t>
            </a:r>
            <a:endParaRPr lang="en-IN" sz="2800" dirty="0"/>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32</a:t>
            </a:fld>
            <a:endParaRPr lang="en-US" dirty="0">
              <a:solidFill>
                <a:schemeClr val="tx1"/>
              </a:solidFill>
            </a:endParaRPr>
          </a:p>
        </p:txBody>
      </p:sp>
      <p:pic>
        <p:nvPicPr>
          <p:cNvPr id="4" name="Picture 3">
            <a:extLst>
              <a:ext uri="{FF2B5EF4-FFF2-40B4-BE49-F238E27FC236}">
                <a16:creationId xmlns:a16="http://schemas.microsoft.com/office/drawing/2014/main" id="{75102B3A-BE47-42DD-94D9-A7F700364603}"/>
              </a:ext>
            </a:extLst>
          </p:cNvPr>
          <p:cNvPicPr>
            <a:picLocks noChangeAspect="1"/>
          </p:cNvPicPr>
          <p:nvPr/>
        </p:nvPicPr>
        <p:blipFill>
          <a:blip r:embed="rId2"/>
          <a:stretch>
            <a:fillRect/>
          </a:stretch>
        </p:blipFill>
        <p:spPr>
          <a:xfrm>
            <a:off x="82922" y="1196752"/>
            <a:ext cx="8958404" cy="3960440"/>
          </a:xfrm>
          <a:prstGeom prst="rect">
            <a:avLst/>
          </a:prstGeom>
        </p:spPr>
      </p:pic>
    </p:spTree>
    <p:extLst>
      <p:ext uri="{BB962C8B-B14F-4D97-AF65-F5344CB8AC3E}">
        <p14:creationId xmlns:p14="http://schemas.microsoft.com/office/powerpoint/2010/main" val="787379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1210146"/>
          </a:xfrm>
        </p:spPr>
        <p:txBody>
          <a:bodyPr>
            <a:normAutofit fontScale="90000"/>
          </a:bodyPr>
          <a:lstStyle/>
          <a:p>
            <a:r>
              <a:rPr lang="en-US" sz="2800" dirty="0">
                <a:solidFill>
                  <a:srgbClr val="0000CC"/>
                </a:solidFill>
                <a:latin typeface="Arial" panose="020B0604020202020204" pitchFamily="34" charset="0"/>
                <a:cs typeface="Arial" panose="020B0604020202020204" pitchFamily="34" charset="0"/>
              </a:rPr>
              <a:t>Designed Embankment Section in Reach 2</a:t>
            </a:r>
            <a:br>
              <a:rPr lang="en-US" sz="2800" dirty="0">
                <a:solidFill>
                  <a:srgbClr val="0000CC"/>
                </a:solidFill>
                <a:latin typeface="Arial" panose="020B0604020202020204" pitchFamily="34" charset="0"/>
                <a:cs typeface="Arial" panose="020B0604020202020204" pitchFamily="34" charset="0"/>
              </a:rPr>
            </a:br>
            <a:r>
              <a:rPr lang="en-US" sz="2800" dirty="0">
                <a:solidFill>
                  <a:srgbClr val="C00000"/>
                </a:solidFill>
                <a:latin typeface="Arial" panose="020B0604020202020204" pitchFamily="34" charset="0"/>
                <a:cs typeface="Arial" panose="020B0604020202020204" pitchFamily="34" charset="0"/>
              </a:rPr>
              <a:t>Filling the depression using </a:t>
            </a:r>
            <a:r>
              <a:rPr lang="en-US" sz="2800" dirty="0" err="1">
                <a:solidFill>
                  <a:srgbClr val="C00000"/>
                </a:solidFill>
                <a:latin typeface="Arial" panose="020B0604020202020204" pitchFamily="34" charset="0"/>
                <a:cs typeface="Arial" panose="020B0604020202020204" pitchFamily="34" charset="0"/>
              </a:rPr>
              <a:t>Geobags</a:t>
            </a:r>
            <a:r>
              <a:rPr lang="en-US" sz="2800" dirty="0">
                <a:solidFill>
                  <a:srgbClr val="C00000"/>
                </a:solidFill>
                <a:latin typeface="Arial" panose="020B0604020202020204" pitchFamily="34" charset="0"/>
                <a:cs typeface="Arial" panose="020B0604020202020204" pitchFamily="34" charset="0"/>
              </a:rPr>
              <a:t> filled with local soil</a:t>
            </a:r>
            <a:endParaRPr lang="en-IN" sz="2800" dirty="0">
              <a:solidFill>
                <a:srgbClr val="C0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33</a:t>
            </a:fld>
            <a:endParaRPr lang="en-US" dirty="0">
              <a:solidFill>
                <a:schemeClr val="tx1"/>
              </a:solidFill>
            </a:endParaRPr>
          </a:p>
        </p:txBody>
      </p:sp>
      <p:pic>
        <p:nvPicPr>
          <p:cNvPr id="4" name="Picture 3">
            <a:extLst>
              <a:ext uri="{FF2B5EF4-FFF2-40B4-BE49-F238E27FC236}">
                <a16:creationId xmlns:a16="http://schemas.microsoft.com/office/drawing/2014/main" id="{9AEE5014-661C-42A8-9B7A-CAE3085202D5}"/>
              </a:ext>
            </a:extLst>
          </p:cNvPr>
          <p:cNvPicPr>
            <a:picLocks noChangeAspect="1"/>
          </p:cNvPicPr>
          <p:nvPr/>
        </p:nvPicPr>
        <p:blipFill>
          <a:blip r:embed="rId2"/>
          <a:stretch>
            <a:fillRect/>
          </a:stretch>
        </p:blipFill>
        <p:spPr>
          <a:xfrm>
            <a:off x="159621" y="2060848"/>
            <a:ext cx="8816196" cy="2306495"/>
          </a:xfrm>
          <a:prstGeom prst="rect">
            <a:avLst/>
          </a:prstGeom>
        </p:spPr>
      </p:pic>
    </p:spTree>
    <p:extLst>
      <p:ext uri="{BB962C8B-B14F-4D97-AF65-F5344CB8AC3E}">
        <p14:creationId xmlns:p14="http://schemas.microsoft.com/office/powerpoint/2010/main" val="2077047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99412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Designed Embankment Section in Reach 2</a:t>
            </a:r>
            <a:br>
              <a:rPr lang="en-US" sz="2800" dirty="0">
                <a:solidFill>
                  <a:srgbClr val="0000CC"/>
                </a:solidFill>
                <a:latin typeface="Arial" panose="020B0604020202020204" pitchFamily="34" charset="0"/>
                <a:cs typeface="Arial" panose="020B0604020202020204" pitchFamily="34" charset="0"/>
              </a:rPr>
            </a:br>
            <a:r>
              <a:rPr lang="en-US" sz="2800" dirty="0">
                <a:solidFill>
                  <a:srgbClr val="C00000"/>
                </a:solidFill>
                <a:latin typeface="Arial" panose="020B0604020202020204" pitchFamily="34" charset="0"/>
                <a:cs typeface="Arial" panose="020B0604020202020204" pitchFamily="34" charset="0"/>
              </a:rPr>
              <a:t>Reinforced Foundation Bed</a:t>
            </a:r>
            <a:endParaRPr lang="en-IN" sz="2800" dirty="0">
              <a:solidFill>
                <a:srgbClr val="C0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34</a:t>
            </a:fld>
            <a:endParaRPr lang="en-US" dirty="0">
              <a:solidFill>
                <a:schemeClr val="tx1"/>
              </a:solidFill>
            </a:endParaRPr>
          </a:p>
        </p:txBody>
      </p:sp>
      <p:pic>
        <p:nvPicPr>
          <p:cNvPr id="4" name="Picture 3">
            <a:extLst>
              <a:ext uri="{FF2B5EF4-FFF2-40B4-BE49-F238E27FC236}">
                <a16:creationId xmlns:a16="http://schemas.microsoft.com/office/drawing/2014/main" id="{6F832E21-1768-4338-850E-345D121DDF5A}"/>
              </a:ext>
            </a:extLst>
          </p:cNvPr>
          <p:cNvPicPr>
            <a:picLocks noChangeAspect="1"/>
          </p:cNvPicPr>
          <p:nvPr/>
        </p:nvPicPr>
        <p:blipFill>
          <a:blip r:embed="rId2"/>
          <a:stretch>
            <a:fillRect/>
          </a:stretch>
        </p:blipFill>
        <p:spPr>
          <a:xfrm>
            <a:off x="428104" y="1772816"/>
            <a:ext cx="8495735" cy="1296144"/>
          </a:xfrm>
          <a:prstGeom prst="rect">
            <a:avLst/>
          </a:prstGeom>
        </p:spPr>
      </p:pic>
      <p:pic>
        <p:nvPicPr>
          <p:cNvPr id="5" name="Picture 4">
            <a:extLst>
              <a:ext uri="{FF2B5EF4-FFF2-40B4-BE49-F238E27FC236}">
                <a16:creationId xmlns:a16="http://schemas.microsoft.com/office/drawing/2014/main" id="{D4FBA070-F73D-4595-A938-E9D1C7254FB6}"/>
              </a:ext>
            </a:extLst>
          </p:cNvPr>
          <p:cNvPicPr>
            <a:picLocks noChangeAspect="1"/>
          </p:cNvPicPr>
          <p:nvPr/>
        </p:nvPicPr>
        <p:blipFill>
          <a:blip r:embed="rId3"/>
          <a:stretch>
            <a:fillRect/>
          </a:stretch>
        </p:blipFill>
        <p:spPr>
          <a:xfrm>
            <a:off x="160871" y="4052094"/>
            <a:ext cx="8820118" cy="2304256"/>
          </a:xfrm>
          <a:prstGeom prst="rect">
            <a:avLst/>
          </a:prstGeom>
        </p:spPr>
      </p:pic>
    </p:spTree>
    <p:extLst>
      <p:ext uri="{BB962C8B-B14F-4D97-AF65-F5344CB8AC3E}">
        <p14:creationId xmlns:p14="http://schemas.microsoft.com/office/powerpoint/2010/main" val="401715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136524"/>
            <a:ext cx="8229600" cy="844203"/>
          </a:xfrm>
        </p:spPr>
        <p:txBody>
          <a:bodyPr>
            <a:normAutofit fontScale="90000"/>
          </a:bodyPr>
          <a:lstStyle/>
          <a:p>
            <a:r>
              <a:rPr lang="en-US" sz="2800" dirty="0">
                <a:solidFill>
                  <a:srgbClr val="0000CC"/>
                </a:solidFill>
              </a:rPr>
              <a:t>Designed Embankment Section in Reach 2</a:t>
            </a:r>
            <a:br>
              <a:rPr lang="en-US" sz="2800" dirty="0">
                <a:solidFill>
                  <a:srgbClr val="0000CC"/>
                </a:solidFill>
              </a:rPr>
            </a:br>
            <a:r>
              <a:rPr lang="en-US" sz="2800" dirty="0">
                <a:solidFill>
                  <a:srgbClr val="C00000"/>
                </a:solidFill>
              </a:rPr>
              <a:t>Precast RCC Retaining Walls</a:t>
            </a:r>
            <a:endParaRPr lang="en-IN" sz="2800" dirty="0">
              <a:solidFill>
                <a:srgbClr val="C00000"/>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35</a:t>
            </a:fld>
            <a:endParaRPr lang="en-US" dirty="0">
              <a:solidFill>
                <a:schemeClr val="tx1"/>
              </a:solidFill>
            </a:endParaRPr>
          </a:p>
        </p:txBody>
      </p:sp>
      <p:pic>
        <p:nvPicPr>
          <p:cNvPr id="5" name="Picture 4">
            <a:extLst>
              <a:ext uri="{FF2B5EF4-FFF2-40B4-BE49-F238E27FC236}">
                <a16:creationId xmlns:a16="http://schemas.microsoft.com/office/drawing/2014/main" id="{56D38B2A-9917-4B16-BCD2-8BB14B3D3411}"/>
              </a:ext>
            </a:extLst>
          </p:cNvPr>
          <p:cNvPicPr>
            <a:picLocks noChangeAspect="1"/>
          </p:cNvPicPr>
          <p:nvPr/>
        </p:nvPicPr>
        <p:blipFill rotWithShape="1">
          <a:blip r:embed="rId2"/>
          <a:srcRect t="2634"/>
          <a:stretch/>
        </p:blipFill>
        <p:spPr>
          <a:xfrm>
            <a:off x="1199271" y="1196752"/>
            <a:ext cx="6420729" cy="5446180"/>
          </a:xfrm>
          <a:prstGeom prst="rect">
            <a:avLst/>
          </a:prstGeom>
        </p:spPr>
      </p:pic>
    </p:spTree>
    <p:extLst>
      <p:ext uri="{BB962C8B-B14F-4D97-AF65-F5344CB8AC3E}">
        <p14:creationId xmlns:p14="http://schemas.microsoft.com/office/powerpoint/2010/main" val="2448425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Designed Embankment Section in Reach 2</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36</a:t>
            </a:fld>
            <a:endParaRPr lang="en-US" dirty="0">
              <a:solidFill>
                <a:schemeClr val="tx1"/>
              </a:solidFill>
            </a:endParaRPr>
          </a:p>
        </p:txBody>
      </p:sp>
      <p:pic>
        <p:nvPicPr>
          <p:cNvPr id="4" name="Picture 3">
            <a:extLst>
              <a:ext uri="{FF2B5EF4-FFF2-40B4-BE49-F238E27FC236}">
                <a16:creationId xmlns:a16="http://schemas.microsoft.com/office/drawing/2014/main" id="{DB6AB7AB-3DF8-4EF2-BB92-3DF451F7EB2D}"/>
              </a:ext>
            </a:extLst>
          </p:cNvPr>
          <p:cNvPicPr>
            <a:picLocks noChangeAspect="1"/>
          </p:cNvPicPr>
          <p:nvPr/>
        </p:nvPicPr>
        <p:blipFill>
          <a:blip r:embed="rId2"/>
          <a:stretch>
            <a:fillRect/>
          </a:stretch>
        </p:blipFill>
        <p:spPr>
          <a:xfrm>
            <a:off x="799573" y="1461812"/>
            <a:ext cx="8053154" cy="4199435"/>
          </a:xfrm>
          <a:prstGeom prst="rect">
            <a:avLst/>
          </a:prstGeom>
        </p:spPr>
      </p:pic>
    </p:spTree>
    <p:extLst>
      <p:ext uri="{BB962C8B-B14F-4D97-AF65-F5344CB8AC3E}">
        <p14:creationId xmlns:p14="http://schemas.microsoft.com/office/powerpoint/2010/main" val="2860966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Designed Embankment Section in Reach 2</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37</a:t>
            </a:fld>
            <a:endParaRPr lang="en-US" dirty="0">
              <a:solidFill>
                <a:schemeClr val="tx1"/>
              </a:solidFill>
            </a:endParaRPr>
          </a:p>
        </p:txBody>
      </p:sp>
      <p:pic>
        <p:nvPicPr>
          <p:cNvPr id="4" name="Picture 3">
            <a:extLst>
              <a:ext uri="{FF2B5EF4-FFF2-40B4-BE49-F238E27FC236}">
                <a16:creationId xmlns:a16="http://schemas.microsoft.com/office/drawing/2014/main" id="{86A204D3-C32C-468F-9930-41F0A6371D9D}"/>
              </a:ext>
            </a:extLst>
          </p:cNvPr>
          <p:cNvPicPr>
            <a:picLocks noChangeAspect="1"/>
          </p:cNvPicPr>
          <p:nvPr/>
        </p:nvPicPr>
        <p:blipFill>
          <a:blip r:embed="rId2"/>
          <a:stretch>
            <a:fillRect/>
          </a:stretch>
        </p:blipFill>
        <p:spPr>
          <a:xfrm>
            <a:off x="35209" y="2223919"/>
            <a:ext cx="9013552" cy="2861265"/>
          </a:xfrm>
          <a:prstGeom prst="rect">
            <a:avLst/>
          </a:prstGeom>
        </p:spPr>
      </p:pic>
    </p:spTree>
    <p:extLst>
      <p:ext uri="{BB962C8B-B14F-4D97-AF65-F5344CB8AC3E}">
        <p14:creationId xmlns:p14="http://schemas.microsoft.com/office/powerpoint/2010/main" val="23049794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179512" y="-1"/>
            <a:ext cx="8856984" cy="1412777"/>
          </a:xfrm>
        </p:spPr>
        <p:txBody>
          <a:bodyPr>
            <a:normAutofit/>
          </a:bodyPr>
          <a:lstStyle/>
          <a:p>
            <a:pPr algn="just"/>
            <a:r>
              <a:rPr lang="en-US" sz="2000" dirty="0">
                <a:solidFill>
                  <a:srgbClr val="0000CC"/>
                </a:solidFill>
                <a:latin typeface="Arial" panose="020B0604020202020204" pitchFamily="34" charset="0"/>
                <a:cs typeface="Arial" panose="020B0604020202020204" pitchFamily="34" charset="0"/>
              </a:rPr>
              <a:t>The space between the existing temporary bund and the reconstructed bund is filled up with locally available soil mixed with locally available reeds (</a:t>
            </a:r>
            <a:r>
              <a:rPr lang="en-US" sz="2000" dirty="0" err="1">
                <a:solidFill>
                  <a:srgbClr val="0000CC"/>
                </a:solidFill>
                <a:latin typeface="Arial" panose="020B0604020202020204" pitchFamily="34" charset="0"/>
                <a:cs typeface="Arial" panose="020B0604020202020204" pitchFamily="34" charset="0"/>
              </a:rPr>
              <a:t>Eerapullu</a:t>
            </a:r>
            <a:r>
              <a:rPr lang="en-US" sz="2000" dirty="0">
                <a:solidFill>
                  <a:srgbClr val="0000CC"/>
                </a:solidFill>
                <a:latin typeface="Arial" panose="020B0604020202020204" pitchFamily="34" charset="0"/>
                <a:cs typeface="Arial" panose="020B0604020202020204" pitchFamily="34" charset="0"/>
              </a:rPr>
              <a:t>). This soil must be reinforced with Coir Geotextile at a vertical spacing of 50 cm</a:t>
            </a:r>
            <a:endParaRPr lang="en-IN" sz="2800"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38</a:t>
            </a:fld>
            <a:endParaRPr lang="en-US" dirty="0">
              <a:solidFill>
                <a:schemeClr val="tx1"/>
              </a:solidFill>
            </a:endParaRPr>
          </a:p>
        </p:txBody>
      </p:sp>
      <p:pic>
        <p:nvPicPr>
          <p:cNvPr id="4" name="Picture 3">
            <a:extLst>
              <a:ext uri="{FF2B5EF4-FFF2-40B4-BE49-F238E27FC236}">
                <a16:creationId xmlns:a16="http://schemas.microsoft.com/office/drawing/2014/main" id="{6D320926-B7D4-449A-8E0C-942D1758E26E}"/>
              </a:ext>
            </a:extLst>
          </p:cNvPr>
          <p:cNvPicPr>
            <a:picLocks noChangeAspect="1"/>
          </p:cNvPicPr>
          <p:nvPr/>
        </p:nvPicPr>
        <p:blipFill>
          <a:blip r:embed="rId2"/>
          <a:stretch>
            <a:fillRect/>
          </a:stretch>
        </p:blipFill>
        <p:spPr>
          <a:xfrm>
            <a:off x="813863" y="1321984"/>
            <a:ext cx="7516274" cy="5382376"/>
          </a:xfrm>
          <a:prstGeom prst="rect">
            <a:avLst/>
          </a:prstGeom>
        </p:spPr>
      </p:pic>
    </p:spTree>
    <p:extLst>
      <p:ext uri="{BB962C8B-B14F-4D97-AF65-F5344CB8AC3E}">
        <p14:creationId xmlns:p14="http://schemas.microsoft.com/office/powerpoint/2010/main" val="35891330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275436" y="58061"/>
            <a:ext cx="8697079" cy="1125254"/>
          </a:xfrm>
        </p:spPr>
        <p:txBody>
          <a:bodyPr>
            <a:noAutofit/>
          </a:bodyPr>
          <a:lstStyle/>
          <a:p>
            <a:r>
              <a:rPr lang="en-US" sz="3200" dirty="0">
                <a:solidFill>
                  <a:srgbClr val="0000CC"/>
                </a:solidFill>
                <a:latin typeface="Arial" panose="020B0604020202020204" pitchFamily="34" charset="0"/>
                <a:cs typeface="Arial" panose="020B0604020202020204" pitchFamily="34" charset="0"/>
              </a:rPr>
              <a:t>Existing Embankment (Ring Bund)</a:t>
            </a:r>
            <a:endParaRPr lang="en-IN" sz="32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39</a:t>
            </a:fld>
            <a:endParaRPr lang="en-US" dirty="0">
              <a:solidFill>
                <a:schemeClr val="tx1"/>
              </a:solidFill>
            </a:endParaRPr>
          </a:p>
        </p:txBody>
      </p:sp>
      <p:pic>
        <p:nvPicPr>
          <p:cNvPr id="4" name="Picture 3">
            <a:extLst>
              <a:ext uri="{FF2B5EF4-FFF2-40B4-BE49-F238E27FC236}">
                <a16:creationId xmlns:a16="http://schemas.microsoft.com/office/drawing/2014/main" id="{214A888E-34B4-4602-B56C-A0266D812FB2}"/>
              </a:ext>
            </a:extLst>
          </p:cNvPr>
          <p:cNvPicPr>
            <a:picLocks noChangeAspect="1"/>
          </p:cNvPicPr>
          <p:nvPr/>
        </p:nvPicPr>
        <p:blipFill>
          <a:blip r:embed="rId2"/>
          <a:stretch>
            <a:fillRect/>
          </a:stretch>
        </p:blipFill>
        <p:spPr>
          <a:xfrm>
            <a:off x="485254" y="1377204"/>
            <a:ext cx="7621064" cy="5344271"/>
          </a:xfrm>
          <a:prstGeom prst="rect">
            <a:avLst/>
          </a:prstGeom>
        </p:spPr>
      </p:pic>
    </p:spTree>
    <p:extLst>
      <p:ext uri="{BB962C8B-B14F-4D97-AF65-F5344CB8AC3E}">
        <p14:creationId xmlns:p14="http://schemas.microsoft.com/office/powerpoint/2010/main" val="197636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31BA2C-C723-4944-952C-B1EE59E3CC0F}"/>
              </a:ext>
            </a:extLst>
          </p:cNvPr>
          <p:cNvSpPr>
            <a:spLocks noGrp="1"/>
          </p:cNvSpPr>
          <p:nvPr>
            <p:ph type="sldNum" sz="quarter" idx="12"/>
          </p:nvPr>
        </p:nvSpPr>
        <p:spPr/>
        <p:txBody>
          <a:bodyPr/>
          <a:lstStyle/>
          <a:p>
            <a:fld id="{594994D5-D7CB-4015-A03A-4BE488789648}" type="slidenum">
              <a:rPr lang="en-US" sz="2000" smtClean="0">
                <a:solidFill>
                  <a:schemeClr val="tx1"/>
                </a:solidFill>
              </a:rPr>
              <a:pPr/>
              <a:t>4</a:t>
            </a:fld>
            <a:endParaRPr lang="en-US" sz="2000" dirty="0">
              <a:solidFill>
                <a:schemeClr val="tx1"/>
              </a:solidFill>
            </a:endParaRPr>
          </a:p>
        </p:txBody>
      </p:sp>
      <p:pic>
        <p:nvPicPr>
          <p:cNvPr id="5" name="Picture 4">
            <a:extLst>
              <a:ext uri="{FF2B5EF4-FFF2-40B4-BE49-F238E27FC236}">
                <a16:creationId xmlns:a16="http://schemas.microsoft.com/office/drawing/2014/main" id="{0AA30929-4680-4BCB-961B-47C44EB119D9}"/>
              </a:ext>
            </a:extLst>
          </p:cNvPr>
          <p:cNvPicPr>
            <a:picLocks noChangeAspect="1"/>
          </p:cNvPicPr>
          <p:nvPr/>
        </p:nvPicPr>
        <p:blipFill rotWithShape="1">
          <a:blip r:embed="rId2">
            <a:extLst>
              <a:ext uri="{28A0092B-C50C-407E-A947-70E740481C1C}">
                <a14:useLocalDpi xmlns:a14="http://schemas.microsoft.com/office/drawing/2010/main" val="0"/>
              </a:ext>
            </a:extLst>
          </a:blip>
          <a:srcRect t="22700" b="12201"/>
          <a:stretch/>
        </p:blipFill>
        <p:spPr>
          <a:xfrm>
            <a:off x="2051720" y="143086"/>
            <a:ext cx="4501480" cy="6512050"/>
          </a:xfrm>
          <a:prstGeom prst="rect">
            <a:avLst/>
          </a:prstGeom>
        </p:spPr>
      </p:pic>
    </p:spTree>
    <p:extLst>
      <p:ext uri="{BB962C8B-B14F-4D97-AF65-F5344CB8AC3E}">
        <p14:creationId xmlns:p14="http://schemas.microsoft.com/office/powerpoint/2010/main" val="6448916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Temporary Construction</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40</a:t>
            </a:fld>
            <a:endParaRPr lang="en-US" dirty="0">
              <a:solidFill>
                <a:schemeClr val="tx1"/>
              </a:solidFill>
            </a:endParaRPr>
          </a:p>
        </p:txBody>
      </p:sp>
      <p:pic>
        <p:nvPicPr>
          <p:cNvPr id="5" name="Picture 4">
            <a:extLst>
              <a:ext uri="{FF2B5EF4-FFF2-40B4-BE49-F238E27FC236}">
                <a16:creationId xmlns:a16="http://schemas.microsoft.com/office/drawing/2014/main" id="{136155D9-2CFE-4F05-ACA3-54A7336AA9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791" y="1056579"/>
            <a:ext cx="7553193" cy="5664895"/>
          </a:xfrm>
          <a:prstGeom prst="rect">
            <a:avLst/>
          </a:prstGeom>
        </p:spPr>
      </p:pic>
    </p:spTree>
    <p:extLst>
      <p:ext uri="{BB962C8B-B14F-4D97-AF65-F5344CB8AC3E}">
        <p14:creationId xmlns:p14="http://schemas.microsoft.com/office/powerpoint/2010/main" val="13451509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7216C-E740-49FA-9834-7B3380572EBC}"/>
              </a:ext>
            </a:extLst>
          </p:cNvPr>
          <p:cNvSpPr>
            <a:spLocks noGrp="1"/>
          </p:cNvSpPr>
          <p:nvPr>
            <p:ph type="title"/>
          </p:nvPr>
        </p:nvSpPr>
        <p:spPr>
          <a:xfrm>
            <a:off x="457200" y="274638"/>
            <a:ext cx="8229600" cy="706090"/>
          </a:xfrm>
        </p:spPr>
        <p:txBody>
          <a:bodyPr>
            <a:normAutofit/>
          </a:bodyPr>
          <a:lstStyle/>
          <a:p>
            <a:r>
              <a:rPr lang="en-US" sz="3600" dirty="0">
                <a:solidFill>
                  <a:srgbClr val="C00000"/>
                </a:solidFill>
              </a:rPr>
              <a:t>Finite Element Analysis</a:t>
            </a:r>
            <a:endParaRPr lang="en-IN" sz="3600" dirty="0">
              <a:solidFill>
                <a:srgbClr val="C00000"/>
              </a:solidFill>
            </a:endParaRPr>
          </a:p>
        </p:txBody>
      </p:sp>
      <p:sp>
        <p:nvSpPr>
          <p:cNvPr id="3" name="Content Placeholder 2">
            <a:extLst>
              <a:ext uri="{FF2B5EF4-FFF2-40B4-BE49-F238E27FC236}">
                <a16:creationId xmlns:a16="http://schemas.microsoft.com/office/drawing/2014/main" id="{21990B26-5AC9-469C-9CB5-CE3AA45BDB2C}"/>
              </a:ext>
            </a:extLst>
          </p:cNvPr>
          <p:cNvSpPr>
            <a:spLocks noGrp="1"/>
          </p:cNvSpPr>
          <p:nvPr>
            <p:ph idx="1"/>
          </p:nvPr>
        </p:nvSpPr>
        <p:spPr>
          <a:xfrm>
            <a:off x="179512" y="1600200"/>
            <a:ext cx="8784976" cy="4983162"/>
          </a:xfrm>
        </p:spPr>
        <p:txBody>
          <a:bodyPr>
            <a:normAutofit/>
          </a:bodyPr>
          <a:lstStyle/>
          <a:p>
            <a:pPr algn="just"/>
            <a:r>
              <a:rPr lang="en-IN" sz="2600" dirty="0">
                <a:latin typeface="Arial" panose="020B0604020202020204" pitchFamily="34" charset="0"/>
                <a:cs typeface="Arial" panose="020B0604020202020204" pitchFamily="34" charset="0"/>
              </a:rPr>
              <a:t>The global stability of the design section has been determined by carrying out finite element analyses with the software </a:t>
            </a:r>
            <a:r>
              <a:rPr lang="en-IN" sz="2600" i="1" dirty="0">
                <a:latin typeface="Arial" panose="020B0604020202020204" pitchFamily="34" charset="0"/>
                <a:cs typeface="Arial" panose="020B0604020202020204" pitchFamily="34" charset="0"/>
              </a:rPr>
              <a:t>PLAXIS 2D</a:t>
            </a:r>
            <a:r>
              <a:rPr lang="en-IN" sz="2600" dirty="0">
                <a:latin typeface="Arial" panose="020B0604020202020204" pitchFamily="34" charset="0"/>
                <a:cs typeface="Arial" panose="020B0604020202020204" pitchFamily="34" charset="0"/>
              </a:rPr>
              <a:t>. </a:t>
            </a:r>
          </a:p>
          <a:p>
            <a:pPr algn="just"/>
            <a:r>
              <a:rPr lang="en-IN" sz="2600" dirty="0">
                <a:latin typeface="Arial" panose="020B0604020202020204" pitchFamily="34" charset="0"/>
                <a:cs typeface="Arial" panose="020B0604020202020204" pitchFamily="34" charset="0"/>
              </a:rPr>
              <a:t>Soil properties presented in table 1 has been adopted in the analyses. </a:t>
            </a:r>
          </a:p>
          <a:p>
            <a:pPr algn="just"/>
            <a:r>
              <a:rPr lang="en-IN" sz="2600" dirty="0">
                <a:latin typeface="Arial" panose="020B0604020202020204" pitchFamily="34" charset="0"/>
                <a:cs typeface="Arial" panose="020B0604020202020204" pitchFamily="34" charset="0"/>
              </a:rPr>
              <a:t>The elastic axial stiffness and flexural rigidity of </a:t>
            </a:r>
            <a:r>
              <a:rPr lang="en-IN" sz="2600" dirty="0" err="1">
                <a:latin typeface="Arial" panose="020B0604020202020204" pitchFamily="34" charset="0"/>
                <a:cs typeface="Arial" panose="020B0604020202020204" pitchFamily="34" charset="0"/>
              </a:rPr>
              <a:t>Contigous</a:t>
            </a:r>
            <a:r>
              <a:rPr lang="en-IN" sz="2600" dirty="0">
                <a:latin typeface="Arial" panose="020B0604020202020204" pitchFamily="34" charset="0"/>
                <a:cs typeface="Arial" panose="020B0604020202020204" pitchFamily="34" charset="0"/>
              </a:rPr>
              <a:t> piles and Soldier Piles are determined from the dimensions of section and material properties. </a:t>
            </a:r>
          </a:p>
          <a:p>
            <a:pPr algn="just"/>
            <a:r>
              <a:rPr lang="en-IN" sz="2600" dirty="0">
                <a:latin typeface="Arial" panose="020B0604020202020204" pitchFamily="34" charset="0"/>
                <a:cs typeface="Arial" panose="020B0604020202020204" pitchFamily="34" charset="0"/>
              </a:rPr>
              <a:t>The depth and rate of drawdown has been adopted as reported by the Engineers at site.</a:t>
            </a:r>
          </a:p>
          <a:p>
            <a:pPr lvl="0" algn="just"/>
            <a:endParaRPr lang="en-IN" dirty="0"/>
          </a:p>
          <a:p>
            <a:endParaRPr lang="en-IN" sz="1800" dirty="0"/>
          </a:p>
        </p:txBody>
      </p:sp>
      <p:sp>
        <p:nvSpPr>
          <p:cNvPr id="4" name="Slide Number Placeholder 3">
            <a:extLst>
              <a:ext uri="{FF2B5EF4-FFF2-40B4-BE49-F238E27FC236}">
                <a16:creationId xmlns:a16="http://schemas.microsoft.com/office/drawing/2014/main" id="{9FF106DD-6C04-423B-B8B3-F6A0E4BA7271}"/>
              </a:ext>
            </a:extLst>
          </p:cNvPr>
          <p:cNvSpPr>
            <a:spLocks noGrp="1"/>
          </p:cNvSpPr>
          <p:nvPr>
            <p:ph type="sldNum" sz="quarter" idx="12"/>
          </p:nvPr>
        </p:nvSpPr>
        <p:spPr/>
        <p:txBody>
          <a:bodyPr/>
          <a:lstStyle/>
          <a:p>
            <a:fld id="{594994D5-D7CB-4015-A03A-4BE488789648}" type="slidenum">
              <a:rPr lang="en-US" sz="2000" smtClean="0">
                <a:solidFill>
                  <a:schemeClr val="tx1"/>
                </a:solidFill>
              </a:rPr>
              <a:pPr/>
              <a:t>41</a:t>
            </a:fld>
            <a:endParaRPr lang="en-US" dirty="0">
              <a:solidFill>
                <a:schemeClr val="tx1"/>
              </a:solidFill>
            </a:endParaRPr>
          </a:p>
        </p:txBody>
      </p:sp>
    </p:spTree>
    <p:extLst>
      <p:ext uri="{BB962C8B-B14F-4D97-AF65-F5344CB8AC3E}">
        <p14:creationId xmlns:p14="http://schemas.microsoft.com/office/powerpoint/2010/main" val="38140661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Finite Element Analysis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42</a:t>
            </a:fld>
            <a:endParaRPr lang="en-US" dirty="0">
              <a:solidFill>
                <a:schemeClr val="tx1"/>
              </a:solidFill>
            </a:endParaRPr>
          </a:p>
        </p:txBody>
      </p:sp>
      <p:pic>
        <p:nvPicPr>
          <p:cNvPr id="6" name="Picture 5">
            <a:extLst>
              <a:ext uri="{FF2B5EF4-FFF2-40B4-BE49-F238E27FC236}">
                <a16:creationId xmlns:a16="http://schemas.microsoft.com/office/drawing/2014/main" id="{1DD6E1C8-A739-415C-9D53-1A47722A8B5E}"/>
              </a:ext>
            </a:extLst>
          </p:cNvPr>
          <p:cNvPicPr/>
          <p:nvPr/>
        </p:nvPicPr>
        <p:blipFill>
          <a:blip r:embed="rId2"/>
          <a:stretch>
            <a:fillRect/>
          </a:stretch>
        </p:blipFill>
        <p:spPr>
          <a:xfrm>
            <a:off x="755576" y="1124744"/>
            <a:ext cx="7344816" cy="5458618"/>
          </a:xfrm>
          <a:prstGeom prst="rect">
            <a:avLst/>
          </a:prstGeom>
        </p:spPr>
      </p:pic>
    </p:spTree>
    <p:extLst>
      <p:ext uri="{BB962C8B-B14F-4D97-AF65-F5344CB8AC3E}">
        <p14:creationId xmlns:p14="http://schemas.microsoft.com/office/powerpoint/2010/main" val="21844756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Finite Element Analysis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43</a:t>
            </a:fld>
            <a:endParaRPr lang="en-US" dirty="0">
              <a:solidFill>
                <a:schemeClr val="tx1"/>
              </a:solidFill>
            </a:endParaRPr>
          </a:p>
        </p:txBody>
      </p:sp>
      <p:pic>
        <p:nvPicPr>
          <p:cNvPr id="5" name="Picture 4">
            <a:extLst>
              <a:ext uri="{FF2B5EF4-FFF2-40B4-BE49-F238E27FC236}">
                <a16:creationId xmlns:a16="http://schemas.microsoft.com/office/drawing/2014/main" id="{7E0F5770-4D02-4FCB-B2A0-7B7671EE5DB6}"/>
              </a:ext>
            </a:extLst>
          </p:cNvPr>
          <p:cNvPicPr/>
          <p:nvPr/>
        </p:nvPicPr>
        <p:blipFill>
          <a:blip r:embed="rId2"/>
          <a:stretch>
            <a:fillRect/>
          </a:stretch>
        </p:blipFill>
        <p:spPr>
          <a:xfrm>
            <a:off x="179512" y="908720"/>
            <a:ext cx="8018145" cy="5674642"/>
          </a:xfrm>
          <a:prstGeom prst="rect">
            <a:avLst/>
          </a:prstGeom>
        </p:spPr>
      </p:pic>
    </p:spTree>
    <p:extLst>
      <p:ext uri="{BB962C8B-B14F-4D97-AF65-F5344CB8AC3E}">
        <p14:creationId xmlns:p14="http://schemas.microsoft.com/office/powerpoint/2010/main" val="3143594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Finite Element Analysis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44</a:t>
            </a:fld>
            <a:endParaRPr lang="en-US" dirty="0">
              <a:solidFill>
                <a:schemeClr val="tx1"/>
              </a:solidFill>
            </a:endParaRPr>
          </a:p>
        </p:txBody>
      </p:sp>
      <p:pic>
        <p:nvPicPr>
          <p:cNvPr id="6" name="Picture 5">
            <a:extLst>
              <a:ext uri="{FF2B5EF4-FFF2-40B4-BE49-F238E27FC236}">
                <a16:creationId xmlns:a16="http://schemas.microsoft.com/office/drawing/2014/main" id="{3A66AA76-059B-457B-9522-324D7C6F0C45}"/>
              </a:ext>
            </a:extLst>
          </p:cNvPr>
          <p:cNvPicPr/>
          <p:nvPr/>
        </p:nvPicPr>
        <p:blipFill>
          <a:blip r:embed="rId2"/>
          <a:stretch>
            <a:fillRect/>
          </a:stretch>
        </p:blipFill>
        <p:spPr>
          <a:xfrm>
            <a:off x="107504" y="1052736"/>
            <a:ext cx="8077200" cy="5303614"/>
          </a:xfrm>
          <a:prstGeom prst="rect">
            <a:avLst/>
          </a:prstGeom>
        </p:spPr>
      </p:pic>
    </p:spTree>
    <p:extLst>
      <p:ext uri="{BB962C8B-B14F-4D97-AF65-F5344CB8AC3E}">
        <p14:creationId xmlns:p14="http://schemas.microsoft.com/office/powerpoint/2010/main" val="15548184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Finite Element Analysis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45</a:t>
            </a:fld>
            <a:endParaRPr lang="en-US" dirty="0">
              <a:solidFill>
                <a:schemeClr val="tx1"/>
              </a:solidFill>
            </a:endParaRPr>
          </a:p>
        </p:txBody>
      </p:sp>
      <p:pic>
        <p:nvPicPr>
          <p:cNvPr id="5" name="Picture 4">
            <a:extLst>
              <a:ext uri="{FF2B5EF4-FFF2-40B4-BE49-F238E27FC236}">
                <a16:creationId xmlns:a16="http://schemas.microsoft.com/office/drawing/2014/main" id="{A37A4E44-00C1-4F04-8C88-5AA231F2FAE1}"/>
              </a:ext>
            </a:extLst>
          </p:cNvPr>
          <p:cNvPicPr/>
          <p:nvPr/>
        </p:nvPicPr>
        <p:blipFill>
          <a:blip r:embed="rId2"/>
          <a:stretch>
            <a:fillRect/>
          </a:stretch>
        </p:blipFill>
        <p:spPr>
          <a:xfrm>
            <a:off x="457200" y="908720"/>
            <a:ext cx="7859216" cy="5447630"/>
          </a:xfrm>
          <a:prstGeom prst="rect">
            <a:avLst/>
          </a:prstGeom>
        </p:spPr>
      </p:pic>
    </p:spTree>
    <p:extLst>
      <p:ext uri="{BB962C8B-B14F-4D97-AF65-F5344CB8AC3E}">
        <p14:creationId xmlns:p14="http://schemas.microsoft.com/office/powerpoint/2010/main" val="27823970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Reaches 1, 2 &amp; 3</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46</a:t>
            </a:fld>
            <a:endParaRPr lang="en-US" dirty="0">
              <a:solidFill>
                <a:schemeClr val="tx1"/>
              </a:solidFill>
            </a:endParaRPr>
          </a:p>
        </p:txBody>
      </p:sp>
      <p:pic>
        <p:nvPicPr>
          <p:cNvPr id="5" name="Picture 4">
            <a:extLst>
              <a:ext uri="{FF2B5EF4-FFF2-40B4-BE49-F238E27FC236}">
                <a16:creationId xmlns:a16="http://schemas.microsoft.com/office/drawing/2014/main" id="{BBA2FC20-BE8C-4DA8-A1E6-062DE3C5A050}"/>
              </a:ext>
            </a:extLst>
          </p:cNvPr>
          <p:cNvPicPr>
            <a:picLocks noChangeAspect="1"/>
          </p:cNvPicPr>
          <p:nvPr/>
        </p:nvPicPr>
        <p:blipFill>
          <a:blip r:embed="rId2"/>
          <a:stretch>
            <a:fillRect/>
          </a:stretch>
        </p:blipFill>
        <p:spPr>
          <a:xfrm>
            <a:off x="475531" y="985236"/>
            <a:ext cx="7587910" cy="5598126"/>
          </a:xfrm>
          <a:prstGeom prst="rect">
            <a:avLst/>
          </a:prstGeom>
        </p:spPr>
      </p:pic>
    </p:spTree>
    <p:extLst>
      <p:ext uri="{BB962C8B-B14F-4D97-AF65-F5344CB8AC3E}">
        <p14:creationId xmlns:p14="http://schemas.microsoft.com/office/powerpoint/2010/main" val="31282987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Designed Embankment Section in Reach 1</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47</a:t>
            </a:fld>
            <a:endParaRPr lang="en-US" dirty="0">
              <a:solidFill>
                <a:schemeClr val="tx1"/>
              </a:solidFill>
            </a:endParaRPr>
          </a:p>
        </p:txBody>
      </p:sp>
      <p:pic>
        <p:nvPicPr>
          <p:cNvPr id="5" name="Picture 4">
            <a:extLst>
              <a:ext uri="{FF2B5EF4-FFF2-40B4-BE49-F238E27FC236}">
                <a16:creationId xmlns:a16="http://schemas.microsoft.com/office/drawing/2014/main" id="{B27F501A-98FB-4D49-8A9C-166F27998932}"/>
              </a:ext>
            </a:extLst>
          </p:cNvPr>
          <p:cNvPicPr>
            <a:picLocks noChangeAspect="1"/>
          </p:cNvPicPr>
          <p:nvPr/>
        </p:nvPicPr>
        <p:blipFill>
          <a:blip r:embed="rId2"/>
          <a:stretch>
            <a:fillRect/>
          </a:stretch>
        </p:blipFill>
        <p:spPr>
          <a:xfrm>
            <a:off x="179512" y="1247470"/>
            <a:ext cx="8912653" cy="5108880"/>
          </a:xfrm>
          <a:prstGeom prst="rect">
            <a:avLst/>
          </a:prstGeom>
        </p:spPr>
      </p:pic>
    </p:spTree>
    <p:extLst>
      <p:ext uri="{BB962C8B-B14F-4D97-AF65-F5344CB8AC3E}">
        <p14:creationId xmlns:p14="http://schemas.microsoft.com/office/powerpoint/2010/main" val="36090716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Designed Embankment Section in Reach 3</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48</a:t>
            </a:fld>
            <a:endParaRPr lang="en-US" dirty="0">
              <a:solidFill>
                <a:schemeClr val="tx1"/>
              </a:solidFill>
            </a:endParaRPr>
          </a:p>
        </p:txBody>
      </p:sp>
      <p:pic>
        <p:nvPicPr>
          <p:cNvPr id="4" name="Picture 3">
            <a:extLst>
              <a:ext uri="{FF2B5EF4-FFF2-40B4-BE49-F238E27FC236}">
                <a16:creationId xmlns:a16="http://schemas.microsoft.com/office/drawing/2014/main" id="{056D5EA9-8261-4919-B30F-02032F3B1C4A}"/>
              </a:ext>
            </a:extLst>
          </p:cNvPr>
          <p:cNvPicPr>
            <a:picLocks noChangeAspect="1"/>
          </p:cNvPicPr>
          <p:nvPr/>
        </p:nvPicPr>
        <p:blipFill>
          <a:blip r:embed="rId2"/>
          <a:stretch>
            <a:fillRect/>
          </a:stretch>
        </p:blipFill>
        <p:spPr>
          <a:xfrm>
            <a:off x="251520" y="936748"/>
            <a:ext cx="8518126" cy="5419601"/>
          </a:xfrm>
          <a:prstGeom prst="rect">
            <a:avLst/>
          </a:prstGeom>
        </p:spPr>
      </p:pic>
    </p:spTree>
    <p:extLst>
      <p:ext uri="{BB962C8B-B14F-4D97-AF65-F5344CB8AC3E}">
        <p14:creationId xmlns:p14="http://schemas.microsoft.com/office/powerpoint/2010/main" val="27629316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Cross Section of Soldier Pile in Reach 1 &amp; 3</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49</a:t>
            </a:fld>
            <a:endParaRPr lang="en-US" dirty="0">
              <a:solidFill>
                <a:schemeClr val="tx1"/>
              </a:solidFill>
            </a:endParaRPr>
          </a:p>
        </p:txBody>
      </p:sp>
      <p:pic>
        <p:nvPicPr>
          <p:cNvPr id="8" name="Picture 7">
            <a:extLst>
              <a:ext uri="{FF2B5EF4-FFF2-40B4-BE49-F238E27FC236}">
                <a16:creationId xmlns:a16="http://schemas.microsoft.com/office/drawing/2014/main" id="{D5956F2E-4B0F-4333-A7BB-D7C201187C1B}"/>
              </a:ext>
            </a:extLst>
          </p:cNvPr>
          <p:cNvPicPr>
            <a:picLocks noChangeAspect="1"/>
          </p:cNvPicPr>
          <p:nvPr/>
        </p:nvPicPr>
        <p:blipFill>
          <a:blip r:embed="rId2"/>
          <a:stretch>
            <a:fillRect/>
          </a:stretch>
        </p:blipFill>
        <p:spPr>
          <a:xfrm>
            <a:off x="1475656" y="1232756"/>
            <a:ext cx="5983407" cy="4392488"/>
          </a:xfrm>
          <a:prstGeom prst="rect">
            <a:avLst/>
          </a:prstGeom>
        </p:spPr>
      </p:pic>
    </p:spTree>
    <p:extLst>
      <p:ext uri="{BB962C8B-B14F-4D97-AF65-F5344CB8AC3E}">
        <p14:creationId xmlns:p14="http://schemas.microsoft.com/office/powerpoint/2010/main" val="3274854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Arial" pitchFamily="34" charset="0"/>
                <a:cs typeface="Arial" pitchFamily="34" charset="0"/>
              </a:rPr>
              <a:t>Embankments – Pile and Slab System</a:t>
            </a:r>
          </a:p>
        </p:txBody>
      </p:sp>
      <p:sp>
        <p:nvSpPr>
          <p:cNvPr id="3" name="Slide Number Placeholder 2"/>
          <p:cNvSpPr>
            <a:spLocks noGrp="1"/>
          </p:cNvSpPr>
          <p:nvPr>
            <p:ph type="sldNum" sz="quarter" idx="12"/>
          </p:nvPr>
        </p:nvSpPr>
        <p:spPr/>
        <p:txBody>
          <a:bodyPr/>
          <a:lstStyle/>
          <a:p>
            <a:fld id="{594994D5-D7CB-4015-A03A-4BE488789648}" type="slidenum">
              <a:rPr lang="en-US" sz="2000" b="1" smtClean="0">
                <a:solidFill>
                  <a:schemeClr val="tx1"/>
                </a:solidFill>
              </a:rPr>
              <a:pPr/>
              <a:t>5</a:t>
            </a:fld>
            <a:endParaRPr lang="en-US" sz="2000" b="1" dirty="0">
              <a:solidFill>
                <a:schemeClr val="tx1"/>
              </a:solidFill>
            </a:endParaRPr>
          </a:p>
        </p:txBody>
      </p:sp>
      <p:pic>
        <p:nvPicPr>
          <p:cNvPr id="2050" name="Picture 2" descr="D:\Research\JMJ papers\GEC Thrissur\JMJ GEC TCR\Photos\IMG20170531111743.jpg"/>
          <p:cNvPicPr>
            <a:picLocks noChangeAspect="1" noChangeArrowheads="1"/>
          </p:cNvPicPr>
          <p:nvPr/>
        </p:nvPicPr>
        <p:blipFill>
          <a:blip r:embed="rId2" cstate="print"/>
          <a:srcRect l="18151" t="4516" b="28022"/>
          <a:stretch>
            <a:fillRect/>
          </a:stretch>
        </p:blipFill>
        <p:spPr bwMode="auto">
          <a:xfrm>
            <a:off x="642910" y="1571612"/>
            <a:ext cx="7627318" cy="4714908"/>
          </a:xfrm>
          <a:prstGeom prst="rect">
            <a:avLst/>
          </a:prstGeom>
          <a:noFill/>
        </p:spPr>
      </p:pic>
    </p:spTree>
    <p:extLst>
      <p:ext uri="{BB962C8B-B14F-4D97-AF65-F5344CB8AC3E}">
        <p14:creationId xmlns:p14="http://schemas.microsoft.com/office/powerpoint/2010/main" val="25230840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Designed Embankment Section in Reach 2</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50</a:t>
            </a:fld>
            <a:endParaRPr lang="en-US" dirty="0">
              <a:solidFill>
                <a:schemeClr val="tx1"/>
              </a:solidFill>
            </a:endParaRPr>
          </a:p>
        </p:txBody>
      </p:sp>
      <p:pic>
        <p:nvPicPr>
          <p:cNvPr id="4" name="Picture 3">
            <a:extLst>
              <a:ext uri="{FF2B5EF4-FFF2-40B4-BE49-F238E27FC236}">
                <a16:creationId xmlns:a16="http://schemas.microsoft.com/office/drawing/2014/main" id="{90A1FF44-1F5E-4D87-A398-B9EBA6984EAF}"/>
              </a:ext>
            </a:extLst>
          </p:cNvPr>
          <p:cNvPicPr>
            <a:picLocks noChangeAspect="1"/>
          </p:cNvPicPr>
          <p:nvPr/>
        </p:nvPicPr>
        <p:blipFill>
          <a:blip r:embed="rId2"/>
          <a:stretch>
            <a:fillRect/>
          </a:stretch>
        </p:blipFill>
        <p:spPr>
          <a:xfrm>
            <a:off x="1115616" y="1174027"/>
            <a:ext cx="6120680" cy="5624408"/>
          </a:xfrm>
          <a:prstGeom prst="rect">
            <a:avLst/>
          </a:prstGeom>
        </p:spPr>
      </p:pic>
    </p:spTree>
    <p:extLst>
      <p:ext uri="{BB962C8B-B14F-4D97-AF65-F5344CB8AC3E}">
        <p14:creationId xmlns:p14="http://schemas.microsoft.com/office/powerpoint/2010/main" val="21074966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0000CC"/>
                </a:solidFill>
              </a:rPr>
              <a:t>Designed Embankment Section in Reach 1 &amp; 3</a:t>
            </a:r>
            <a:endParaRPr lang="en-IN" sz="2800" dirty="0">
              <a:solidFill>
                <a:srgbClr val="0000CC"/>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51</a:t>
            </a:fld>
            <a:endParaRPr lang="en-US" dirty="0">
              <a:solidFill>
                <a:schemeClr val="tx1"/>
              </a:solidFill>
            </a:endParaRPr>
          </a:p>
        </p:txBody>
      </p:sp>
      <p:pic>
        <p:nvPicPr>
          <p:cNvPr id="5" name="Picture 4">
            <a:extLst>
              <a:ext uri="{FF2B5EF4-FFF2-40B4-BE49-F238E27FC236}">
                <a16:creationId xmlns:a16="http://schemas.microsoft.com/office/drawing/2014/main" id="{45E4D5E3-138E-4C9D-A15A-52D39EFC3CED}"/>
              </a:ext>
            </a:extLst>
          </p:cNvPr>
          <p:cNvPicPr>
            <a:picLocks noChangeAspect="1"/>
          </p:cNvPicPr>
          <p:nvPr/>
        </p:nvPicPr>
        <p:blipFill>
          <a:blip r:embed="rId2"/>
          <a:stretch>
            <a:fillRect/>
          </a:stretch>
        </p:blipFill>
        <p:spPr>
          <a:xfrm>
            <a:off x="1066311" y="918812"/>
            <a:ext cx="7593980" cy="5437538"/>
          </a:xfrm>
          <a:prstGeom prst="rect">
            <a:avLst/>
          </a:prstGeom>
        </p:spPr>
      </p:pic>
    </p:spTree>
    <p:extLst>
      <p:ext uri="{BB962C8B-B14F-4D97-AF65-F5344CB8AC3E}">
        <p14:creationId xmlns:p14="http://schemas.microsoft.com/office/powerpoint/2010/main" val="2635385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634082"/>
          </a:xfrm>
        </p:spPr>
        <p:txBody>
          <a:bodyPr>
            <a:normAutofit/>
          </a:bodyPr>
          <a:lstStyle/>
          <a:p>
            <a:r>
              <a:rPr lang="en-US" sz="2800" dirty="0">
                <a:solidFill>
                  <a:srgbClr val="C00000"/>
                </a:solidFill>
              </a:rPr>
              <a:t>Breached Portion</a:t>
            </a:r>
            <a:endParaRPr lang="en-IN" sz="2800" dirty="0">
              <a:solidFill>
                <a:srgbClr val="C00000"/>
              </a:solidFill>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52</a:t>
            </a:fld>
            <a:endParaRPr lang="en-US" dirty="0">
              <a:solidFill>
                <a:schemeClr val="tx1"/>
              </a:solidFill>
            </a:endParaRPr>
          </a:p>
        </p:txBody>
      </p:sp>
      <p:pic>
        <p:nvPicPr>
          <p:cNvPr id="6" name="Picture 5">
            <a:extLst>
              <a:ext uri="{FF2B5EF4-FFF2-40B4-BE49-F238E27FC236}">
                <a16:creationId xmlns:a16="http://schemas.microsoft.com/office/drawing/2014/main" id="{090BC058-BA90-47A2-91FC-6A75E460C0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71600"/>
            <a:ext cx="9144000" cy="4114800"/>
          </a:xfrm>
          <a:prstGeom prst="rect">
            <a:avLst/>
          </a:prstGeom>
        </p:spPr>
      </p:pic>
    </p:spTree>
    <p:extLst>
      <p:ext uri="{BB962C8B-B14F-4D97-AF65-F5344CB8AC3E}">
        <p14:creationId xmlns:p14="http://schemas.microsoft.com/office/powerpoint/2010/main" val="28325962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53</a:t>
            </a:fld>
            <a:endParaRPr lang="en-US" dirty="0">
              <a:solidFill>
                <a:schemeClr val="tx1"/>
              </a:solidFill>
            </a:endParaRPr>
          </a:p>
        </p:txBody>
      </p:sp>
      <p:pic>
        <p:nvPicPr>
          <p:cNvPr id="5" name="Picture 4">
            <a:extLst>
              <a:ext uri="{FF2B5EF4-FFF2-40B4-BE49-F238E27FC236}">
                <a16:creationId xmlns:a16="http://schemas.microsoft.com/office/drawing/2014/main" id="{8419F3F5-9506-4994-B483-22E6A13D17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794" y="116086"/>
            <a:ext cx="4482908" cy="5977210"/>
          </a:xfrm>
          <a:prstGeom prst="rect">
            <a:avLst/>
          </a:prstGeom>
        </p:spPr>
      </p:pic>
      <p:pic>
        <p:nvPicPr>
          <p:cNvPr id="10" name="Picture 9">
            <a:extLst>
              <a:ext uri="{FF2B5EF4-FFF2-40B4-BE49-F238E27FC236}">
                <a16:creationId xmlns:a16="http://schemas.microsoft.com/office/drawing/2014/main" id="{B8A34055-2FB6-4FF0-89C6-5DB68F40C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4298" y="116086"/>
            <a:ext cx="4482908" cy="5977210"/>
          </a:xfrm>
          <a:prstGeom prst="rect">
            <a:avLst/>
          </a:prstGeom>
        </p:spPr>
      </p:pic>
    </p:spTree>
    <p:extLst>
      <p:ext uri="{BB962C8B-B14F-4D97-AF65-F5344CB8AC3E}">
        <p14:creationId xmlns:p14="http://schemas.microsoft.com/office/powerpoint/2010/main" val="6407654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54</a:t>
            </a:fld>
            <a:endParaRPr lang="en-US" dirty="0">
              <a:solidFill>
                <a:schemeClr val="tx1"/>
              </a:solidFill>
            </a:endParaRPr>
          </a:p>
        </p:txBody>
      </p:sp>
      <p:pic>
        <p:nvPicPr>
          <p:cNvPr id="9" name="Picture 8">
            <a:extLst>
              <a:ext uri="{FF2B5EF4-FFF2-40B4-BE49-F238E27FC236}">
                <a16:creationId xmlns:a16="http://schemas.microsoft.com/office/drawing/2014/main" id="{A99F4E28-564E-4BB2-9C0D-D4D78E5564C5}"/>
              </a:ext>
            </a:extLst>
          </p:cNvPr>
          <p:cNvPicPr>
            <a:picLocks noChangeAspect="1"/>
          </p:cNvPicPr>
          <p:nvPr/>
        </p:nvPicPr>
        <p:blipFill>
          <a:blip r:embed="rId2"/>
          <a:stretch>
            <a:fillRect/>
          </a:stretch>
        </p:blipFill>
        <p:spPr>
          <a:xfrm>
            <a:off x="4394596" y="16569"/>
            <a:ext cx="4680124" cy="6240165"/>
          </a:xfrm>
          <a:prstGeom prst="rect">
            <a:avLst/>
          </a:prstGeom>
        </p:spPr>
      </p:pic>
      <p:pic>
        <p:nvPicPr>
          <p:cNvPr id="11" name="Picture 10">
            <a:extLst>
              <a:ext uri="{FF2B5EF4-FFF2-40B4-BE49-F238E27FC236}">
                <a16:creationId xmlns:a16="http://schemas.microsoft.com/office/drawing/2014/main" id="{5F090FD8-4F35-471A-9685-6E01252ABEA7}"/>
              </a:ext>
            </a:extLst>
          </p:cNvPr>
          <p:cNvPicPr>
            <a:picLocks noChangeAspect="1"/>
          </p:cNvPicPr>
          <p:nvPr/>
        </p:nvPicPr>
        <p:blipFill rotWithShape="1">
          <a:blip r:embed="rId3">
            <a:extLst>
              <a:ext uri="{28A0092B-C50C-407E-A947-70E740481C1C}">
                <a14:useLocalDpi xmlns:a14="http://schemas.microsoft.com/office/drawing/2010/main" val="0"/>
              </a:ext>
            </a:extLst>
          </a:blip>
          <a:srcRect t="15499" r="7517"/>
          <a:stretch/>
        </p:blipFill>
        <p:spPr>
          <a:xfrm>
            <a:off x="53826" y="263501"/>
            <a:ext cx="4176464" cy="5088037"/>
          </a:xfrm>
          <a:prstGeom prst="rect">
            <a:avLst/>
          </a:prstGeom>
        </p:spPr>
      </p:pic>
    </p:spTree>
    <p:extLst>
      <p:ext uri="{BB962C8B-B14F-4D97-AF65-F5344CB8AC3E}">
        <p14:creationId xmlns:p14="http://schemas.microsoft.com/office/powerpoint/2010/main" val="31197440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52A008-EFD3-4E0B-BA9B-A99536E203B1}"/>
              </a:ext>
            </a:extLst>
          </p:cNvPr>
          <p:cNvSpPr>
            <a:spLocks noGrp="1"/>
          </p:cNvSpPr>
          <p:nvPr>
            <p:ph type="sldNum" sz="quarter" idx="12"/>
          </p:nvPr>
        </p:nvSpPr>
        <p:spPr/>
        <p:txBody>
          <a:bodyPr/>
          <a:lstStyle/>
          <a:p>
            <a:fld id="{594994D5-D7CB-4015-A03A-4BE488789648}" type="slidenum">
              <a:rPr lang="en-US" smtClean="0"/>
              <a:pPr/>
              <a:t>55</a:t>
            </a:fld>
            <a:endParaRPr lang="en-US"/>
          </a:p>
        </p:txBody>
      </p:sp>
      <p:pic>
        <p:nvPicPr>
          <p:cNvPr id="3" name="Picture 2">
            <a:extLst>
              <a:ext uri="{FF2B5EF4-FFF2-40B4-BE49-F238E27FC236}">
                <a16:creationId xmlns:a16="http://schemas.microsoft.com/office/drawing/2014/main" id="{63F69790-8959-4F23-BA4F-9DC0099FFB7D}"/>
              </a:ext>
            </a:extLst>
          </p:cNvPr>
          <p:cNvPicPr>
            <a:picLocks noChangeAspect="1"/>
          </p:cNvPicPr>
          <p:nvPr/>
        </p:nvPicPr>
        <p:blipFill>
          <a:blip r:embed="rId2"/>
          <a:stretch>
            <a:fillRect/>
          </a:stretch>
        </p:blipFill>
        <p:spPr>
          <a:xfrm>
            <a:off x="221770" y="101699"/>
            <a:ext cx="8700459" cy="6525344"/>
          </a:xfrm>
          <a:prstGeom prst="rect">
            <a:avLst/>
          </a:prstGeom>
        </p:spPr>
      </p:pic>
    </p:spTree>
    <p:extLst>
      <p:ext uri="{BB962C8B-B14F-4D97-AF65-F5344CB8AC3E}">
        <p14:creationId xmlns:p14="http://schemas.microsoft.com/office/powerpoint/2010/main" val="30189271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1800" smtClean="0">
                <a:solidFill>
                  <a:schemeClr val="tx1"/>
                </a:solidFill>
              </a:rPr>
              <a:pPr/>
              <a:t>56</a:t>
            </a:fld>
            <a:endParaRPr lang="en-US" dirty="0">
              <a:solidFill>
                <a:schemeClr val="tx1"/>
              </a:solidFill>
            </a:endParaRPr>
          </a:p>
        </p:txBody>
      </p:sp>
      <p:pic>
        <p:nvPicPr>
          <p:cNvPr id="6" name="Picture 5">
            <a:extLst>
              <a:ext uri="{FF2B5EF4-FFF2-40B4-BE49-F238E27FC236}">
                <a16:creationId xmlns:a16="http://schemas.microsoft.com/office/drawing/2014/main" id="{009732F0-EAF2-4147-82D9-2F72FE2F2E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19" y="141114"/>
            <a:ext cx="8286981" cy="6215236"/>
          </a:xfrm>
          <a:prstGeom prst="rect">
            <a:avLst/>
          </a:prstGeom>
        </p:spPr>
      </p:pic>
    </p:spTree>
    <p:extLst>
      <p:ext uri="{BB962C8B-B14F-4D97-AF65-F5344CB8AC3E}">
        <p14:creationId xmlns:p14="http://schemas.microsoft.com/office/powerpoint/2010/main" val="22016829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0" y="89688"/>
            <a:ext cx="8686800" cy="99412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Construction in progress</a:t>
            </a:r>
            <a:br>
              <a:rPr lang="en-US" sz="2800" dirty="0">
                <a:latin typeface="Arial" panose="020B0604020202020204" pitchFamily="34" charset="0"/>
                <a:cs typeface="Arial" panose="020B0604020202020204" pitchFamily="34" charset="0"/>
              </a:rPr>
            </a:br>
            <a:r>
              <a:rPr lang="en-US" sz="2800" dirty="0">
                <a:solidFill>
                  <a:srgbClr val="C00000"/>
                </a:solidFill>
                <a:latin typeface="Arial" panose="020B0604020202020204" pitchFamily="34" charset="0"/>
                <a:cs typeface="Arial" panose="020B0604020202020204" pitchFamily="34" charset="0"/>
              </a:rPr>
              <a:t>Biaxial Geogrid Reinforcement</a:t>
            </a:r>
            <a:endParaRPr lang="en-IN" sz="2800" dirty="0">
              <a:solidFill>
                <a:srgbClr val="C0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57</a:t>
            </a:fld>
            <a:endParaRPr lang="en-US" dirty="0">
              <a:solidFill>
                <a:schemeClr val="tx1"/>
              </a:solidFill>
            </a:endParaRPr>
          </a:p>
        </p:txBody>
      </p:sp>
      <p:pic>
        <p:nvPicPr>
          <p:cNvPr id="5" name="Picture 4">
            <a:extLst>
              <a:ext uri="{FF2B5EF4-FFF2-40B4-BE49-F238E27FC236}">
                <a16:creationId xmlns:a16="http://schemas.microsoft.com/office/drawing/2014/main" id="{44FFD588-6295-4C99-B4A8-123E8F0C25FB}"/>
              </a:ext>
            </a:extLst>
          </p:cNvPr>
          <p:cNvPicPr>
            <a:picLocks noChangeAspect="1"/>
          </p:cNvPicPr>
          <p:nvPr/>
        </p:nvPicPr>
        <p:blipFill rotWithShape="1">
          <a:blip r:embed="rId2">
            <a:extLst>
              <a:ext uri="{28A0092B-C50C-407E-A947-70E740481C1C}">
                <a14:useLocalDpi xmlns:a14="http://schemas.microsoft.com/office/drawing/2010/main" val="0"/>
              </a:ext>
            </a:extLst>
          </a:blip>
          <a:srcRect t="36350"/>
          <a:stretch/>
        </p:blipFill>
        <p:spPr>
          <a:xfrm>
            <a:off x="865882" y="1130647"/>
            <a:ext cx="6552728" cy="5561065"/>
          </a:xfrm>
          <a:prstGeom prst="rect">
            <a:avLst/>
          </a:prstGeom>
        </p:spPr>
      </p:pic>
    </p:spTree>
    <p:extLst>
      <p:ext uri="{BB962C8B-B14F-4D97-AF65-F5344CB8AC3E}">
        <p14:creationId xmlns:p14="http://schemas.microsoft.com/office/powerpoint/2010/main" val="30356527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5868144" y="274638"/>
            <a:ext cx="2818656" cy="99412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Construction in progress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58</a:t>
            </a:fld>
            <a:endParaRPr lang="en-US" dirty="0">
              <a:solidFill>
                <a:schemeClr val="tx1"/>
              </a:solidFill>
            </a:endParaRPr>
          </a:p>
        </p:txBody>
      </p:sp>
      <p:pic>
        <p:nvPicPr>
          <p:cNvPr id="4" name="Picture 3">
            <a:extLst>
              <a:ext uri="{FF2B5EF4-FFF2-40B4-BE49-F238E27FC236}">
                <a16:creationId xmlns:a16="http://schemas.microsoft.com/office/drawing/2014/main" id="{CBE8227E-6147-4871-B175-3DCA3358547C}"/>
              </a:ext>
            </a:extLst>
          </p:cNvPr>
          <p:cNvPicPr>
            <a:picLocks noChangeAspect="1"/>
          </p:cNvPicPr>
          <p:nvPr/>
        </p:nvPicPr>
        <p:blipFill rotWithShape="1">
          <a:blip r:embed="rId2"/>
          <a:srcRect t="22700"/>
          <a:stretch/>
        </p:blipFill>
        <p:spPr>
          <a:xfrm>
            <a:off x="457200" y="-1"/>
            <a:ext cx="4834880" cy="6644167"/>
          </a:xfrm>
          <a:prstGeom prst="rect">
            <a:avLst/>
          </a:prstGeom>
        </p:spPr>
      </p:pic>
    </p:spTree>
    <p:extLst>
      <p:ext uri="{BB962C8B-B14F-4D97-AF65-F5344CB8AC3E}">
        <p14:creationId xmlns:p14="http://schemas.microsoft.com/office/powerpoint/2010/main" val="23986268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5364088" y="274638"/>
            <a:ext cx="3528392" cy="922114"/>
          </a:xfrm>
        </p:spPr>
        <p:txBody>
          <a:bodyPr>
            <a:normAutofit fontScale="90000"/>
          </a:bodyPr>
          <a:lstStyle/>
          <a:p>
            <a:r>
              <a:rPr lang="en-US" sz="2800" dirty="0">
                <a:solidFill>
                  <a:srgbClr val="0000CC"/>
                </a:solidFill>
                <a:latin typeface="Arial" panose="020B0604020202020204" pitchFamily="34" charset="0"/>
                <a:cs typeface="Arial" panose="020B0604020202020204" pitchFamily="34" charset="0"/>
              </a:rPr>
              <a:t>Construction in progress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59</a:t>
            </a:fld>
            <a:endParaRPr lang="en-US" dirty="0">
              <a:solidFill>
                <a:schemeClr val="tx1"/>
              </a:solidFill>
            </a:endParaRPr>
          </a:p>
        </p:txBody>
      </p:sp>
      <p:pic>
        <p:nvPicPr>
          <p:cNvPr id="5" name="Picture 4">
            <a:extLst>
              <a:ext uri="{FF2B5EF4-FFF2-40B4-BE49-F238E27FC236}">
                <a16:creationId xmlns:a16="http://schemas.microsoft.com/office/drawing/2014/main" id="{87794306-339D-4C5B-8456-78744DC4FC4B}"/>
              </a:ext>
            </a:extLst>
          </p:cNvPr>
          <p:cNvPicPr>
            <a:picLocks noChangeAspect="1"/>
          </p:cNvPicPr>
          <p:nvPr/>
        </p:nvPicPr>
        <p:blipFill rotWithShape="1">
          <a:blip r:embed="rId2">
            <a:extLst>
              <a:ext uri="{28A0092B-C50C-407E-A947-70E740481C1C}">
                <a14:useLocalDpi xmlns:a14="http://schemas.microsoft.com/office/drawing/2010/main" val="0"/>
              </a:ext>
            </a:extLst>
          </a:blip>
          <a:srcRect t="10101" b="14300"/>
          <a:stretch/>
        </p:blipFill>
        <p:spPr>
          <a:xfrm>
            <a:off x="251520" y="28575"/>
            <a:ext cx="5112568" cy="6871196"/>
          </a:xfrm>
          <a:prstGeom prst="rect">
            <a:avLst/>
          </a:prstGeom>
        </p:spPr>
      </p:pic>
    </p:spTree>
    <p:extLst>
      <p:ext uri="{BB962C8B-B14F-4D97-AF65-F5344CB8AC3E}">
        <p14:creationId xmlns:p14="http://schemas.microsoft.com/office/powerpoint/2010/main" val="3759658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Arial" pitchFamily="34" charset="0"/>
                <a:cs typeface="Arial" pitchFamily="34" charset="0"/>
              </a:rPr>
              <a:t>Embankments – Pile and Slab System</a:t>
            </a:r>
            <a:endParaRPr lang="en-IN" sz="3200" dirty="0"/>
          </a:p>
        </p:txBody>
      </p:sp>
      <p:sp>
        <p:nvSpPr>
          <p:cNvPr id="3" name="Slide Number Placeholder 2"/>
          <p:cNvSpPr>
            <a:spLocks noGrp="1"/>
          </p:cNvSpPr>
          <p:nvPr>
            <p:ph type="sldNum" sz="quarter" idx="12"/>
          </p:nvPr>
        </p:nvSpPr>
        <p:spPr/>
        <p:txBody>
          <a:bodyPr/>
          <a:lstStyle/>
          <a:p>
            <a:fld id="{594994D5-D7CB-4015-A03A-4BE488789648}" type="slidenum">
              <a:rPr lang="en-US" sz="2000" b="1" smtClean="0">
                <a:solidFill>
                  <a:schemeClr val="tx1"/>
                </a:solidFill>
              </a:rPr>
              <a:pPr/>
              <a:t>6</a:t>
            </a:fld>
            <a:endParaRPr lang="en-US" sz="2000" b="1" dirty="0">
              <a:solidFill>
                <a:schemeClr val="tx1"/>
              </a:solidFill>
            </a:endParaRPr>
          </a:p>
        </p:txBody>
      </p:sp>
      <p:pic>
        <p:nvPicPr>
          <p:cNvPr id="4099" name="Picture 3"/>
          <p:cNvPicPr>
            <a:picLocks noChangeAspect="1" noChangeArrowheads="1"/>
          </p:cNvPicPr>
          <p:nvPr/>
        </p:nvPicPr>
        <p:blipFill>
          <a:blip r:embed="rId2"/>
          <a:srcRect/>
          <a:stretch>
            <a:fillRect/>
          </a:stretch>
        </p:blipFill>
        <p:spPr bwMode="auto">
          <a:xfrm>
            <a:off x="1214414" y="1357298"/>
            <a:ext cx="6715172" cy="5092483"/>
          </a:xfrm>
          <a:prstGeom prst="rect">
            <a:avLst/>
          </a:prstGeom>
          <a:noFill/>
          <a:ln w="9525">
            <a:noFill/>
            <a:miter lim="800000"/>
            <a:headEnd/>
            <a:tailEnd/>
          </a:ln>
          <a:effectLst/>
        </p:spPr>
      </p:pic>
    </p:spTree>
    <p:extLst>
      <p:ext uri="{BB962C8B-B14F-4D97-AF65-F5344CB8AC3E}">
        <p14:creationId xmlns:p14="http://schemas.microsoft.com/office/powerpoint/2010/main" val="27221160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427984" y="274638"/>
            <a:ext cx="4258816"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Construction in progress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60</a:t>
            </a:fld>
            <a:endParaRPr lang="en-US" dirty="0">
              <a:solidFill>
                <a:schemeClr val="tx1"/>
              </a:solidFill>
            </a:endParaRPr>
          </a:p>
        </p:txBody>
      </p:sp>
      <p:pic>
        <p:nvPicPr>
          <p:cNvPr id="6" name="Picture 5">
            <a:extLst>
              <a:ext uri="{FF2B5EF4-FFF2-40B4-BE49-F238E27FC236}">
                <a16:creationId xmlns:a16="http://schemas.microsoft.com/office/drawing/2014/main" id="{6EB3785E-AEF9-4577-AD11-D09006B45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1600"/>
            <a:ext cx="9144000" cy="4114800"/>
          </a:xfrm>
          <a:prstGeom prst="rect">
            <a:avLst/>
          </a:prstGeom>
        </p:spPr>
      </p:pic>
    </p:spTree>
    <p:extLst>
      <p:ext uri="{BB962C8B-B14F-4D97-AF65-F5344CB8AC3E}">
        <p14:creationId xmlns:p14="http://schemas.microsoft.com/office/powerpoint/2010/main" val="5858069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283968" y="274638"/>
            <a:ext cx="4402832" cy="634082"/>
          </a:xfrm>
        </p:spPr>
        <p:txBody>
          <a:bodyPr>
            <a:normAutofit/>
          </a:bodyPr>
          <a:lstStyle/>
          <a:p>
            <a:r>
              <a:rPr lang="en-US" sz="2800" dirty="0">
                <a:solidFill>
                  <a:srgbClr val="0000CC"/>
                </a:solidFill>
                <a:latin typeface="Arial" panose="020B0604020202020204" pitchFamily="34" charset="0"/>
                <a:cs typeface="Arial" panose="020B0604020202020204" pitchFamily="34" charset="0"/>
              </a:rPr>
              <a:t>Construction in progress</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61</a:t>
            </a:fld>
            <a:endParaRPr lang="en-US" dirty="0">
              <a:solidFill>
                <a:schemeClr val="tx1"/>
              </a:solidFill>
            </a:endParaRPr>
          </a:p>
        </p:txBody>
      </p:sp>
      <p:pic>
        <p:nvPicPr>
          <p:cNvPr id="4" name="Picture 3">
            <a:extLst>
              <a:ext uri="{FF2B5EF4-FFF2-40B4-BE49-F238E27FC236}">
                <a16:creationId xmlns:a16="http://schemas.microsoft.com/office/drawing/2014/main" id="{CF49811A-A784-465E-BA5C-4F729D24D4F1}"/>
              </a:ext>
            </a:extLst>
          </p:cNvPr>
          <p:cNvPicPr>
            <a:picLocks noChangeAspect="1"/>
          </p:cNvPicPr>
          <p:nvPr/>
        </p:nvPicPr>
        <p:blipFill rotWithShape="1">
          <a:blip r:embed="rId2"/>
          <a:srcRect t="19551" b="34250"/>
          <a:stretch/>
        </p:blipFill>
        <p:spPr>
          <a:xfrm>
            <a:off x="251520" y="1052736"/>
            <a:ext cx="6840760" cy="5618466"/>
          </a:xfrm>
          <a:prstGeom prst="rect">
            <a:avLst/>
          </a:prstGeom>
        </p:spPr>
      </p:pic>
    </p:spTree>
    <p:extLst>
      <p:ext uri="{BB962C8B-B14F-4D97-AF65-F5344CB8AC3E}">
        <p14:creationId xmlns:p14="http://schemas.microsoft.com/office/powerpoint/2010/main" val="18123460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mtClean="0"/>
              <a:pPr/>
              <a:t>62</a:t>
            </a:fld>
            <a:endParaRPr lang="en-US"/>
          </a:p>
        </p:txBody>
      </p:sp>
      <p:pic>
        <p:nvPicPr>
          <p:cNvPr id="13" name="Picture 12">
            <a:extLst>
              <a:ext uri="{FF2B5EF4-FFF2-40B4-BE49-F238E27FC236}">
                <a16:creationId xmlns:a16="http://schemas.microsoft.com/office/drawing/2014/main" id="{48F65888-7487-412F-AF12-D202D9057DFD}"/>
              </a:ext>
            </a:extLst>
          </p:cNvPr>
          <p:cNvPicPr>
            <a:picLocks noChangeAspect="1"/>
          </p:cNvPicPr>
          <p:nvPr/>
        </p:nvPicPr>
        <p:blipFill>
          <a:blip r:embed="rId2"/>
          <a:stretch>
            <a:fillRect/>
          </a:stretch>
        </p:blipFill>
        <p:spPr>
          <a:xfrm>
            <a:off x="91016" y="136525"/>
            <a:ext cx="8961967" cy="6721475"/>
          </a:xfrm>
          <a:prstGeom prst="rect">
            <a:avLst/>
          </a:prstGeom>
        </p:spPr>
      </p:pic>
    </p:spTree>
    <p:extLst>
      <p:ext uri="{BB962C8B-B14F-4D97-AF65-F5344CB8AC3E}">
        <p14:creationId xmlns:p14="http://schemas.microsoft.com/office/powerpoint/2010/main" val="10515699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0F6929-1576-4F15-A204-D5721F652962}"/>
              </a:ext>
            </a:extLst>
          </p:cNvPr>
          <p:cNvSpPr>
            <a:spLocks noGrp="1"/>
          </p:cNvSpPr>
          <p:nvPr>
            <p:ph type="sldNum" sz="quarter" idx="12"/>
          </p:nvPr>
        </p:nvSpPr>
        <p:spPr/>
        <p:txBody>
          <a:bodyPr/>
          <a:lstStyle/>
          <a:p>
            <a:fld id="{594994D5-D7CB-4015-A03A-4BE488789648}" type="slidenum">
              <a:rPr lang="en-US" sz="2000" smtClean="0">
                <a:solidFill>
                  <a:schemeClr val="tx1"/>
                </a:solidFill>
              </a:rPr>
              <a:pPr/>
              <a:t>63</a:t>
            </a:fld>
            <a:endParaRPr lang="en-US" dirty="0">
              <a:solidFill>
                <a:schemeClr val="tx1"/>
              </a:solidFill>
            </a:endParaRPr>
          </a:p>
        </p:txBody>
      </p:sp>
      <p:pic>
        <p:nvPicPr>
          <p:cNvPr id="4" name="Picture 3">
            <a:extLst>
              <a:ext uri="{FF2B5EF4-FFF2-40B4-BE49-F238E27FC236}">
                <a16:creationId xmlns:a16="http://schemas.microsoft.com/office/drawing/2014/main" id="{9917C148-AFBC-49D9-990A-02EAF44320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855749" cy="6858000"/>
          </a:xfrm>
          <a:prstGeom prst="rect">
            <a:avLst/>
          </a:prstGeom>
        </p:spPr>
      </p:pic>
      <p:pic>
        <p:nvPicPr>
          <p:cNvPr id="6" name="Picture 5">
            <a:extLst>
              <a:ext uri="{FF2B5EF4-FFF2-40B4-BE49-F238E27FC236}">
                <a16:creationId xmlns:a16="http://schemas.microsoft.com/office/drawing/2014/main" id="{C5134AC7-D8EE-454F-9908-CE337E79A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8" y="0"/>
            <a:ext cx="3857625" cy="6858000"/>
          </a:xfrm>
          <a:prstGeom prst="rect">
            <a:avLst/>
          </a:prstGeom>
        </p:spPr>
      </p:pic>
    </p:spTree>
    <p:extLst>
      <p:ext uri="{BB962C8B-B14F-4D97-AF65-F5344CB8AC3E}">
        <p14:creationId xmlns:p14="http://schemas.microsoft.com/office/powerpoint/2010/main" val="33243824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D4E5DA-833F-457E-85FE-EBDA6095BF28}"/>
              </a:ext>
            </a:extLst>
          </p:cNvPr>
          <p:cNvSpPr>
            <a:spLocks noGrp="1"/>
          </p:cNvSpPr>
          <p:nvPr>
            <p:ph type="sldNum" sz="quarter" idx="12"/>
          </p:nvPr>
        </p:nvSpPr>
        <p:spPr/>
        <p:txBody>
          <a:bodyPr/>
          <a:lstStyle/>
          <a:p>
            <a:fld id="{594994D5-D7CB-4015-A03A-4BE488789648}" type="slidenum">
              <a:rPr lang="en-US" sz="2000" smtClean="0">
                <a:solidFill>
                  <a:schemeClr val="tx1"/>
                </a:solidFill>
              </a:rPr>
              <a:pPr/>
              <a:t>64</a:t>
            </a:fld>
            <a:endParaRPr lang="en-US" dirty="0">
              <a:solidFill>
                <a:schemeClr val="tx1"/>
              </a:solidFill>
            </a:endParaRPr>
          </a:p>
        </p:txBody>
      </p:sp>
      <p:pic>
        <p:nvPicPr>
          <p:cNvPr id="4" name="Picture 3">
            <a:extLst>
              <a:ext uri="{FF2B5EF4-FFF2-40B4-BE49-F238E27FC236}">
                <a16:creationId xmlns:a16="http://schemas.microsoft.com/office/drawing/2014/main" id="{4926C89A-B7DE-4137-8CAB-68E65A0548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43500" cy="6858000"/>
          </a:xfrm>
          <a:prstGeom prst="rect">
            <a:avLst/>
          </a:prstGeom>
        </p:spPr>
      </p:pic>
      <p:pic>
        <p:nvPicPr>
          <p:cNvPr id="3" name="Picture 2">
            <a:extLst>
              <a:ext uri="{FF2B5EF4-FFF2-40B4-BE49-F238E27FC236}">
                <a16:creationId xmlns:a16="http://schemas.microsoft.com/office/drawing/2014/main" id="{EB17DC7D-6E6D-4390-99C3-443FEE7274B0}"/>
              </a:ext>
            </a:extLst>
          </p:cNvPr>
          <p:cNvPicPr>
            <a:picLocks noChangeAspect="1"/>
          </p:cNvPicPr>
          <p:nvPr/>
        </p:nvPicPr>
        <p:blipFill>
          <a:blip r:embed="rId3"/>
          <a:stretch>
            <a:fillRect/>
          </a:stretch>
        </p:blipFill>
        <p:spPr>
          <a:xfrm>
            <a:off x="4171846" y="4005064"/>
            <a:ext cx="4762708" cy="2213763"/>
          </a:xfrm>
          <a:prstGeom prst="rect">
            <a:avLst/>
          </a:prstGeom>
        </p:spPr>
      </p:pic>
    </p:spTree>
    <p:extLst>
      <p:ext uri="{BB962C8B-B14F-4D97-AF65-F5344CB8AC3E}">
        <p14:creationId xmlns:p14="http://schemas.microsoft.com/office/powerpoint/2010/main" val="1846054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DED47F-AF4D-467F-8202-A8DD4EF70B8B}"/>
              </a:ext>
            </a:extLst>
          </p:cNvPr>
          <p:cNvSpPr>
            <a:spLocks noGrp="1"/>
          </p:cNvSpPr>
          <p:nvPr>
            <p:ph type="sldNum" sz="quarter" idx="12"/>
          </p:nvPr>
        </p:nvSpPr>
        <p:spPr/>
        <p:txBody>
          <a:bodyPr/>
          <a:lstStyle/>
          <a:p>
            <a:fld id="{594994D5-D7CB-4015-A03A-4BE488789648}" type="slidenum">
              <a:rPr lang="en-US" sz="2000" smtClean="0">
                <a:solidFill>
                  <a:schemeClr val="tx1"/>
                </a:solidFill>
              </a:rPr>
              <a:pPr/>
              <a:t>65</a:t>
            </a:fld>
            <a:endParaRPr lang="en-US" dirty="0">
              <a:solidFill>
                <a:schemeClr val="tx1"/>
              </a:solidFill>
            </a:endParaRPr>
          </a:p>
        </p:txBody>
      </p:sp>
      <p:pic>
        <p:nvPicPr>
          <p:cNvPr id="4" name="Picture 3">
            <a:extLst>
              <a:ext uri="{FF2B5EF4-FFF2-40B4-BE49-F238E27FC236}">
                <a16:creationId xmlns:a16="http://schemas.microsoft.com/office/drawing/2014/main" id="{69A0769C-2924-4EA0-BE11-F05C7DAFCCA4}"/>
              </a:ext>
            </a:extLst>
          </p:cNvPr>
          <p:cNvPicPr>
            <a:picLocks noChangeAspect="1"/>
          </p:cNvPicPr>
          <p:nvPr/>
        </p:nvPicPr>
        <p:blipFill>
          <a:blip r:embed="rId2"/>
          <a:stretch>
            <a:fillRect/>
          </a:stretch>
        </p:blipFill>
        <p:spPr>
          <a:xfrm>
            <a:off x="251519" y="161702"/>
            <a:ext cx="8506419" cy="6194648"/>
          </a:xfrm>
          <a:prstGeom prst="rect">
            <a:avLst/>
          </a:prstGeom>
        </p:spPr>
      </p:pic>
    </p:spTree>
    <p:extLst>
      <p:ext uri="{BB962C8B-B14F-4D97-AF65-F5344CB8AC3E}">
        <p14:creationId xmlns:p14="http://schemas.microsoft.com/office/powerpoint/2010/main" val="20842780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D7E889-6776-4348-9B83-67F0F24C0115}"/>
              </a:ext>
            </a:extLst>
          </p:cNvPr>
          <p:cNvSpPr>
            <a:spLocks noGrp="1"/>
          </p:cNvSpPr>
          <p:nvPr>
            <p:ph type="sldNum" sz="quarter" idx="12"/>
          </p:nvPr>
        </p:nvSpPr>
        <p:spPr/>
        <p:txBody>
          <a:bodyPr/>
          <a:lstStyle/>
          <a:p>
            <a:fld id="{594994D5-D7CB-4015-A03A-4BE488789648}" type="slidenum">
              <a:rPr lang="en-US" sz="2000" smtClean="0">
                <a:solidFill>
                  <a:schemeClr val="tx1"/>
                </a:solidFill>
              </a:rPr>
              <a:pPr/>
              <a:t>66</a:t>
            </a:fld>
            <a:endParaRPr lang="en-US" dirty="0">
              <a:solidFill>
                <a:schemeClr val="tx1"/>
              </a:solidFill>
            </a:endParaRPr>
          </a:p>
        </p:txBody>
      </p:sp>
      <p:pic>
        <p:nvPicPr>
          <p:cNvPr id="4" name="Picture 3">
            <a:extLst>
              <a:ext uri="{FF2B5EF4-FFF2-40B4-BE49-F238E27FC236}">
                <a16:creationId xmlns:a16="http://schemas.microsoft.com/office/drawing/2014/main" id="{3227E3FF-FB7E-45E2-ADEA-23FE3972445D}"/>
              </a:ext>
            </a:extLst>
          </p:cNvPr>
          <p:cNvPicPr>
            <a:picLocks noChangeAspect="1"/>
          </p:cNvPicPr>
          <p:nvPr/>
        </p:nvPicPr>
        <p:blipFill>
          <a:blip r:embed="rId2"/>
          <a:stretch>
            <a:fillRect/>
          </a:stretch>
        </p:blipFill>
        <p:spPr>
          <a:xfrm>
            <a:off x="323527" y="168548"/>
            <a:ext cx="8551427" cy="5276676"/>
          </a:xfrm>
          <a:prstGeom prst="rect">
            <a:avLst/>
          </a:prstGeom>
        </p:spPr>
      </p:pic>
    </p:spTree>
    <p:extLst>
      <p:ext uri="{BB962C8B-B14F-4D97-AF65-F5344CB8AC3E}">
        <p14:creationId xmlns:p14="http://schemas.microsoft.com/office/powerpoint/2010/main" val="20124160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3C4B7D-5329-4715-8321-29951DC55300}"/>
              </a:ext>
            </a:extLst>
          </p:cNvPr>
          <p:cNvSpPr>
            <a:spLocks noGrp="1"/>
          </p:cNvSpPr>
          <p:nvPr>
            <p:ph type="sldNum" sz="quarter" idx="12"/>
          </p:nvPr>
        </p:nvSpPr>
        <p:spPr/>
        <p:txBody>
          <a:bodyPr/>
          <a:lstStyle/>
          <a:p>
            <a:fld id="{594994D5-D7CB-4015-A03A-4BE488789648}" type="slidenum">
              <a:rPr lang="en-US" sz="2000" smtClean="0">
                <a:solidFill>
                  <a:schemeClr val="tx1"/>
                </a:solidFill>
              </a:rPr>
              <a:pPr/>
              <a:t>67</a:t>
            </a:fld>
            <a:endParaRPr lang="en-US" dirty="0">
              <a:solidFill>
                <a:schemeClr val="tx1"/>
              </a:solidFill>
            </a:endParaRPr>
          </a:p>
        </p:txBody>
      </p:sp>
      <p:pic>
        <p:nvPicPr>
          <p:cNvPr id="3" name="Picture 2">
            <a:extLst>
              <a:ext uri="{FF2B5EF4-FFF2-40B4-BE49-F238E27FC236}">
                <a16:creationId xmlns:a16="http://schemas.microsoft.com/office/drawing/2014/main" id="{A1BEADF3-F0D3-4506-AAC7-FE402C8CB2CE}"/>
              </a:ext>
            </a:extLst>
          </p:cNvPr>
          <p:cNvPicPr>
            <a:picLocks noChangeAspect="1"/>
          </p:cNvPicPr>
          <p:nvPr/>
        </p:nvPicPr>
        <p:blipFill>
          <a:blip r:embed="rId2"/>
          <a:stretch>
            <a:fillRect/>
          </a:stretch>
        </p:blipFill>
        <p:spPr>
          <a:xfrm>
            <a:off x="229902" y="908721"/>
            <a:ext cx="8808258" cy="5112568"/>
          </a:xfrm>
          <a:prstGeom prst="rect">
            <a:avLst/>
          </a:prstGeom>
        </p:spPr>
      </p:pic>
      <p:sp>
        <p:nvSpPr>
          <p:cNvPr id="4" name="TextBox 3">
            <a:extLst>
              <a:ext uri="{FF2B5EF4-FFF2-40B4-BE49-F238E27FC236}">
                <a16:creationId xmlns:a16="http://schemas.microsoft.com/office/drawing/2014/main" id="{0968DE29-4675-44DC-9C8B-E0F9CE55D4BF}"/>
              </a:ext>
            </a:extLst>
          </p:cNvPr>
          <p:cNvSpPr txBox="1"/>
          <p:nvPr/>
        </p:nvSpPr>
        <p:spPr>
          <a:xfrm>
            <a:off x="2411760" y="404664"/>
            <a:ext cx="3096344" cy="461665"/>
          </a:xfrm>
          <a:prstGeom prst="rect">
            <a:avLst/>
          </a:prstGeom>
          <a:noFill/>
        </p:spPr>
        <p:txBody>
          <a:bodyPr wrap="square" rtlCol="0">
            <a:spAutoFit/>
          </a:bodyPr>
          <a:lstStyle/>
          <a:p>
            <a:r>
              <a:rPr lang="en-US" sz="2400" b="1" dirty="0">
                <a:solidFill>
                  <a:srgbClr val="C00000"/>
                </a:solidFill>
                <a:latin typeface="Arial" panose="020B0604020202020204" pitchFamily="34" charset="0"/>
                <a:cs typeface="Arial" panose="020B0604020202020204" pitchFamily="34" charset="0"/>
              </a:rPr>
              <a:t>Specifications</a:t>
            </a:r>
            <a:endParaRPr lang="en-IN" sz="2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65936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1600200"/>
            <a:ext cx="6019800" cy="369332"/>
          </a:xfrm>
          <a:prstGeom prst="rect">
            <a:avLst/>
          </a:prstGeom>
          <a:noFill/>
        </p:spPr>
        <p:txBody>
          <a:bodyPr wrap="square" rtlCol="0">
            <a:spAutoFit/>
          </a:bodyPr>
          <a:lstStyle/>
          <a:p>
            <a:endParaRPr lang="en-US" dirty="0"/>
          </a:p>
        </p:txBody>
      </p:sp>
      <p:sp>
        <p:nvSpPr>
          <p:cNvPr id="3" name="TextBox 2"/>
          <p:cNvSpPr txBox="1"/>
          <p:nvPr/>
        </p:nvSpPr>
        <p:spPr>
          <a:xfrm>
            <a:off x="1524000" y="1447800"/>
            <a:ext cx="5257800" cy="369332"/>
          </a:xfrm>
          <a:prstGeom prst="rect">
            <a:avLst/>
          </a:prstGeom>
          <a:noFill/>
        </p:spPr>
        <p:txBody>
          <a:bodyPr wrap="square" rtlCol="0">
            <a:spAutoFit/>
          </a:bodyPr>
          <a:lstStyle/>
          <a:p>
            <a:endParaRPr lang="en-US" dirty="0"/>
          </a:p>
        </p:txBody>
      </p:sp>
      <p:sp>
        <p:nvSpPr>
          <p:cNvPr id="6" name="Slide Number Placeholder 5"/>
          <p:cNvSpPr>
            <a:spLocks noGrp="1"/>
          </p:cNvSpPr>
          <p:nvPr>
            <p:ph type="sldNum" sz="quarter" idx="12"/>
          </p:nvPr>
        </p:nvSpPr>
        <p:spPr/>
        <p:txBody>
          <a:bodyPr/>
          <a:lstStyle/>
          <a:p>
            <a:fld id="{CF9E1D59-3DEC-4331-B665-984B5ADF139C}" type="slidenum">
              <a:rPr lang="en-US" sz="1600" smtClean="0">
                <a:solidFill>
                  <a:schemeClr val="tx1"/>
                </a:solidFill>
              </a:rPr>
              <a:pPr/>
              <a:t>68</a:t>
            </a:fld>
            <a:endParaRPr lang="en-US" sz="1600" dirty="0">
              <a:solidFill>
                <a:schemeClr val="tx1"/>
              </a:solidFill>
            </a:endParaRPr>
          </a:p>
        </p:txBody>
      </p:sp>
      <p:sp>
        <p:nvSpPr>
          <p:cNvPr id="7" name="Rectangle 6"/>
          <p:cNvSpPr/>
          <p:nvPr/>
        </p:nvSpPr>
        <p:spPr>
          <a:xfrm>
            <a:off x="1447800" y="1524000"/>
            <a:ext cx="6019800" cy="1015663"/>
          </a:xfrm>
          <a:prstGeom prst="rect">
            <a:avLst/>
          </a:prstGeom>
        </p:spPr>
        <p:txBody>
          <a:bodyPr wrap="square">
            <a:spAutoFit/>
          </a:bodyPr>
          <a:lstStyle/>
          <a:p>
            <a:pPr algn="ctr"/>
            <a:r>
              <a:rPr lang="en-US" sz="3600" b="1" dirty="0">
                <a:solidFill>
                  <a:srgbClr val="C00000"/>
                </a:solidFill>
              </a:rPr>
              <a:t>Questions are welcome</a:t>
            </a:r>
          </a:p>
          <a:p>
            <a:pPr algn="ctr"/>
            <a:r>
              <a:rPr lang="en-US" sz="2400" b="1" dirty="0">
                <a:solidFill>
                  <a:srgbClr val="C00000"/>
                </a:solidFill>
              </a:rPr>
              <a:t>Thank you for your interest</a:t>
            </a:r>
            <a:endParaRPr lang="en-IN" sz="2400" b="1" dirty="0"/>
          </a:p>
        </p:txBody>
      </p:sp>
      <p:sp>
        <p:nvSpPr>
          <p:cNvPr id="8" name="TextBox 7"/>
          <p:cNvSpPr txBox="1"/>
          <p:nvPr/>
        </p:nvSpPr>
        <p:spPr>
          <a:xfrm>
            <a:off x="1071538" y="2819400"/>
            <a:ext cx="6929462" cy="1846659"/>
          </a:xfrm>
          <a:prstGeom prst="rect">
            <a:avLst/>
          </a:prstGeom>
          <a:noFill/>
        </p:spPr>
        <p:txBody>
          <a:bodyPr wrap="square" rtlCol="0">
            <a:spAutoFit/>
          </a:bodyPr>
          <a:lstStyle/>
          <a:p>
            <a:pPr algn="ctr"/>
            <a:r>
              <a:rPr lang="en-US" sz="2400" b="1" dirty="0"/>
              <a:t>Presented by:</a:t>
            </a:r>
          </a:p>
          <a:p>
            <a:pPr algn="ctr"/>
            <a:endParaRPr lang="en-US" sz="1600" dirty="0"/>
          </a:p>
          <a:p>
            <a:pPr algn="ctr"/>
            <a:r>
              <a:rPr lang="en-US" sz="2000" b="1" dirty="0">
                <a:solidFill>
                  <a:srgbClr val="0000CC"/>
                </a:solidFill>
                <a:latin typeface="Arial" pitchFamily="34" charset="0"/>
                <a:cs typeface="Arial" pitchFamily="34" charset="0"/>
              </a:rPr>
              <a:t>Dr. </a:t>
            </a:r>
            <a:r>
              <a:rPr lang="en-US" sz="2000" b="1" dirty="0" err="1">
                <a:solidFill>
                  <a:srgbClr val="0000CC"/>
                </a:solidFill>
                <a:latin typeface="Arial" pitchFamily="34" charset="0"/>
                <a:cs typeface="Arial" pitchFamily="34" charset="0"/>
              </a:rPr>
              <a:t>Jayamohan.J</a:t>
            </a:r>
            <a:endParaRPr lang="en-US" sz="2000" b="1" dirty="0">
              <a:solidFill>
                <a:srgbClr val="0000CC"/>
              </a:solidFill>
              <a:latin typeface="Arial" pitchFamily="34" charset="0"/>
              <a:cs typeface="Arial" pitchFamily="34" charset="0"/>
            </a:endParaRPr>
          </a:p>
          <a:p>
            <a:pPr algn="ctr"/>
            <a:r>
              <a:rPr lang="en-US" b="1" dirty="0">
                <a:latin typeface="Arial" pitchFamily="34" charset="0"/>
                <a:cs typeface="Arial" pitchFamily="34" charset="0"/>
              </a:rPr>
              <a:t>Joint Director</a:t>
            </a:r>
          </a:p>
          <a:p>
            <a:pPr algn="ctr"/>
            <a:r>
              <a:rPr lang="en-US" dirty="0">
                <a:latin typeface="Arial" pitchFamily="34" charset="0"/>
                <a:cs typeface="Arial" pitchFamily="34" charset="0"/>
              </a:rPr>
              <a:t>Lal Bahadur Shastri Centre for Science &amp; Technology</a:t>
            </a:r>
          </a:p>
          <a:p>
            <a:pPr algn="ctr"/>
            <a:r>
              <a:rPr lang="en-US" dirty="0">
                <a:latin typeface="Arial" pitchFamily="34" charset="0"/>
                <a:cs typeface="Arial" pitchFamily="34" charset="0"/>
              </a:rPr>
              <a:t> </a:t>
            </a:r>
            <a:r>
              <a:rPr lang="en-US" dirty="0" err="1">
                <a:latin typeface="Arial" pitchFamily="34" charset="0"/>
                <a:cs typeface="Arial" pitchFamily="34" charset="0"/>
              </a:rPr>
              <a:t>Thiruvananthapuram</a:t>
            </a:r>
            <a:endParaRPr lang="en-IN" dirty="0">
              <a:solidFill>
                <a:srgbClr val="0000FF"/>
              </a:solidFill>
            </a:endParaRPr>
          </a:p>
        </p:txBody>
      </p:sp>
      <p:pic>
        <p:nvPicPr>
          <p:cNvPr id="10" name="Picture 9">
            <a:extLst>
              <a:ext uri="{FF2B5EF4-FFF2-40B4-BE49-F238E27FC236}">
                <a16:creationId xmlns:a16="http://schemas.microsoft.com/office/drawing/2014/main" id="{8E5D6B2B-243B-4B47-B0A8-C89DB8228B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389" y="5140151"/>
            <a:ext cx="1207021" cy="120702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145108"/>
            <a:ext cx="6491064" cy="619596"/>
          </a:xfrm>
        </p:spPr>
        <p:txBody>
          <a:bodyPr>
            <a:normAutofit/>
          </a:bodyPr>
          <a:lstStyle/>
          <a:p>
            <a:r>
              <a:rPr lang="en-IN" sz="2800" dirty="0">
                <a:latin typeface="Arial" pitchFamily="34" charset="0"/>
                <a:cs typeface="Arial" pitchFamily="34" charset="0"/>
              </a:rPr>
              <a:t>Failure of Embankment</a:t>
            </a:r>
            <a:endParaRPr lang="en-IN" sz="2800" dirty="0"/>
          </a:p>
        </p:txBody>
      </p:sp>
      <p:sp>
        <p:nvSpPr>
          <p:cNvPr id="3" name="Slide Number Placeholder 2"/>
          <p:cNvSpPr>
            <a:spLocks noGrp="1"/>
          </p:cNvSpPr>
          <p:nvPr>
            <p:ph type="sldNum" sz="quarter" idx="12"/>
          </p:nvPr>
        </p:nvSpPr>
        <p:spPr/>
        <p:txBody>
          <a:bodyPr/>
          <a:lstStyle/>
          <a:p>
            <a:fld id="{594994D5-D7CB-4015-A03A-4BE488789648}" type="slidenum">
              <a:rPr lang="en-US" smtClean="0"/>
              <a:pPr/>
              <a:t>7</a:t>
            </a:fld>
            <a:endParaRPr lang="en-US"/>
          </a:p>
        </p:txBody>
      </p:sp>
      <p:pic>
        <p:nvPicPr>
          <p:cNvPr id="3074" name="Picture 2" descr="D:\Research\JMJ papers\GEC Thrissur\JMJ GEC TCR\Photos\BL14_KER_KUTTANAD_1842118f.jpg"/>
          <p:cNvPicPr>
            <a:picLocks noChangeAspect="1" noChangeArrowheads="1"/>
          </p:cNvPicPr>
          <p:nvPr/>
        </p:nvPicPr>
        <p:blipFill>
          <a:blip r:embed="rId2"/>
          <a:srcRect/>
          <a:stretch>
            <a:fillRect/>
          </a:stretch>
        </p:blipFill>
        <p:spPr bwMode="auto">
          <a:xfrm>
            <a:off x="94723" y="1052736"/>
            <a:ext cx="5088566" cy="3384376"/>
          </a:xfrm>
          <a:prstGeom prst="rect">
            <a:avLst/>
          </a:prstGeom>
          <a:noFill/>
        </p:spPr>
      </p:pic>
      <p:pic>
        <p:nvPicPr>
          <p:cNvPr id="3075" name="Picture 3" descr="D:\Research\JMJ papers\GEC Thrissur\JMJ GEC TCR\Photos\IMG20170531111307.jpg"/>
          <p:cNvPicPr>
            <a:picLocks noChangeAspect="1" noChangeArrowheads="1"/>
          </p:cNvPicPr>
          <p:nvPr/>
        </p:nvPicPr>
        <p:blipFill>
          <a:blip r:embed="rId3" cstate="print"/>
          <a:srcRect l="22319" t="18643" r="1303" b="6137"/>
          <a:stretch>
            <a:fillRect/>
          </a:stretch>
        </p:blipFill>
        <p:spPr bwMode="auto">
          <a:xfrm>
            <a:off x="4595986" y="3510255"/>
            <a:ext cx="4335834" cy="3202637"/>
          </a:xfrm>
          <a:prstGeom prst="rect">
            <a:avLst/>
          </a:prstGeom>
          <a:noFill/>
        </p:spPr>
      </p:pic>
    </p:spTree>
    <p:extLst>
      <p:ext uri="{BB962C8B-B14F-4D97-AF65-F5344CB8AC3E}">
        <p14:creationId xmlns:p14="http://schemas.microsoft.com/office/powerpoint/2010/main" val="3794088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7744" y="18901"/>
            <a:ext cx="5122912" cy="487362"/>
          </a:xfrm>
        </p:spPr>
        <p:txBody>
          <a:bodyPr>
            <a:normAutofit fontScale="90000"/>
          </a:bodyPr>
          <a:lstStyle/>
          <a:p>
            <a:r>
              <a:rPr lang="en-US" sz="2800" dirty="0"/>
              <a:t>Failure of Embankment</a:t>
            </a:r>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a:p>
        </p:txBody>
      </p:sp>
      <p:pic>
        <p:nvPicPr>
          <p:cNvPr id="95234" name="Picture 2" descr="D:\LBSITW\Consultancy Works LBT\Irrigation Dept\Kuttanad Bund\Photos\IMG20170531112659.jpg"/>
          <p:cNvPicPr>
            <a:picLocks noChangeAspect="1" noChangeArrowheads="1"/>
          </p:cNvPicPr>
          <p:nvPr/>
        </p:nvPicPr>
        <p:blipFill>
          <a:blip r:embed="rId2" cstate="print"/>
          <a:srcRect/>
          <a:stretch>
            <a:fillRect/>
          </a:stretch>
        </p:blipFill>
        <p:spPr bwMode="auto">
          <a:xfrm>
            <a:off x="152399" y="836712"/>
            <a:ext cx="4224469" cy="3168352"/>
          </a:xfrm>
          <a:prstGeom prst="rect">
            <a:avLst/>
          </a:prstGeom>
          <a:noFill/>
        </p:spPr>
      </p:pic>
      <p:pic>
        <p:nvPicPr>
          <p:cNvPr id="95235" name="Picture 3" descr="D:\LBSITW\Consultancy Works LBT\Irrigation Dept\Kuttanad Bund\Photos\IMG20170531112857.jpg"/>
          <p:cNvPicPr>
            <a:picLocks noChangeAspect="1" noChangeArrowheads="1"/>
          </p:cNvPicPr>
          <p:nvPr/>
        </p:nvPicPr>
        <p:blipFill>
          <a:blip r:embed="rId3" cstate="print"/>
          <a:srcRect/>
          <a:stretch>
            <a:fillRect/>
          </a:stretch>
        </p:blipFill>
        <p:spPr bwMode="auto">
          <a:xfrm>
            <a:off x="3275856" y="2514997"/>
            <a:ext cx="5725270" cy="4293953"/>
          </a:xfrm>
          <a:prstGeom prst="rect">
            <a:avLst/>
          </a:prstGeom>
          <a:noFill/>
        </p:spPr>
      </p:pic>
    </p:spTree>
    <p:extLst>
      <p:ext uri="{BB962C8B-B14F-4D97-AF65-F5344CB8AC3E}">
        <p14:creationId xmlns:p14="http://schemas.microsoft.com/office/powerpoint/2010/main" val="4292497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205-4AC8-49BA-BBE0-290413946081}"/>
              </a:ext>
            </a:extLst>
          </p:cNvPr>
          <p:cNvSpPr>
            <a:spLocks noGrp="1"/>
          </p:cNvSpPr>
          <p:nvPr>
            <p:ph type="title"/>
          </p:nvPr>
        </p:nvSpPr>
        <p:spPr>
          <a:xfrm>
            <a:off x="457200" y="274638"/>
            <a:ext cx="8229600" cy="922114"/>
          </a:xfrm>
        </p:spPr>
        <p:txBody>
          <a:bodyPr>
            <a:normAutofit fontScale="90000"/>
          </a:bodyPr>
          <a:lstStyle/>
          <a:p>
            <a:r>
              <a:rPr lang="en-US" sz="2800" dirty="0">
                <a:solidFill>
                  <a:srgbClr val="0000CC"/>
                </a:solidFill>
                <a:latin typeface="Arial" panose="020B0604020202020204" pitchFamily="34" charset="0"/>
                <a:cs typeface="Arial" panose="020B0604020202020204" pitchFamily="34" charset="0"/>
              </a:rPr>
              <a:t>Failure of Embankment at </a:t>
            </a:r>
            <a:r>
              <a:rPr lang="en-US" sz="2800" dirty="0" err="1">
                <a:solidFill>
                  <a:srgbClr val="0000CC"/>
                </a:solidFill>
                <a:latin typeface="Arial" panose="020B0604020202020204" pitchFamily="34" charset="0"/>
                <a:cs typeface="Arial" panose="020B0604020202020204" pitchFamily="34" charset="0"/>
              </a:rPr>
              <a:t>Kanakassery</a:t>
            </a:r>
            <a:r>
              <a:rPr lang="en-US" sz="2800" dirty="0">
                <a:solidFill>
                  <a:srgbClr val="0000CC"/>
                </a:solidFill>
                <a:latin typeface="Arial" panose="020B0604020202020204" pitchFamily="34" charset="0"/>
                <a:cs typeface="Arial" panose="020B0604020202020204" pitchFamily="34" charset="0"/>
              </a:rPr>
              <a:t> </a:t>
            </a:r>
            <a:r>
              <a:rPr lang="en-US" sz="2800" dirty="0" err="1">
                <a:solidFill>
                  <a:srgbClr val="0000CC"/>
                </a:solidFill>
                <a:latin typeface="Arial" panose="020B0604020202020204" pitchFamily="34" charset="0"/>
                <a:cs typeface="Arial" panose="020B0604020202020204" pitchFamily="34" charset="0"/>
              </a:rPr>
              <a:t>Padasekharam</a:t>
            </a:r>
            <a:r>
              <a:rPr lang="en-US" sz="2800" dirty="0">
                <a:solidFill>
                  <a:srgbClr val="0000CC"/>
                </a:solidFill>
                <a:latin typeface="Arial" panose="020B0604020202020204" pitchFamily="34" charset="0"/>
                <a:cs typeface="Arial" panose="020B0604020202020204" pitchFamily="34" charset="0"/>
              </a:rPr>
              <a:t>,</a:t>
            </a:r>
            <a:br>
              <a:rPr lang="en-US" sz="2800" dirty="0">
                <a:solidFill>
                  <a:srgbClr val="0000CC"/>
                </a:solidFill>
                <a:latin typeface="Arial" panose="020B0604020202020204" pitchFamily="34" charset="0"/>
                <a:cs typeface="Arial" panose="020B0604020202020204" pitchFamily="34" charset="0"/>
              </a:rPr>
            </a:br>
            <a:r>
              <a:rPr lang="en-US" sz="2800" dirty="0" err="1">
                <a:solidFill>
                  <a:srgbClr val="0000CC"/>
                </a:solidFill>
                <a:latin typeface="Arial" panose="020B0604020202020204" pitchFamily="34" charset="0"/>
                <a:cs typeface="Arial" panose="020B0604020202020204" pitchFamily="34" charset="0"/>
              </a:rPr>
              <a:t>Kainakary</a:t>
            </a:r>
            <a:r>
              <a:rPr lang="en-US" sz="2800" dirty="0">
                <a:solidFill>
                  <a:srgbClr val="0000CC"/>
                </a:solidFill>
                <a:latin typeface="Arial" panose="020B0604020202020204" pitchFamily="34" charset="0"/>
                <a:cs typeface="Arial" panose="020B0604020202020204" pitchFamily="34" charset="0"/>
              </a:rPr>
              <a:t> Panchayath, Kuttanad</a:t>
            </a:r>
            <a:endParaRPr lang="en-IN" sz="2800" dirty="0">
              <a:solidFill>
                <a:srgbClr val="0000CC"/>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668A128-FE16-4FBF-89AF-3302DC1512CF}"/>
              </a:ext>
            </a:extLst>
          </p:cNvPr>
          <p:cNvSpPr>
            <a:spLocks noGrp="1"/>
          </p:cNvSpPr>
          <p:nvPr>
            <p:ph type="sldNum" sz="quarter" idx="12"/>
          </p:nvPr>
        </p:nvSpPr>
        <p:spPr/>
        <p:txBody>
          <a:bodyPr/>
          <a:lstStyle/>
          <a:p>
            <a:fld id="{594994D5-D7CB-4015-A03A-4BE488789648}" type="slidenum">
              <a:rPr lang="en-US" sz="2000" smtClean="0">
                <a:solidFill>
                  <a:schemeClr val="tx1"/>
                </a:solidFill>
              </a:rPr>
              <a:pPr/>
              <a:t>9</a:t>
            </a:fld>
            <a:endParaRPr lang="en-US" sz="2000" dirty="0">
              <a:solidFill>
                <a:schemeClr val="tx1"/>
              </a:solidFill>
            </a:endParaRPr>
          </a:p>
        </p:txBody>
      </p:sp>
      <p:pic>
        <p:nvPicPr>
          <p:cNvPr id="5" name="Picture 4">
            <a:extLst>
              <a:ext uri="{FF2B5EF4-FFF2-40B4-BE49-F238E27FC236}">
                <a16:creationId xmlns:a16="http://schemas.microsoft.com/office/drawing/2014/main" id="{F61386C1-7247-47D6-8F60-2B5AA91E4C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875" y="1760327"/>
            <a:ext cx="8320925" cy="3744416"/>
          </a:xfrm>
          <a:prstGeom prst="rect">
            <a:avLst/>
          </a:prstGeom>
        </p:spPr>
      </p:pic>
    </p:spTree>
    <p:extLst>
      <p:ext uri="{BB962C8B-B14F-4D97-AF65-F5344CB8AC3E}">
        <p14:creationId xmlns:p14="http://schemas.microsoft.com/office/powerpoint/2010/main" val="94390212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2722</TotalTime>
  <Words>782</Words>
  <Application>Microsoft Office PowerPoint</Application>
  <PresentationFormat>On-screen Show (4:3)</PresentationFormat>
  <Paragraphs>186</Paragraphs>
  <Slides>68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Arial</vt:lpstr>
      <vt:lpstr>Calibri</vt:lpstr>
      <vt:lpstr>Custom Design</vt:lpstr>
      <vt:lpstr>Reconstruction of Failed Embankment resting on Soft Soil  – A Case Study</vt:lpstr>
      <vt:lpstr>Introduction</vt:lpstr>
      <vt:lpstr>Introduction</vt:lpstr>
      <vt:lpstr>PowerPoint Presentation</vt:lpstr>
      <vt:lpstr>Embankments – Pile and Slab System</vt:lpstr>
      <vt:lpstr>Embankments – Pile and Slab System</vt:lpstr>
      <vt:lpstr>Failure of Embankment</vt:lpstr>
      <vt:lpstr>Failure of Embankment</vt:lpstr>
      <vt:lpstr>Failure of Embankment at Kanakassery Padasekharam, Kainakary Panchayath, Kuttanad</vt:lpstr>
      <vt:lpstr>Breach of Embankment and Temporary Bund</vt:lpstr>
      <vt:lpstr>PowerPoint Presentation</vt:lpstr>
      <vt:lpstr>PowerPoint Presentation</vt:lpstr>
      <vt:lpstr>PowerPoint Presentation</vt:lpstr>
      <vt:lpstr>Inspection at Site</vt:lpstr>
      <vt:lpstr>Details of Failure</vt:lpstr>
      <vt:lpstr>PowerPoint Presentation</vt:lpstr>
      <vt:lpstr>PowerPoint Presentation</vt:lpstr>
      <vt:lpstr>Data from Department</vt:lpstr>
      <vt:lpstr>Data from Department</vt:lpstr>
      <vt:lpstr>Details of previous breaches at this location</vt:lpstr>
      <vt:lpstr>Chainages and Reaches</vt:lpstr>
      <vt:lpstr>Embankment – Chainage 0.00</vt:lpstr>
      <vt:lpstr>Embankment – Chainage 20.00</vt:lpstr>
      <vt:lpstr>Embankment – Chainage 30.00</vt:lpstr>
      <vt:lpstr>Embankment – Chainage 40.00</vt:lpstr>
      <vt:lpstr>Embankment – Chainage 50.00</vt:lpstr>
      <vt:lpstr>Embankment – Chainage 60.00</vt:lpstr>
      <vt:lpstr>Embankment – Chainage 70.00</vt:lpstr>
      <vt:lpstr>Embankment – Chainage 80.00</vt:lpstr>
      <vt:lpstr>Soil Properties</vt:lpstr>
      <vt:lpstr>Bore Log</vt:lpstr>
      <vt:lpstr>Designed Embankment Section in Reach 2</vt:lpstr>
      <vt:lpstr>Designed Embankment Section in Reach 2 Filling the depression using Geobags filled with local soil</vt:lpstr>
      <vt:lpstr>Designed Embankment Section in Reach 2 Reinforced Foundation Bed</vt:lpstr>
      <vt:lpstr>Designed Embankment Section in Reach 2 Precast RCC Retaining Walls</vt:lpstr>
      <vt:lpstr>Designed Embankment Section in Reach 2</vt:lpstr>
      <vt:lpstr>Designed Embankment Section in Reach 2</vt:lpstr>
      <vt:lpstr>The space between the existing temporary bund and the reconstructed bund is filled up with locally available soil mixed with locally available reeds (Eerapullu). This soil must be reinforced with Coir Geotextile at a vertical spacing of 50 cm</vt:lpstr>
      <vt:lpstr>Existing Embankment (Ring Bund)</vt:lpstr>
      <vt:lpstr>Temporary Construction</vt:lpstr>
      <vt:lpstr>Finite Element Analysis</vt:lpstr>
      <vt:lpstr>Finite Element Analysis</vt:lpstr>
      <vt:lpstr>Finite Element Analysis</vt:lpstr>
      <vt:lpstr>Finite Element Analysis</vt:lpstr>
      <vt:lpstr>Finite Element Analysis</vt:lpstr>
      <vt:lpstr>Reaches 1, 2 &amp; 3</vt:lpstr>
      <vt:lpstr>Designed Embankment Section in Reach 1</vt:lpstr>
      <vt:lpstr>Designed Embankment Section in Reach 3</vt:lpstr>
      <vt:lpstr>Cross Section of Soldier Pile in Reach 1 &amp; 3</vt:lpstr>
      <vt:lpstr>Designed Embankment Section in Reach 2</vt:lpstr>
      <vt:lpstr>Designed Embankment Section in Reach 1 &amp; 3</vt:lpstr>
      <vt:lpstr>Breached Portion</vt:lpstr>
      <vt:lpstr>PowerPoint Presentation</vt:lpstr>
      <vt:lpstr>PowerPoint Presentation</vt:lpstr>
      <vt:lpstr>PowerPoint Presentation</vt:lpstr>
      <vt:lpstr>PowerPoint Presentation</vt:lpstr>
      <vt:lpstr>Construction in progress Biaxial Geogrid Reinforcement</vt:lpstr>
      <vt:lpstr>Construction in progress</vt:lpstr>
      <vt:lpstr>Construction in progress</vt:lpstr>
      <vt:lpstr>Construction in progress</vt:lpstr>
      <vt:lpstr>Construction in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job</dc:creator>
  <cp:lastModifiedBy>USER</cp:lastModifiedBy>
  <cp:revision>348</cp:revision>
  <dcterms:created xsi:type="dcterms:W3CDTF">2013-12-01T04:25:45Z</dcterms:created>
  <dcterms:modified xsi:type="dcterms:W3CDTF">2026-05-13T04:12:54Z</dcterms:modified>
</cp:coreProperties>
</file>